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2.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3.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4.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tags/tag3.xml" ContentType="application/vnd.openxmlformats-officedocument.presentationml.tags+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4.xml" ContentType="application/vnd.openxmlformats-officedocument.presentationml.tags+xml"/>
  <Override PartName="/ppt/notesSlides/notesSlide3.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theme/themeOverride2.xml" ContentType="application/vnd.openxmlformats-officedocument.themeOverride+xml"/>
  <Override PartName="/ppt/charts/chart11.xml" ContentType="application/vnd.openxmlformats-officedocument.drawingml.chart+xml"/>
  <Override PartName="/ppt/theme/themeOverride3.xml" ContentType="application/vnd.openxmlformats-officedocument.themeOverride+xml"/>
  <Override PartName="/ppt/charts/chart12.xml" ContentType="application/vnd.openxmlformats-officedocument.drawingml.chart+xml"/>
  <Override PartName="/ppt/theme/themeOverride4.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theme/themeOverride5.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66" r:id="rId2"/>
    <p:sldMasterId id="2147483698" r:id="rId3"/>
    <p:sldMasterId id="2147483714" r:id="rId4"/>
    <p:sldMasterId id="2147483730" r:id="rId5"/>
    <p:sldMasterId id="2147483746" r:id="rId6"/>
    <p:sldMasterId id="2147483762" r:id="rId7"/>
    <p:sldMasterId id="2147483810" r:id="rId8"/>
    <p:sldMasterId id="2147483826" r:id="rId9"/>
    <p:sldMasterId id="2147483842" r:id="rId10"/>
    <p:sldMasterId id="2147483858" r:id="rId11"/>
    <p:sldMasterId id="2147483874" r:id="rId12"/>
    <p:sldMasterId id="2147483890" r:id="rId13"/>
    <p:sldMasterId id="2147483906" r:id="rId14"/>
    <p:sldMasterId id="2147483922" r:id="rId15"/>
  </p:sldMasterIdLst>
  <p:notesMasterIdLst>
    <p:notesMasterId r:id="rId43"/>
  </p:notesMasterIdLst>
  <p:handoutMasterIdLst>
    <p:handoutMasterId r:id="rId44"/>
  </p:handoutMasterIdLst>
  <p:sldIdLst>
    <p:sldId id="937" r:id="rId16"/>
    <p:sldId id="901" r:id="rId17"/>
    <p:sldId id="791" r:id="rId18"/>
    <p:sldId id="931" r:id="rId19"/>
    <p:sldId id="932" r:id="rId20"/>
    <p:sldId id="879" r:id="rId21"/>
    <p:sldId id="904" r:id="rId22"/>
    <p:sldId id="905" r:id="rId23"/>
    <p:sldId id="880" r:id="rId24"/>
    <p:sldId id="909" r:id="rId25"/>
    <p:sldId id="910" r:id="rId26"/>
    <p:sldId id="911" r:id="rId27"/>
    <p:sldId id="912" r:id="rId28"/>
    <p:sldId id="913" r:id="rId29"/>
    <p:sldId id="914" r:id="rId30"/>
    <p:sldId id="915" r:id="rId31"/>
    <p:sldId id="917" r:id="rId32"/>
    <p:sldId id="918" r:id="rId33"/>
    <p:sldId id="919" r:id="rId34"/>
    <p:sldId id="921" r:id="rId35"/>
    <p:sldId id="922" r:id="rId36"/>
    <p:sldId id="881" r:id="rId37"/>
    <p:sldId id="923" r:id="rId38"/>
    <p:sldId id="924" r:id="rId39"/>
    <p:sldId id="925" r:id="rId40"/>
    <p:sldId id="938" r:id="rId41"/>
    <p:sldId id="927" r:id="rId42"/>
  </p:sldIdLst>
  <p:sldSz cx="9144000" cy="6858000" type="screen4x3"/>
  <p:notesSz cx="6797675" cy="9874250"/>
  <p:defaultTextStyle>
    <a:defPPr>
      <a:defRPr lang="en-US"/>
    </a:defPPr>
    <a:lvl1pPr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1pPr>
    <a:lvl2pPr marL="4572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2pPr>
    <a:lvl3pPr marL="9144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3pPr>
    <a:lvl4pPr marL="13716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4pPr>
    <a:lvl5pPr marL="18288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5pPr>
    <a:lvl6pPr marL="22860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6pPr>
    <a:lvl7pPr marL="27432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7pPr>
    <a:lvl8pPr marL="32004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8pPr>
    <a:lvl9pPr marL="36576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9pPr>
  </p:defaultTextStyle>
  <p:extLst>
    <p:ext uri="{521415D9-36F7-43E2-AB2F-B90AF26B5E84}">
      <p14:sectionLst xmlns:p14="http://schemas.microsoft.com/office/powerpoint/2010/main">
        <p14:section name="預設章節" id="{175B489F-1E1F-4E0F-A5A6-7E51A54AA603}">
          <p14:sldIdLst>
            <p14:sldId id="937"/>
            <p14:sldId id="901"/>
            <p14:sldId id="791"/>
            <p14:sldId id="931"/>
            <p14:sldId id="932"/>
            <p14:sldId id="879"/>
            <p14:sldId id="904"/>
            <p14:sldId id="905"/>
            <p14:sldId id="880"/>
            <p14:sldId id="909"/>
            <p14:sldId id="910"/>
            <p14:sldId id="911"/>
            <p14:sldId id="912"/>
            <p14:sldId id="913"/>
            <p14:sldId id="914"/>
            <p14:sldId id="915"/>
            <p14:sldId id="917"/>
            <p14:sldId id="918"/>
            <p14:sldId id="919"/>
            <p14:sldId id="921"/>
            <p14:sldId id="922"/>
            <p14:sldId id="881"/>
            <p14:sldId id="923"/>
            <p14:sldId id="924"/>
            <p14:sldId id="925"/>
            <p14:sldId id="938"/>
            <p14:sldId id="927"/>
          </p14:sldIdLst>
        </p14:section>
      </p14:sectionLst>
    </p:ext>
    <p:ext uri="{EFAFB233-063F-42B5-8137-9DF3F51BA10A}">
      <p15:sldGuideLst xmlns:p15="http://schemas.microsoft.com/office/powerpoint/2012/main">
        <p15:guide id="1" orient="horz" pos="816">
          <p15:clr>
            <a:srgbClr val="A4A3A4"/>
          </p15:clr>
        </p15:guide>
        <p15:guide id="2" orient="horz" pos="1824">
          <p15:clr>
            <a:srgbClr val="A4A3A4"/>
          </p15:clr>
        </p15:guide>
        <p15:guide id="3" orient="horz" pos="4032">
          <p15:clr>
            <a:srgbClr val="A4A3A4"/>
          </p15:clr>
        </p15:guide>
        <p15:guide id="4" orient="horz" pos="494">
          <p15:clr>
            <a:srgbClr val="A4A3A4"/>
          </p15:clr>
        </p15:guide>
        <p15:guide id="5" orient="horz" pos="3456">
          <p15:clr>
            <a:srgbClr val="A4A3A4"/>
          </p15:clr>
        </p15:guide>
        <p15:guide id="6" orient="horz" pos="2784">
          <p15:clr>
            <a:srgbClr val="A4A3A4"/>
          </p15:clr>
        </p15:guide>
        <p15:guide id="7" orient="horz" pos="2592">
          <p15:clr>
            <a:srgbClr val="A4A3A4"/>
          </p15:clr>
        </p15:guide>
        <p15:guide id="8" pos="1502">
          <p15:clr>
            <a:srgbClr val="A4A3A4"/>
          </p15:clr>
        </p15:guide>
        <p15:guide id="9" pos="289">
          <p15:clr>
            <a:srgbClr val="A4A3A4"/>
          </p15:clr>
        </p15:guide>
        <p15:guide id="10" pos="2448">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guide id="3" orient="horz" pos="3111" userDrawn="1">
          <p15:clr>
            <a:srgbClr val="A4A3A4"/>
          </p15:clr>
        </p15:guide>
        <p15:guide id="4" pos="2142" userDrawn="1">
          <p15:clr>
            <a:srgbClr val="A4A3A4"/>
          </p15:clr>
        </p15:guide>
        <p15:guide id="5" orient="horz" pos="3132">
          <p15:clr>
            <a:srgbClr val="A4A3A4"/>
          </p15:clr>
        </p15:guide>
        <p15:guide id="6" orient="horz" pos="31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g0012_陳馨宜"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8000"/>
    <a:srgbClr val="C610A3"/>
    <a:srgbClr val="FFFFFF"/>
    <a:srgbClr val="947F3C"/>
    <a:srgbClr val="4E2F81"/>
    <a:srgbClr val="6D2C84"/>
    <a:srgbClr val="745DAF"/>
    <a:srgbClr val="2A0C2A"/>
    <a:srgbClr val="D5D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5" autoAdjust="0"/>
  </p:normalViewPr>
  <p:slideViewPr>
    <p:cSldViewPr>
      <p:cViewPr varScale="1">
        <p:scale>
          <a:sx n="86" d="100"/>
          <a:sy n="86" d="100"/>
        </p:scale>
        <p:origin x="1248" y="48"/>
      </p:cViewPr>
      <p:guideLst>
        <p:guide orient="horz" pos="816"/>
        <p:guide orient="horz" pos="1824"/>
        <p:guide orient="horz" pos="4032"/>
        <p:guide orient="horz" pos="494"/>
        <p:guide orient="horz" pos="3456"/>
        <p:guide orient="horz" pos="2784"/>
        <p:guide orient="horz" pos="2592"/>
        <p:guide pos="1502"/>
        <p:guide pos="289"/>
        <p:guide pos="2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458" y="72"/>
      </p:cViewPr>
      <p:guideLst>
        <p:guide orient="horz" pos="3131"/>
        <p:guide pos="2145"/>
        <p:guide orient="horz" pos="3111"/>
        <p:guide pos="2142"/>
        <p:guide orient="horz" pos="3132"/>
        <p:guide orient="horz" pos="31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48593925759281E-3"/>
          <c:y val="9.8334437867163865E-2"/>
          <c:w val="0.98533455404245707"/>
          <c:h val="0.7440079975737699"/>
        </c:manualLayout>
      </c:layout>
      <c:barChart>
        <c:barDir val="col"/>
        <c:grouping val="clustered"/>
        <c:varyColors val="0"/>
        <c:ser>
          <c:idx val="0"/>
          <c:order val="0"/>
          <c:tx>
            <c:strRef>
              <c:f>Sheet2!$A$3</c:f>
              <c:strCache>
                <c:ptCount val="1"/>
                <c:pt idx="0">
                  <c:v>1Q/20</c:v>
                </c:pt>
              </c:strCache>
            </c:strRef>
          </c:tx>
          <c:spPr>
            <a:solidFill>
              <a:schemeClr val="accent2"/>
            </a:solidFill>
            <a:ln w="25767">
              <a:noFill/>
            </a:ln>
            <a:effectLst>
              <a:outerShdw blurRad="50800" dist="38100" dir="8100000" algn="tr" rotWithShape="0">
                <a:prstClr val="black">
                  <a:alpha val="40000"/>
                </a:prstClr>
              </a:outerShdw>
            </a:effectLst>
          </c:spPr>
          <c:invertIfNegative val="0"/>
          <c:dLbls>
            <c:dLbl>
              <c:idx val="0"/>
              <c:layout>
                <c:manualLayout>
                  <c:x val="-1.8862837078749445E-3"/>
                  <c:y val="-3.138373751783164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F0-45B1-AD61-01B4CA9E95E9}"/>
                </c:ext>
              </c:extLst>
            </c:dLbl>
            <c:dLbl>
              <c:idx val="1"/>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1-09F0-45B1-AD61-01B4CA9E95E9}"/>
                </c:ext>
              </c:extLst>
            </c:dLbl>
            <c:dLbl>
              <c:idx val="2"/>
              <c:layout>
                <c:manualLayout>
                  <c:x val="-2.391324605134415E-3"/>
                  <c:y val="-1.0380604714676722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DF-4CDF-8FBE-C719D80ECD86}"/>
                </c:ext>
              </c:extLst>
            </c:dLbl>
            <c:dLbl>
              <c:idx val="3"/>
              <c:layout>
                <c:manualLayout>
                  <c:x val="-7.7171788757394329E-17"/>
                  <c:y val="7.41797432239658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F0-45B1-AD61-01B4CA9E95E9}"/>
                </c:ext>
              </c:extLst>
            </c:dLbl>
            <c:dLbl>
              <c:idx val="4"/>
              <c:layout>
                <c:manualLayout>
                  <c:x val="0"/>
                  <c:y val="7.988587731811697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F0-45B1-AD61-01B4CA9E95E9}"/>
                </c:ext>
              </c:extLst>
            </c:dLbl>
            <c:dLbl>
              <c:idx val="5"/>
              <c:layout>
                <c:manualLayout>
                  <c:x val="-8.4188378457254586E-3"/>
                  <c:y val="-1.71184022824536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F0-45B1-AD61-01B4CA9E95E9}"/>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Sheet2!$B$2:$G$2</c:f>
              <c:strCache>
                <c:ptCount val="6"/>
                <c:pt idx="0">
                  <c:v>Mega Bank</c:v>
                </c:pt>
                <c:pt idx="1">
                  <c:v>Mega Bills</c:v>
                </c:pt>
                <c:pt idx="2">
                  <c:v>Mega Sec.</c:v>
                </c:pt>
                <c:pt idx="3">
                  <c:v>CKI</c:v>
                </c:pt>
                <c:pt idx="4">
                  <c:v>Others and Adjustment</c:v>
                </c:pt>
                <c:pt idx="5">
                  <c:v>Mega FHC</c:v>
                </c:pt>
              </c:strCache>
            </c:strRef>
          </c:cat>
          <c:val>
            <c:numRef>
              <c:f>Sheet2!$B$3:$G$3</c:f>
              <c:numCache>
                <c:formatCode>0_ </c:formatCode>
                <c:ptCount val="6"/>
                <c:pt idx="0">
                  <c:v>1386</c:v>
                </c:pt>
                <c:pt idx="1">
                  <c:v>712</c:v>
                </c:pt>
                <c:pt idx="2">
                  <c:v>59</c:v>
                </c:pt>
                <c:pt idx="3">
                  <c:v>-129</c:v>
                </c:pt>
                <c:pt idx="4">
                  <c:v>-99</c:v>
                </c:pt>
                <c:pt idx="5">
                  <c:v>1929</c:v>
                </c:pt>
              </c:numCache>
            </c:numRef>
          </c:val>
          <c:extLst>
            <c:ext xmlns:c16="http://schemas.microsoft.com/office/drawing/2014/chart" uri="{C3380CC4-5D6E-409C-BE32-E72D297353CC}">
              <c16:uniqueId val="{00000004-8BDF-4CDF-8FBE-C719D80ECD86}"/>
            </c:ext>
          </c:extLst>
        </c:ser>
        <c:ser>
          <c:idx val="1"/>
          <c:order val="1"/>
          <c:tx>
            <c:strRef>
              <c:f>Sheet2!$A$4</c:f>
              <c:strCache>
                <c:ptCount val="1"/>
                <c:pt idx="0">
                  <c:v>1Q/21*</c:v>
                </c:pt>
              </c:strCache>
            </c:strRef>
          </c:tx>
          <c:spPr>
            <a:solidFill>
              <a:schemeClr val="accent5"/>
            </a:solidFill>
            <a:ln w="25767">
              <a:noFill/>
            </a:ln>
            <a:effectLst>
              <a:outerShdw blurRad="50800" dist="38100" dir="8100000" algn="tr" rotWithShape="0">
                <a:prstClr val="black">
                  <a:alpha val="40000"/>
                </a:prstClr>
              </a:outerShdw>
            </a:effectLst>
          </c:spPr>
          <c:invertIfNegative val="0"/>
          <c:dLbls>
            <c:dLbl>
              <c:idx val="0"/>
              <c:layout>
                <c:manualLayout>
                  <c:x val="8.3842012884467951E-3"/>
                  <c:y val="-4.147168836420409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DF-4CDF-8FBE-C719D80ECD86}"/>
                </c:ext>
              </c:extLst>
            </c:dLbl>
            <c:dLbl>
              <c:idx val="1"/>
              <c:layout>
                <c:manualLayout>
                  <c:x val="1.7034044620361809E-2"/>
                  <c:y val="-3.256742336594516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DF-4CDF-8FBE-C719D80ECD86}"/>
                </c:ext>
              </c:extLst>
            </c:dLbl>
            <c:dLbl>
              <c:idx val="2"/>
              <c:layout>
                <c:manualLayout>
                  <c:x val="4.5827869889044637E-3"/>
                  <c:y val="-1.802570383048524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DF-4CDF-8FBE-C719D80ECD86}"/>
                </c:ext>
              </c:extLst>
            </c:dLbl>
            <c:dLbl>
              <c:idx val="3"/>
              <c:layout>
                <c:manualLayout>
                  <c:x val="2.4096437456071706E-3"/>
                  <c:y val="3.488379929684253E-3"/>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DF-4CDF-8FBE-C719D80ECD86}"/>
                </c:ext>
              </c:extLst>
            </c:dLbl>
            <c:dLbl>
              <c:idx val="4"/>
              <c:layout>
                <c:manualLayout>
                  <c:x val="-4.2094189228628837E-3"/>
                  <c:y val="5.7061340941512127E-3"/>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F0-45B1-AD61-01B4CA9E95E9}"/>
                </c:ext>
              </c:extLst>
            </c:dLbl>
            <c:dLbl>
              <c:idx val="5"/>
              <c:layout>
                <c:manualLayout>
                  <c:x val="8.4188378457254586E-3"/>
                  <c:y val="-1.4265335235378032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12-8B4B-BAC3-FCF1671C9A4F}"/>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Sheet2!$B$2:$G$2</c:f>
              <c:strCache>
                <c:ptCount val="6"/>
                <c:pt idx="0">
                  <c:v>Mega Bank</c:v>
                </c:pt>
                <c:pt idx="1">
                  <c:v>Mega Bills</c:v>
                </c:pt>
                <c:pt idx="2">
                  <c:v>Mega Sec.</c:v>
                </c:pt>
                <c:pt idx="3">
                  <c:v>CKI</c:v>
                </c:pt>
                <c:pt idx="4">
                  <c:v>Others and Adjustment</c:v>
                </c:pt>
                <c:pt idx="5">
                  <c:v>Mega FHC</c:v>
                </c:pt>
              </c:strCache>
            </c:strRef>
          </c:cat>
          <c:val>
            <c:numRef>
              <c:f>Sheet2!$B$4:$G$4</c:f>
              <c:numCache>
                <c:formatCode>0_ </c:formatCode>
                <c:ptCount val="6"/>
                <c:pt idx="0">
                  <c:v>4264</c:v>
                </c:pt>
                <c:pt idx="1">
                  <c:v>1153</c:v>
                </c:pt>
                <c:pt idx="2">
                  <c:v>585</c:v>
                </c:pt>
                <c:pt idx="3">
                  <c:v>105</c:v>
                </c:pt>
                <c:pt idx="4">
                  <c:v>115</c:v>
                </c:pt>
                <c:pt idx="5">
                  <c:v>6222</c:v>
                </c:pt>
              </c:numCache>
            </c:numRef>
          </c:val>
          <c:extLst>
            <c:ext xmlns:c16="http://schemas.microsoft.com/office/drawing/2014/chart" uri="{C3380CC4-5D6E-409C-BE32-E72D297353CC}">
              <c16:uniqueId val="{0000000B-8BDF-4CDF-8FBE-C719D80ECD86}"/>
            </c:ext>
          </c:extLst>
        </c:ser>
        <c:dLbls>
          <c:showLegendKey val="0"/>
          <c:showVal val="1"/>
          <c:showCatName val="0"/>
          <c:showSerName val="0"/>
          <c:showPercent val="0"/>
          <c:showBubbleSize val="0"/>
        </c:dLbls>
        <c:gapWidth val="29"/>
        <c:axId val="228492416"/>
        <c:axId val="228493952"/>
      </c:barChart>
      <c:catAx>
        <c:axId val="228492416"/>
        <c:scaling>
          <c:orientation val="minMax"/>
        </c:scaling>
        <c:delete val="0"/>
        <c:axPos val="b"/>
        <c:numFmt formatCode="General" sourceLinked="1"/>
        <c:majorTickMark val="none"/>
        <c:minorTickMark val="none"/>
        <c:tickLblPos val="nextTo"/>
        <c:spPr>
          <a:ln w="3221">
            <a:solidFill>
              <a:srgbClr val="660066"/>
            </a:solidFill>
            <a:prstDash val="solid"/>
          </a:ln>
        </c:spPr>
        <c:txPr>
          <a:bodyPr rot="0" vert="horz"/>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crossAx val="228493952"/>
        <c:crosses val="autoZero"/>
        <c:auto val="1"/>
        <c:lblAlgn val="ctr"/>
        <c:lblOffset val="100"/>
        <c:tickLblSkip val="1"/>
        <c:tickMarkSkip val="1"/>
        <c:noMultiLvlLbl val="0"/>
      </c:catAx>
      <c:valAx>
        <c:axId val="228493952"/>
        <c:scaling>
          <c:orientation val="minMax"/>
        </c:scaling>
        <c:delete val="1"/>
        <c:axPos val="l"/>
        <c:numFmt formatCode="0_ " sourceLinked="1"/>
        <c:majorTickMark val="out"/>
        <c:minorTickMark val="none"/>
        <c:tickLblPos val="nextTo"/>
        <c:crossAx val="228492416"/>
        <c:crosses val="autoZero"/>
        <c:crossBetween val="between"/>
      </c:valAx>
      <c:spPr>
        <a:noFill/>
        <a:ln w="25400">
          <a:noFill/>
        </a:ln>
      </c:spPr>
    </c:plotArea>
    <c:legend>
      <c:legendPos val="t"/>
      <c:layout>
        <c:manualLayout>
          <c:xMode val="edge"/>
          <c:yMode val="edge"/>
          <c:x val="0.17371095246057935"/>
          <c:y val="8.2507553888146387E-3"/>
          <c:w val="0.39471185928143276"/>
          <c:h val="8.9486110955103504E-2"/>
        </c:manualLayout>
      </c:layout>
      <c:overlay val="0"/>
      <c:spPr>
        <a:noFill/>
        <a:ln w="25767">
          <a:noFill/>
        </a:ln>
      </c:spPr>
      <c:txPr>
        <a:bodyPr/>
        <a:lstStyle/>
        <a:p>
          <a:pPr>
            <a:defRPr sz="1400" b="0" i="0" u="none" strike="noStrike" baseline="0">
              <a:solidFill>
                <a:schemeClr val="accent6">
                  <a:lumMod val="50000"/>
                </a:schemeClr>
              </a:solidFill>
              <a:latin typeface="+mj-lt"/>
              <a:ea typeface="+mn-ea"/>
              <a:cs typeface="Arial"/>
            </a:defRPr>
          </a:pPr>
          <a:endParaRPr lang="zh-TW"/>
        </a:p>
      </c:txPr>
    </c:legend>
    <c:plotVisOnly val="1"/>
    <c:dispBlanksAs val="gap"/>
    <c:showDLblsOverMax val="0"/>
  </c:chart>
  <c:spPr>
    <a:noFill/>
    <a:ln>
      <a:noFill/>
    </a:ln>
  </c:spPr>
  <c:txPr>
    <a:bodyPr/>
    <a:lstStyle/>
    <a:p>
      <a:pPr>
        <a:defRPr sz="457" b="0" i="0" u="none" strike="noStrike" baseline="0">
          <a:solidFill>
            <a:srgbClr val="000000"/>
          </a:solidFill>
          <a:latin typeface="Arial Unicode MS"/>
          <a:ea typeface="Arial Unicode MS"/>
          <a:cs typeface="Arial Unicode MS"/>
        </a:defRPr>
      </a:pPr>
      <a:endParaRPr lang="zh-TW"/>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5.0003000000000002</c:v>
                </c:pt>
                <c:pt idx="1">
                  <c:v>4.4781000000000004</c:v>
                </c:pt>
                <c:pt idx="2">
                  <c:v>3.6303000000000001</c:v>
                </c:pt>
                <c:pt idx="3">
                  <c:v>3.4922</c:v>
                </c:pt>
              </c:numCache>
            </c:numRef>
          </c:val>
          <c:extLst>
            <c:ext xmlns:c16="http://schemas.microsoft.com/office/drawing/2014/chart" uri="{C3380CC4-5D6E-409C-BE32-E72D297353CC}">
              <c16:uniqueId val="{00000000-ED91-4471-8606-26F51184EBC6}"/>
            </c:ext>
          </c:extLst>
        </c:ser>
        <c:dLbls>
          <c:showLegendKey val="0"/>
          <c:showVal val="0"/>
          <c:showCatName val="0"/>
          <c:showSerName val="0"/>
          <c:showPercent val="0"/>
          <c:showBubbleSize val="0"/>
        </c:dLbls>
        <c:gapWidth val="30"/>
        <c:axId val="181416320"/>
        <c:axId val="181417856"/>
      </c:barChart>
      <c:catAx>
        <c:axId val="181416320"/>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417856"/>
        <c:crossesAt val="0.5"/>
        <c:auto val="1"/>
        <c:lblAlgn val="ctr"/>
        <c:lblOffset val="100"/>
        <c:tickLblSkip val="1"/>
        <c:tickMarkSkip val="1"/>
        <c:noMultiLvlLbl val="0"/>
      </c:catAx>
      <c:valAx>
        <c:axId val="181417856"/>
        <c:scaling>
          <c:orientation val="minMax"/>
          <c:min val="0"/>
        </c:scaling>
        <c:delete val="1"/>
        <c:axPos val="l"/>
        <c:numFmt formatCode="0.00%" sourceLinked="1"/>
        <c:majorTickMark val="out"/>
        <c:minorTickMark val="none"/>
        <c:tickLblPos val="nextTo"/>
        <c:crossAx val="181416320"/>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7.6218000000000004</c:v>
                </c:pt>
                <c:pt idx="1">
                  <c:v>7.2013999999999996</c:v>
                </c:pt>
                <c:pt idx="2">
                  <c:v>6.8399000000000001</c:v>
                </c:pt>
                <c:pt idx="3">
                  <c:v>6.4470000000000001</c:v>
                </c:pt>
              </c:numCache>
            </c:numRef>
          </c:val>
          <c:extLst>
            <c:ext xmlns:c16="http://schemas.microsoft.com/office/drawing/2014/chart" uri="{C3380CC4-5D6E-409C-BE32-E72D297353CC}">
              <c16:uniqueId val="{00000000-8393-4DCE-8441-7CE0F738046C}"/>
            </c:ext>
          </c:extLst>
        </c:ser>
        <c:dLbls>
          <c:showLegendKey val="0"/>
          <c:showVal val="0"/>
          <c:showCatName val="0"/>
          <c:showSerName val="0"/>
          <c:showPercent val="0"/>
          <c:showBubbleSize val="0"/>
        </c:dLbls>
        <c:gapWidth val="30"/>
        <c:axId val="181434240"/>
        <c:axId val="181435776"/>
      </c:barChart>
      <c:catAx>
        <c:axId val="181434240"/>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435776"/>
        <c:crossesAt val="0.5"/>
        <c:auto val="1"/>
        <c:lblAlgn val="ctr"/>
        <c:lblOffset val="100"/>
        <c:tickLblSkip val="1"/>
        <c:tickMarkSkip val="1"/>
        <c:noMultiLvlLbl val="0"/>
      </c:catAx>
      <c:valAx>
        <c:axId val="181435776"/>
        <c:scaling>
          <c:orientation val="minMax"/>
          <c:min val="0"/>
        </c:scaling>
        <c:delete val="1"/>
        <c:axPos val="l"/>
        <c:numFmt formatCode="0.00%" sourceLinked="1"/>
        <c:majorTickMark val="out"/>
        <c:minorTickMark val="none"/>
        <c:tickLblPos val="nextTo"/>
        <c:crossAx val="181434240"/>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1.2961</c:v>
                </c:pt>
                <c:pt idx="1">
                  <c:v>1.2295</c:v>
                </c:pt>
                <c:pt idx="2">
                  <c:v>1.2211000000000001</c:v>
                </c:pt>
                <c:pt idx="3">
                  <c:v>1.1959</c:v>
                </c:pt>
              </c:numCache>
            </c:numRef>
          </c:val>
          <c:extLst>
            <c:ext xmlns:c16="http://schemas.microsoft.com/office/drawing/2014/chart" uri="{C3380CC4-5D6E-409C-BE32-E72D297353CC}">
              <c16:uniqueId val="{00000000-4790-49B9-8477-F3D247FE8082}"/>
            </c:ext>
          </c:extLst>
        </c:ser>
        <c:dLbls>
          <c:showLegendKey val="0"/>
          <c:showVal val="0"/>
          <c:showCatName val="0"/>
          <c:showSerName val="0"/>
          <c:showPercent val="0"/>
          <c:showBubbleSize val="0"/>
        </c:dLbls>
        <c:gapWidth val="30"/>
        <c:axId val="181967104"/>
        <c:axId val="181972992"/>
      </c:barChart>
      <c:catAx>
        <c:axId val="181967104"/>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972992"/>
        <c:crossesAt val="0.5"/>
        <c:auto val="1"/>
        <c:lblAlgn val="ctr"/>
        <c:lblOffset val="100"/>
        <c:tickLblSkip val="1"/>
        <c:tickMarkSkip val="1"/>
        <c:noMultiLvlLbl val="0"/>
      </c:catAx>
      <c:valAx>
        <c:axId val="181972992"/>
        <c:scaling>
          <c:orientation val="minMax"/>
          <c:min val="0"/>
        </c:scaling>
        <c:delete val="1"/>
        <c:axPos val="l"/>
        <c:numFmt formatCode="0.00%" sourceLinked="1"/>
        <c:majorTickMark val="out"/>
        <c:minorTickMark val="none"/>
        <c:tickLblPos val="nextTo"/>
        <c:crossAx val="181967104"/>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94871794871794E-2"/>
          <c:y val="0.25"/>
          <c:w val="0.96282051282051284"/>
          <c:h val="0.48106060606060608"/>
        </c:manualLayout>
      </c:layout>
      <c:lineChart>
        <c:grouping val="standard"/>
        <c:varyColors val="0"/>
        <c:ser>
          <c:idx val="0"/>
          <c:order val="0"/>
          <c:tx>
            <c:strRef>
              <c:f>Sheet1!$A$2</c:f>
              <c:strCache>
                <c:ptCount val="1"/>
                <c:pt idx="0">
                  <c:v>double leverage ratio</c:v>
                </c:pt>
              </c:strCache>
            </c:strRef>
          </c:tx>
          <c:spPr>
            <a:ln w="28148">
              <a:solidFill>
                <a:schemeClr val="accent5">
                  <a:lumMod val="60000"/>
                  <a:lumOff val="40000"/>
                </a:schemeClr>
              </a:solidFill>
              <a:prstDash val="solid"/>
            </a:ln>
          </c:spPr>
          <c:marker>
            <c:symbol val="circle"/>
            <c:size val="8"/>
            <c:spPr>
              <a:solidFill>
                <a:schemeClr val="accent5"/>
              </a:solidFill>
              <a:ln>
                <a:solidFill>
                  <a:schemeClr val="accent5">
                    <a:lumMod val="60000"/>
                    <a:lumOff val="40000"/>
                  </a:schemeClr>
                </a:solidFill>
                <a:prstDash val="solid"/>
              </a:ln>
            </c:spPr>
          </c:marker>
          <c:dLbls>
            <c:dLbl>
              <c:idx val="3"/>
              <c:layout>
                <c:manualLayout>
                  <c:x val="-5.0836521768203954E-2"/>
                  <c:y val="-0.123260152227661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D6-4F4C-A6F2-404AB1D16043}"/>
                </c:ext>
              </c:extLst>
            </c:dLbl>
            <c:dLbl>
              <c:idx val="5"/>
              <c:layout>
                <c:manualLayout>
                  <c:x val="-8.3540526229576945E-2"/>
                  <c:y val="-0.136559324847239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D6-4F4C-A6F2-404AB1D16043}"/>
                </c:ext>
              </c:extLst>
            </c:dLbl>
            <c:dLbl>
              <c:idx val="9"/>
              <c:spPr>
                <a:noFill/>
                <a:ln w="18765">
                  <a:noFill/>
                </a:ln>
              </c:spPr>
              <c:txPr>
                <a:bodyPr/>
                <a:lstStyle/>
                <a:p>
                  <a:pPr algn="ctr" rtl="0">
                    <a:defRPr sz="800" b="1" i="0" u="none" strike="noStrike" baseline="0">
                      <a:solidFill>
                        <a:schemeClr val="tx1"/>
                      </a:solidFill>
                      <a:latin typeface="Arial Narrow"/>
                      <a:ea typeface="Arial Narrow"/>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A2D6-4F4C-A6F2-404AB1D16043}"/>
                </c:ext>
              </c:extLst>
            </c:dLbl>
            <c:dLbl>
              <c:idx val="10"/>
              <c:spPr>
                <a:noFill/>
                <a:ln w="18765">
                  <a:noFill/>
                </a:ln>
              </c:spPr>
              <c:txPr>
                <a:bodyPr/>
                <a:lstStyle/>
                <a:p>
                  <a:pPr algn="ctr" rtl="0">
                    <a:defRPr sz="800" b="1" i="0" u="none" strike="noStrike" baseline="0">
                      <a:solidFill>
                        <a:schemeClr val="tx1"/>
                      </a:solidFill>
                      <a:latin typeface="Arial Narrow"/>
                      <a:ea typeface="Arial Narrow"/>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A2D6-4F4C-A6F2-404AB1D16043}"/>
                </c:ext>
              </c:extLst>
            </c:dLbl>
            <c:dLbl>
              <c:idx val="11"/>
              <c:spPr>
                <a:noFill/>
                <a:ln w="18765">
                  <a:noFill/>
                </a:ln>
              </c:spPr>
              <c:txPr>
                <a:bodyPr/>
                <a:lstStyle/>
                <a:p>
                  <a:pPr algn="ctr" rtl="0">
                    <a:defRPr sz="800" b="1" i="0" u="none" strike="noStrike" baseline="0">
                      <a:solidFill>
                        <a:schemeClr val="tx1"/>
                      </a:solidFill>
                      <a:latin typeface="Arial Narrow"/>
                      <a:ea typeface="Arial Narrow"/>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A2D6-4F4C-A6F2-404AB1D16043}"/>
                </c:ext>
              </c:extLst>
            </c:dLbl>
            <c:spPr>
              <a:noFill/>
              <a:ln w="18765">
                <a:noFill/>
              </a:ln>
            </c:spPr>
            <c:txPr>
              <a:bodyPr/>
              <a:lstStyle/>
              <a:p>
                <a:pPr algn="ctr" rtl="0">
                  <a:defRPr sz="800" b="1" i="0" u="none" strike="noStrike" baseline="0">
                    <a:solidFill>
                      <a:schemeClr val="tx1"/>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4"/>
                <c:pt idx="0">
                  <c:v>2018</c:v>
                </c:pt>
                <c:pt idx="1">
                  <c:v>2019</c:v>
                </c:pt>
                <c:pt idx="2">
                  <c:v>2020</c:v>
                </c:pt>
                <c:pt idx="3">
                  <c:v>1Q/21*</c:v>
                </c:pt>
              </c:strCache>
            </c:strRef>
          </c:cat>
          <c:val>
            <c:numRef>
              <c:f>Sheet1!$B$2:$AB$2</c:f>
              <c:numCache>
                <c:formatCode>0.00%</c:formatCode>
                <c:ptCount val="4"/>
                <c:pt idx="0">
                  <c:v>1.0981000000000001</c:v>
                </c:pt>
                <c:pt idx="1">
                  <c:v>1.1137999999999999</c:v>
                </c:pt>
                <c:pt idx="2">
                  <c:v>1.1174999999999999</c:v>
                </c:pt>
                <c:pt idx="3">
                  <c:v>1.1234</c:v>
                </c:pt>
              </c:numCache>
            </c:numRef>
          </c:val>
          <c:smooth val="1"/>
          <c:extLst>
            <c:ext xmlns:c16="http://schemas.microsoft.com/office/drawing/2014/chart" uri="{C3380CC4-5D6E-409C-BE32-E72D297353CC}">
              <c16:uniqueId val="{00000005-A2D6-4F4C-A6F2-404AB1D16043}"/>
            </c:ext>
          </c:extLst>
        </c:ser>
        <c:ser>
          <c:idx val="1"/>
          <c:order val="1"/>
          <c:tx>
            <c:strRef>
              <c:f>Sheet1!$A$3</c:f>
              <c:strCache>
                <c:ptCount val="1"/>
              </c:strCache>
            </c:strRef>
          </c:tx>
          <c:spPr>
            <a:ln w="9383">
              <a:solidFill>
                <a:srgbClr val="FFFF00"/>
              </a:solidFill>
              <a:prstDash val="solid"/>
            </a:ln>
          </c:spPr>
          <c:marker>
            <c:symbol val="none"/>
          </c:marker>
          <c:dLbls>
            <c:spPr>
              <a:noFill/>
              <a:ln w="18765">
                <a:noFill/>
              </a:ln>
            </c:spPr>
            <c:txPr>
              <a:bodyPr/>
              <a:lstStyle/>
              <a:p>
                <a:pPr>
                  <a:defRPr sz="554" b="1" i="0" u="none" strike="noStrike" baseline="0">
                    <a:solidFill>
                      <a:schemeClr val="tx1"/>
                    </a:solidFill>
                    <a:latin typeface="新細明體"/>
                    <a:ea typeface="新細明體"/>
                    <a:cs typeface="新細明體"/>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4"/>
                <c:pt idx="0">
                  <c:v>2018</c:v>
                </c:pt>
                <c:pt idx="1">
                  <c:v>2019</c:v>
                </c:pt>
                <c:pt idx="2">
                  <c:v>2020</c:v>
                </c:pt>
                <c:pt idx="3">
                  <c:v>1Q/21*</c:v>
                </c:pt>
              </c:strCache>
            </c:strRef>
          </c:cat>
          <c:val>
            <c:numRef>
              <c:f>Sheet1!$B$3:$AB$3</c:f>
              <c:numCache>
                <c:formatCode>General</c:formatCode>
                <c:ptCount val="4"/>
              </c:numCache>
            </c:numRef>
          </c:val>
          <c:smooth val="0"/>
          <c:extLst>
            <c:ext xmlns:c16="http://schemas.microsoft.com/office/drawing/2014/chart" uri="{C3380CC4-5D6E-409C-BE32-E72D297353CC}">
              <c16:uniqueId val="{00000006-A2D6-4F4C-A6F2-404AB1D16043}"/>
            </c:ext>
          </c:extLst>
        </c:ser>
        <c:dLbls>
          <c:showLegendKey val="0"/>
          <c:showVal val="1"/>
          <c:showCatName val="0"/>
          <c:showSerName val="0"/>
          <c:showPercent val="0"/>
          <c:showBubbleSize val="0"/>
        </c:dLbls>
        <c:marker val="1"/>
        <c:smooth val="0"/>
        <c:axId val="182049792"/>
        <c:axId val="182133504"/>
      </c:lineChart>
      <c:catAx>
        <c:axId val="182049792"/>
        <c:scaling>
          <c:orientation val="minMax"/>
        </c:scaling>
        <c:delete val="1"/>
        <c:axPos val="b"/>
        <c:numFmt formatCode="General" sourceLinked="1"/>
        <c:majorTickMark val="none"/>
        <c:minorTickMark val="none"/>
        <c:tickLblPos val="nextTo"/>
        <c:crossAx val="182133504"/>
        <c:crosses val="autoZero"/>
        <c:auto val="1"/>
        <c:lblAlgn val="ctr"/>
        <c:lblOffset val="100"/>
        <c:tickLblSkip val="1"/>
        <c:tickMarkSkip val="1"/>
        <c:noMultiLvlLbl val="0"/>
      </c:catAx>
      <c:valAx>
        <c:axId val="182133504"/>
        <c:scaling>
          <c:orientation val="minMax"/>
        </c:scaling>
        <c:delete val="1"/>
        <c:axPos val="l"/>
        <c:numFmt formatCode="0.00%" sourceLinked="1"/>
        <c:majorTickMark val="out"/>
        <c:minorTickMark val="none"/>
        <c:tickLblPos val="nextTo"/>
        <c:crossAx val="182049792"/>
        <c:crosses val="autoZero"/>
        <c:crossBetween val="between"/>
      </c:valAx>
      <c:spPr>
        <a:noFill/>
        <a:ln w="18765">
          <a:noFill/>
        </a:ln>
      </c:spPr>
    </c:plotArea>
    <c:plotVisOnly val="1"/>
    <c:dispBlanksAs val="gap"/>
    <c:showDLblsOverMax val="0"/>
  </c:chart>
  <c:spPr>
    <a:noFill/>
    <a:ln>
      <a:noFill/>
    </a:ln>
  </c:spPr>
  <c:txPr>
    <a:bodyPr/>
    <a:lstStyle/>
    <a:p>
      <a:pPr>
        <a:defRPr sz="61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0.13569999999999999</c:v>
                </c:pt>
                <c:pt idx="1">
                  <c:v>0.1258</c:v>
                </c:pt>
                <c:pt idx="2">
                  <c:v>0.1321</c:v>
                </c:pt>
                <c:pt idx="3">
                  <c:v>0.13689999999999999</c:v>
                </c:pt>
              </c:numCache>
            </c:numRef>
          </c:val>
          <c:extLst>
            <c:ext xmlns:c16="http://schemas.microsoft.com/office/drawing/2014/chart" uri="{C3380CC4-5D6E-409C-BE32-E72D297353CC}">
              <c16:uniqueId val="{00000000-546D-439B-8E8C-D32A3F20E698}"/>
            </c:ext>
          </c:extLst>
        </c:ser>
        <c:dLbls>
          <c:showLegendKey val="0"/>
          <c:showVal val="0"/>
          <c:showCatName val="0"/>
          <c:showSerName val="0"/>
          <c:showPercent val="0"/>
          <c:showBubbleSize val="0"/>
        </c:dLbls>
        <c:gapWidth val="30"/>
        <c:axId val="182211328"/>
        <c:axId val="182212864"/>
      </c:barChart>
      <c:catAx>
        <c:axId val="182211328"/>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2212864"/>
        <c:crosses val="autoZero"/>
        <c:auto val="1"/>
        <c:lblAlgn val="ctr"/>
        <c:lblOffset val="100"/>
        <c:tickLblSkip val="1"/>
        <c:tickMarkSkip val="1"/>
        <c:noMultiLvlLbl val="0"/>
      </c:catAx>
      <c:valAx>
        <c:axId val="182212864"/>
        <c:scaling>
          <c:orientation val="minMax"/>
          <c:max val="0.18000000000000002"/>
          <c:min val="1.0000000000000002E-2"/>
        </c:scaling>
        <c:delete val="1"/>
        <c:axPos val="l"/>
        <c:numFmt formatCode="0.00%" sourceLinked="1"/>
        <c:majorTickMark val="out"/>
        <c:minorTickMark val="none"/>
        <c:tickLblPos val="nextTo"/>
        <c:crossAx val="182211328"/>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94871794871794E-2"/>
          <c:y val="0.25"/>
          <c:w val="0.96282051282051284"/>
          <c:h val="0.48106060606060608"/>
        </c:manualLayout>
      </c:layout>
      <c:lineChart>
        <c:grouping val="standard"/>
        <c:varyColors val="0"/>
        <c:ser>
          <c:idx val="0"/>
          <c:order val="0"/>
          <c:tx>
            <c:strRef>
              <c:f>Sheet1!$A$2</c:f>
              <c:strCache>
                <c:ptCount val="1"/>
                <c:pt idx="0">
                  <c:v>Mega Bank Interest Spread</c:v>
                </c:pt>
              </c:strCache>
            </c:strRef>
          </c:tx>
          <c:spPr>
            <a:ln w="28148">
              <a:solidFill>
                <a:schemeClr val="accent5">
                  <a:lumMod val="60000"/>
                  <a:lumOff val="40000"/>
                </a:schemeClr>
              </a:solidFill>
              <a:prstDash val="solid"/>
            </a:ln>
          </c:spPr>
          <c:marker>
            <c:symbol val="circle"/>
            <c:size val="8"/>
            <c:spPr>
              <a:solidFill>
                <a:schemeClr val="accent5"/>
              </a:solidFill>
              <a:ln>
                <a:solidFill>
                  <a:schemeClr val="accent5">
                    <a:lumMod val="60000"/>
                    <a:lumOff val="40000"/>
                  </a:schemeClr>
                </a:solidFill>
                <a:prstDash val="solid"/>
              </a:ln>
            </c:spPr>
          </c:marker>
          <c:dLbls>
            <c:delete val="1"/>
          </c:dLbls>
          <c:cat>
            <c:numRef>
              <c:f>Sheet1!$B$1:$AB$1</c:f>
              <c:numCache>
                <c:formatCode>General</c:formatCode>
                <c:ptCount val="4"/>
                <c:pt idx="0">
                  <c:v>2012</c:v>
                </c:pt>
                <c:pt idx="1">
                  <c:v>2013</c:v>
                </c:pt>
              </c:numCache>
            </c:numRef>
          </c:cat>
          <c:val>
            <c:numRef>
              <c:f>Sheet1!$B$2:$AB$2</c:f>
              <c:numCache>
                <c:formatCode>0.00%</c:formatCode>
                <c:ptCount val="4"/>
                <c:pt idx="0">
                  <c:v>1.1000000000000001</c:v>
                </c:pt>
                <c:pt idx="1">
                  <c:v>1.1000000000000001</c:v>
                </c:pt>
              </c:numCache>
            </c:numRef>
          </c:val>
          <c:smooth val="1"/>
          <c:extLst>
            <c:ext xmlns:c16="http://schemas.microsoft.com/office/drawing/2014/chart" uri="{C3380CC4-5D6E-409C-BE32-E72D297353CC}">
              <c16:uniqueId val="{00000000-BBCF-4F93-9666-752AA64FE7B0}"/>
            </c:ext>
          </c:extLst>
        </c:ser>
        <c:ser>
          <c:idx val="1"/>
          <c:order val="1"/>
          <c:tx>
            <c:strRef>
              <c:f>Sheet1!$A$3</c:f>
              <c:strCache>
                <c:ptCount val="1"/>
              </c:strCache>
            </c:strRef>
          </c:tx>
          <c:spPr>
            <a:ln w="9383">
              <a:solidFill>
                <a:srgbClr val="FFFF00"/>
              </a:solidFill>
              <a:prstDash val="solid"/>
            </a:ln>
          </c:spPr>
          <c:marker>
            <c:symbol val="none"/>
          </c:marker>
          <c:dLbls>
            <c:spPr>
              <a:noFill/>
              <a:ln w="18765">
                <a:noFill/>
              </a:ln>
            </c:spPr>
            <c:txPr>
              <a:bodyPr/>
              <a:lstStyle/>
              <a:p>
                <a:pPr>
                  <a:defRPr sz="554" b="1" i="0" u="none" strike="noStrike" baseline="0">
                    <a:solidFill>
                      <a:schemeClr val="tx1"/>
                    </a:solidFill>
                    <a:latin typeface="新細明體"/>
                    <a:ea typeface="新細明體"/>
                    <a:cs typeface="新細明體"/>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Sheet1!$B$1:$AB$1</c:f>
              <c:numCache>
                <c:formatCode>General</c:formatCode>
                <c:ptCount val="4"/>
                <c:pt idx="0">
                  <c:v>2012</c:v>
                </c:pt>
                <c:pt idx="1">
                  <c:v>2013</c:v>
                </c:pt>
              </c:numCache>
            </c:numRef>
          </c:cat>
          <c:val>
            <c:numRef>
              <c:f>Sheet1!$B$3:$AB$3</c:f>
              <c:numCache>
                <c:formatCode>General</c:formatCode>
                <c:ptCount val="4"/>
              </c:numCache>
            </c:numRef>
          </c:val>
          <c:smooth val="0"/>
          <c:extLst>
            <c:ext xmlns:c16="http://schemas.microsoft.com/office/drawing/2014/chart" uri="{C3380CC4-5D6E-409C-BE32-E72D297353CC}">
              <c16:uniqueId val="{00000001-BBCF-4F93-9666-752AA64FE7B0}"/>
            </c:ext>
          </c:extLst>
        </c:ser>
        <c:dLbls>
          <c:showLegendKey val="0"/>
          <c:showVal val="1"/>
          <c:showCatName val="0"/>
          <c:showSerName val="0"/>
          <c:showPercent val="0"/>
          <c:showBubbleSize val="0"/>
        </c:dLbls>
        <c:marker val="1"/>
        <c:smooth val="0"/>
        <c:axId val="227760000"/>
        <c:axId val="227771904"/>
      </c:lineChart>
      <c:catAx>
        <c:axId val="227760000"/>
        <c:scaling>
          <c:orientation val="minMax"/>
        </c:scaling>
        <c:delete val="1"/>
        <c:axPos val="b"/>
        <c:numFmt formatCode="General" sourceLinked="1"/>
        <c:majorTickMark val="none"/>
        <c:minorTickMark val="none"/>
        <c:tickLblPos val="nextTo"/>
        <c:crossAx val="227771904"/>
        <c:crosses val="autoZero"/>
        <c:auto val="1"/>
        <c:lblAlgn val="ctr"/>
        <c:lblOffset val="100"/>
        <c:tickLblSkip val="1"/>
        <c:tickMarkSkip val="1"/>
        <c:noMultiLvlLbl val="0"/>
      </c:catAx>
      <c:valAx>
        <c:axId val="227771904"/>
        <c:scaling>
          <c:orientation val="minMax"/>
        </c:scaling>
        <c:delete val="1"/>
        <c:axPos val="l"/>
        <c:numFmt formatCode="0.00%" sourceLinked="1"/>
        <c:majorTickMark val="out"/>
        <c:minorTickMark val="none"/>
        <c:tickLblPos val="nextTo"/>
        <c:crossAx val="227760000"/>
        <c:crosses val="autoZero"/>
        <c:crossBetween val="between"/>
      </c:valAx>
      <c:spPr>
        <a:noFill/>
        <a:ln w="18765">
          <a:noFill/>
        </a:ln>
      </c:spPr>
    </c:plotArea>
    <c:plotVisOnly val="1"/>
    <c:dispBlanksAs val="gap"/>
    <c:showDLblsOverMax val="0"/>
  </c:chart>
  <c:spPr>
    <a:noFill/>
    <a:ln>
      <a:noFill/>
    </a:ln>
  </c:spPr>
  <c:txPr>
    <a:bodyPr/>
    <a:lstStyle/>
    <a:p>
      <a:pPr>
        <a:defRPr sz="61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68788501026688"/>
          <c:y val="0.27252747252747256"/>
          <c:w val="0.44558521560574937"/>
          <c:h val="0.47692307692307689"/>
        </c:manualLayout>
      </c:layout>
      <c:pieChart>
        <c:varyColors val="1"/>
        <c:ser>
          <c:idx val="0"/>
          <c:order val="0"/>
          <c:tx>
            <c:strRef>
              <c:f>Sheet1!$A$2</c:f>
              <c:strCache>
                <c:ptCount val="1"/>
              </c:strCache>
            </c:strRef>
          </c:tx>
          <c:spPr>
            <a:solidFill>
              <a:schemeClr val="accent6"/>
            </a:solidFill>
            <a:ln w="12700">
              <a:solidFill>
                <a:schemeClr val="tx1"/>
              </a:solidFill>
              <a:prstDash val="solid"/>
            </a:ln>
          </c:spPr>
          <c:dPt>
            <c:idx val="0"/>
            <c:bubble3D val="0"/>
            <c:spPr>
              <a:solidFill>
                <a:schemeClr val="accent6"/>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1-3886-46DE-9706-B8398916F437}"/>
              </c:ext>
            </c:extLst>
          </c:dPt>
          <c:dPt>
            <c:idx val="1"/>
            <c:bubble3D val="0"/>
            <c:spPr>
              <a:solidFill>
                <a:schemeClr val="accent5"/>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3-3886-46DE-9706-B8398916F437}"/>
              </c:ext>
            </c:extLst>
          </c:dPt>
          <c:dPt>
            <c:idx val="2"/>
            <c:bubble3D val="0"/>
            <c:spPr>
              <a:solidFill>
                <a:schemeClr val="accent4"/>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5-3886-46DE-9706-B8398916F437}"/>
              </c:ext>
            </c:extLst>
          </c:dPt>
          <c:dPt>
            <c:idx val="3"/>
            <c:bubble3D val="0"/>
            <c:spPr>
              <a:solidFill>
                <a:schemeClr val="accent3"/>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7-3886-46DE-9706-B8398916F437}"/>
              </c:ext>
            </c:extLst>
          </c:dPt>
          <c:dPt>
            <c:idx val="4"/>
            <c:bubble3D val="0"/>
            <c:spPr>
              <a:solidFill>
                <a:schemeClr val="accent2"/>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9-3886-46DE-9706-B8398916F437}"/>
              </c:ext>
            </c:extLst>
          </c:dPt>
          <c:dPt>
            <c:idx val="5"/>
            <c:bubble3D val="0"/>
            <c:spPr>
              <a:solidFill>
                <a:schemeClr val="accent1">
                  <a:lumMod val="50000"/>
                </a:schemeClr>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B-3886-46DE-9706-B8398916F437}"/>
              </c:ext>
            </c:extLst>
          </c:dPt>
          <c:dLbls>
            <c:dLbl>
              <c:idx val="0"/>
              <c:layout>
                <c:manualLayout>
                  <c:x val="-1.1796697388901317E-2"/>
                  <c:y val="-1.333298395058566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886-46DE-9706-B8398916F437}"/>
                </c:ext>
              </c:extLst>
            </c:dLbl>
            <c:dLbl>
              <c:idx val="1"/>
              <c:layout>
                <c:manualLayout>
                  <c:x val="-3.3670394104238249E-2"/>
                  <c:y val="-2.51031978733672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886-46DE-9706-B8398916F437}"/>
                </c:ext>
              </c:extLst>
            </c:dLbl>
            <c:dLbl>
              <c:idx val="2"/>
              <c:layout>
                <c:manualLayout>
                  <c:x val="-6.9742127665297166E-2"/>
                  <c:y val="0.1070284055298211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886-46DE-9706-B8398916F437}"/>
                </c:ext>
              </c:extLst>
            </c:dLbl>
            <c:dLbl>
              <c:idx val="3"/>
              <c:layout>
                <c:manualLayout>
                  <c:x val="-1.7132943779124107E-2"/>
                  <c:y val="-0.1215390711110790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886-46DE-9706-B8398916F437}"/>
                </c:ext>
              </c:extLst>
            </c:dLbl>
            <c:dLbl>
              <c:idx val="4"/>
              <c:layout>
                <c:manualLayout>
                  <c:x val="2.0387716266465837E-4"/>
                  <c:y val="-0.129044240009797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886-46DE-9706-B8398916F437}"/>
                </c:ext>
              </c:extLst>
            </c:dLbl>
            <c:dLbl>
              <c:idx val="5"/>
              <c:layout>
                <c:manualLayout>
                  <c:x val="1.9001823109059832E-2"/>
                  <c:y val="-1.09579687013752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886-46DE-9706-B8398916F437}"/>
                </c:ext>
              </c:extLst>
            </c:dLbl>
            <c:numFmt formatCode="0%" sourceLinked="0"/>
            <c:spPr>
              <a:noFill/>
              <a:ln w="25400">
                <a:noFill/>
              </a:ln>
            </c:spPr>
            <c:txPr>
              <a:bodyPr/>
              <a:lstStyle/>
              <a:p>
                <a:pPr>
                  <a:defRPr sz="11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細明體"/>
                  </a:defRPr>
                </a:pPr>
                <a:endParaRPr lang="zh-TW"/>
              </a:p>
            </c:txPr>
            <c:dLblPos val="outEnd"/>
            <c:showLegendKey val="0"/>
            <c:showVal val="0"/>
            <c:showCatName val="1"/>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Sheet1!$B$1:$G$1</c:f>
              <c:strCache>
                <c:ptCount val="6"/>
                <c:pt idx="0">
                  <c:v>Large corp.</c:v>
                </c:pt>
                <c:pt idx="1">
                  <c:v>SME</c:v>
                </c:pt>
                <c:pt idx="2">
                  <c:v>Other corp.</c:v>
                </c:pt>
                <c:pt idx="3">
                  <c:v>Gov.-linked</c:v>
                </c:pt>
                <c:pt idx="4">
                  <c:v>Mortgage</c:v>
                </c:pt>
                <c:pt idx="5">
                  <c:v>Other consumer</c:v>
                </c:pt>
              </c:strCache>
            </c:strRef>
          </c:cat>
          <c:val>
            <c:numRef>
              <c:f>Sheet1!$B$2:$G$2</c:f>
              <c:numCache>
                <c:formatCode>#,##0</c:formatCode>
                <c:ptCount val="6"/>
                <c:pt idx="0">
                  <c:v>684</c:v>
                </c:pt>
                <c:pt idx="1">
                  <c:v>726</c:v>
                </c:pt>
                <c:pt idx="2">
                  <c:v>47</c:v>
                </c:pt>
                <c:pt idx="3">
                  <c:v>13</c:v>
                </c:pt>
                <c:pt idx="4">
                  <c:v>424</c:v>
                </c:pt>
                <c:pt idx="5" formatCode="General">
                  <c:v>95</c:v>
                </c:pt>
              </c:numCache>
            </c:numRef>
          </c:val>
          <c:extLst>
            <c:ext xmlns:c16="http://schemas.microsoft.com/office/drawing/2014/chart" uri="{C3380CC4-5D6E-409C-BE32-E72D297353CC}">
              <c16:uniqueId val="{0000000C-3886-46DE-9706-B8398916F437}"/>
            </c:ext>
          </c:extLst>
        </c:ser>
        <c:dLbls>
          <c:showLegendKey val="0"/>
          <c:showVal val="0"/>
          <c:showCatName val="0"/>
          <c:showSerName val="0"/>
          <c:showPercent val="1"/>
          <c:showBubbleSize val="0"/>
          <c:showLeaderLines val="1"/>
        </c:dLbls>
        <c:firstSliceAng val="0"/>
      </c:pieChart>
      <c:spPr>
        <a:noFill/>
        <a:ln w="25400">
          <a:noFill/>
        </a:ln>
      </c:spPr>
    </c:plotArea>
    <c:plotVisOnly val="1"/>
    <c:dispBlanksAs val="zero"/>
    <c:showDLblsOverMax val="0"/>
  </c:chart>
  <c:spPr>
    <a:noFill/>
    <a:ln>
      <a:noFill/>
    </a:ln>
  </c:spPr>
  <c:txPr>
    <a:bodyPr/>
    <a:lstStyle/>
    <a:p>
      <a:pPr>
        <a:defRPr sz="1525"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380710659898477E-2"/>
          <c:y val="1.6260162601626018E-2"/>
          <c:w val="0.97969543147208127"/>
          <c:h val="0.87804878048780488"/>
        </c:manualLayout>
      </c:layout>
      <c:barChart>
        <c:barDir val="col"/>
        <c:grouping val="stacked"/>
        <c:varyColors val="0"/>
        <c:ser>
          <c:idx val="0"/>
          <c:order val="0"/>
          <c:tx>
            <c:strRef>
              <c:f>Sheet2!$A$3</c:f>
              <c:strCache>
                <c:ptCount val="1"/>
                <c:pt idx="0">
                  <c:v>Other consumer</c:v>
                </c:pt>
              </c:strCache>
            </c:strRef>
          </c:tx>
          <c:spPr>
            <a:solidFill>
              <a:schemeClr val="accent1">
                <a:lumMod val="50000"/>
              </a:schemeClr>
            </a:solidFill>
            <a:ln w="9525">
              <a:solidFill>
                <a:schemeClr val="tx1"/>
              </a:solidFill>
            </a:ln>
            <a:effectLst>
              <a:outerShdw blurRad="50800" dist="38100" dir="8100000" algn="tr" rotWithShape="0">
                <a:prstClr val="black">
                  <a:alpha val="40000"/>
                </a:prstClr>
              </a:outerShdw>
            </a:effectLst>
          </c:spPr>
          <c:invertIfNegative val="0"/>
          <c:dLbls>
            <c:dLbl>
              <c:idx val="0"/>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668D-43D9-91C7-4C9075D0652E}"/>
                </c:ext>
              </c:extLst>
            </c:dLbl>
            <c:dLbl>
              <c:idx val="4"/>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668D-43D9-91C7-4C9075D0652E}"/>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Sheet2!$B$3:$H$3</c:f>
              <c:numCache>
                <c:formatCode>#,##0_ </c:formatCode>
                <c:ptCount val="5"/>
                <c:pt idx="0">
                  <c:v>85.549999999999969</c:v>
                </c:pt>
                <c:pt idx="1">
                  <c:v>87.996999999999971</c:v>
                </c:pt>
                <c:pt idx="2">
                  <c:v>89.24</c:v>
                </c:pt>
                <c:pt idx="3">
                  <c:v>92.230000000000018</c:v>
                </c:pt>
                <c:pt idx="4">
                  <c:v>94.740000000000009</c:v>
                </c:pt>
              </c:numCache>
            </c:numRef>
          </c:val>
          <c:extLst>
            <c:ext xmlns:c16="http://schemas.microsoft.com/office/drawing/2014/chart" uri="{C3380CC4-5D6E-409C-BE32-E72D297353CC}">
              <c16:uniqueId val="{00000002-668D-43D9-91C7-4C9075D0652E}"/>
            </c:ext>
          </c:extLst>
        </c:ser>
        <c:ser>
          <c:idx val="2"/>
          <c:order val="1"/>
          <c:tx>
            <c:strRef>
              <c:f>Sheet2!$A$4</c:f>
              <c:strCache>
                <c:ptCount val="1"/>
                <c:pt idx="0">
                  <c:v>Mortgage</c:v>
                </c:pt>
              </c:strCache>
            </c:strRef>
          </c:tx>
          <c:spPr>
            <a:solidFill>
              <a:schemeClr val="accent2"/>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6.0509355576201969E-3"/>
                  <c:y val="5.7095018511108611E-3"/>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8D-43D9-91C7-4C9075D0652E}"/>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Sheet2!$B$4:$H$4</c:f>
              <c:numCache>
                <c:formatCode>#,##0_ </c:formatCode>
                <c:ptCount val="5"/>
                <c:pt idx="0">
                  <c:v>352.72</c:v>
                </c:pt>
                <c:pt idx="1">
                  <c:v>366.65000000000003</c:v>
                </c:pt>
                <c:pt idx="2">
                  <c:v>384.78999999999996</c:v>
                </c:pt>
                <c:pt idx="3">
                  <c:v>405.24</c:v>
                </c:pt>
                <c:pt idx="4">
                  <c:v>424.47</c:v>
                </c:pt>
              </c:numCache>
            </c:numRef>
          </c:val>
          <c:extLst>
            <c:ext xmlns:c16="http://schemas.microsoft.com/office/drawing/2014/chart" uri="{C3380CC4-5D6E-409C-BE32-E72D297353CC}">
              <c16:uniqueId val="{00000004-668D-43D9-91C7-4C9075D0652E}"/>
            </c:ext>
          </c:extLst>
        </c:ser>
        <c:ser>
          <c:idx val="3"/>
          <c:order val="2"/>
          <c:tx>
            <c:strRef>
              <c:f>Sheet2!$A$5</c:f>
              <c:strCache>
                <c:ptCount val="1"/>
                <c:pt idx="0">
                  <c:v>Gov.-linked</c:v>
                </c:pt>
              </c:strCache>
            </c:strRef>
          </c:tx>
          <c:spPr>
            <a:solidFill>
              <a:schemeClr val="accent3"/>
            </a:solidFill>
            <a:ln w="47385">
              <a:noFill/>
            </a:ln>
            <a:effectLst>
              <a:outerShdw blurRad="50800" dist="38100" dir="8100000" algn="tr" rotWithShape="0">
                <a:prstClr val="black">
                  <a:alpha val="40000"/>
                </a:prstClr>
              </a:outerShdw>
            </a:effectLst>
          </c:spPr>
          <c:invertIfNegative val="0"/>
          <c:dLbls>
            <c:dLbl>
              <c:idx val="0"/>
              <c:spPr>
                <a:noFill/>
                <a:ln w="47385">
                  <a:noFill/>
                </a:ln>
              </c:spPr>
              <c:txPr>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5-668D-43D9-91C7-4C9075D0652E}"/>
                </c:ext>
              </c:extLst>
            </c:dLbl>
            <c:dLbl>
              <c:idx val="2"/>
              <c:layout>
                <c:manualLayout>
                  <c:x val="-3.0227740422730243E-3"/>
                  <c:y val="-7.2762365267295959E-3"/>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68D-43D9-91C7-4C9075D0652E}"/>
                </c:ext>
              </c:extLst>
            </c:dLbl>
            <c:dLbl>
              <c:idx val="3"/>
              <c:layout>
                <c:manualLayout>
                  <c:x val="-6.0684632953609263E-3"/>
                  <c:y val="-1.1455229870346084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8D-43D9-91C7-4C9075D0652E}"/>
                </c:ext>
              </c:extLst>
            </c:dLbl>
            <c:dLbl>
              <c:idx val="4"/>
              <c:layout>
                <c:manualLayout>
                  <c:x val="-4.0380104164691177E-3"/>
                  <c:y val="-6.5120252627862696E-3"/>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68D-43D9-91C7-4C9075D0652E}"/>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Sheet2!$B$5:$H$5</c:f>
              <c:numCache>
                <c:formatCode>#,##0_ </c:formatCode>
                <c:ptCount val="5"/>
                <c:pt idx="0">
                  <c:v>12.700000000000001</c:v>
                </c:pt>
                <c:pt idx="1">
                  <c:v>13.228000000000002</c:v>
                </c:pt>
                <c:pt idx="2">
                  <c:v>12.489999999999998</c:v>
                </c:pt>
                <c:pt idx="3">
                  <c:v>10.600000000000001</c:v>
                </c:pt>
                <c:pt idx="4">
                  <c:v>12.75</c:v>
                </c:pt>
              </c:numCache>
            </c:numRef>
          </c:val>
          <c:extLst>
            <c:ext xmlns:c16="http://schemas.microsoft.com/office/drawing/2014/chart" uri="{C3380CC4-5D6E-409C-BE32-E72D297353CC}">
              <c16:uniqueId val="{00000009-668D-43D9-91C7-4C9075D0652E}"/>
            </c:ext>
          </c:extLst>
        </c:ser>
        <c:ser>
          <c:idx val="4"/>
          <c:order val="3"/>
          <c:tx>
            <c:strRef>
              <c:f>Sheet2!$A$6</c:f>
              <c:strCache>
                <c:ptCount val="1"/>
                <c:pt idx="0">
                  <c:v>Other corp.</c:v>
                </c:pt>
              </c:strCache>
            </c:strRef>
          </c:tx>
          <c:spPr>
            <a:solidFill>
              <a:schemeClr val="accent4"/>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3.0686044639026411E-3"/>
                  <c:y val="-3.0024321824736466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68D-43D9-91C7-4C9075D0652E}"/>
                </c:ext>
              </c:extLst>
            </c:dLbl>
            <c:dLbl>
              <c:idx val="1"/>
              <c:layout>
                <c:manualLayout>
                  <c:x val="-5.0532269211649439E-3"/>
                  <c:y val="-3.376401657311201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68D-43D9-91C7-4C9075D0652E}"/>
                </c:ext>
              </c:extLst>
            </c:dLbl>
            <c:dLbl>
              <c:idx val="2"/>
              <c:layout>
                <c:manualLayout>
                  <c:x val="9.6551593018805101E-3"/>
                  <c:y val="-3.4346521677912779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68D-43D9-91C7-4C9075D0652E}"/>
                </c:ext>
              </c:extLst>
            </c:dLbl>
            <c:dLbl>
              <c:idx val="3"/>
              <c:layout>
                <c:manualLayout>
                  <c:x val="0"/>
                  <c:y val="-3.5763411279229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68D-43D9-91C7-4C9075D0652E}"/>
                </c:ext>
              </c:extLst>
            </c:dLbl>
            <c:dLbl>
              <c:idx val="4"/>
              <c:layout>
                <c:manualLayout>
                  <c:x val="1.0381317155104819E-3"/>
                  <c:y val="-2.6959220680163987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68D-43D9-91C7-4C9075D0652E}"/>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Sheet2!$B$6:$H$6</c:f>
              <c:numCache>
                <c:formatCode>#,##0_ </c:formatCode>
                <c:ptCount val="5"/>
                <c:pt idx="0">
                  <c:v>47.79</c:v>
                </c:pt>
                <c:pt idx="1">
                  <c:v>47.61</c:v>
                </c:pt>
                <c:pt idx="2">
                  <c:v>47.28</c:v>
                </c:pt>
                <c:pt idx="3">
                  <c:v>48.18</c:v>
                </c:pt>
                <c:pt idx="4">
                  <c:v>47.08</c:v>
                </c:pt>
              </c:numCache>
            </c:numRef>
          </c:val>
          <c:extLst>
            <c:ext xmlns:c16="http://schemas.microsoft.com/office/drawing/2014/chart" uri="{C3380CC4-5D6E-409C-BE32-E72D297353CC}">
              <c16:uniqueId val="{0000000F-668D-43D9-91C7-4C9075D0652E}"/>
            </c:ext>
          </c:extLst>
        </c:ser>
        <c:ser>
          <c:idx val="5"/>
          <c:order val="4"/>
          <c:tx>
            <c:strRef>
              <c:f>Sheet2!$A$7</c:f>
              <c:strCache>
                <c:ptCount val="1"/>
                <c:pt idx="0">
                  <c:v>SME</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Sheet2!$B$7:$H$7</c:f>
              <c:numCache>
                <c:formatCode>#,##0_ </c:formatCode>
                <c:ptCount val="5"/>
                <c:pt idx="0">
                  <c:v>667</c:v>
                </c:pt>
                <c:pt idx="1">
                  <c:v>684.58</c:v>
                </c:pt>
                <c:pt idx="2">
                  <c:v>690.47</c:v>
                </c:pt>
                <c:pt idx="3">
                  <c:v>711.63</c:v>
                </c:pt>
                <c:pt idx="4">
                  <c:v>726.13</c:v>
                </c:pt>
              </c:numCache>
            </c:numRef>
          </c:val>
          <c:extLst>
            <c:ext xmlns:c16="http://schemas.microsoft.com/office/drawing/2014/chart" uri="{C3380CC4-5D6E-409C-BE32-E72D297353CC}">
              <c16:uniqueId val="{00000010-668D-43D9-91C7-4C9075D0652E}"/>
            </c:ext>
          </c:extLst>
        </c:ser>
        <c:ser>
          <c:idx val="6"/>
          <c:order val="5"/>
          <c:tx>
            <c:strRef>
              <c:f>Sheet2!$A$8</c:f>
              <c:strCache>
                <c:ptCount val="1"/>
                <c:pt idx="0">
                  <c:v>Large corp.</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Sheet2!$B$8:$H$8</c:f>
              <c:numCache>
                <c:formatCode>#,##0_ </c:formatCode>
                <c:ptCount val="5"/>
                <c:pt idx="0">
                  <c:v>722.48</c:v>
                </c:pt>
                <c:pt idx="1">
                  <c:v>700.44</c:v>
                </c:pt>
                <c:pt idx="2">
                  <c:v>673.45</c:v>
                </c:pt>
                <c:pt idx="3">
                  <c:v>632.67999999999995</c:v>
                </c:pt>
                <c:pt idx="4">
                  <c:v>684.38</c:v>
                </c:pt>
              </c:numCache>
            </c:numRef>
          </c:val>
          <c:extLst>
            <c:ext xmlns:c16="http://schemas.microsoft.com/office/drawing/2014/chart" uri="{C3380CC4-5D6E-409C-BE32-E72D297353CC}">
              <c16:uniqueId val="{00000011-668D-43D9-91C7-4C9075D0652E}"/>
            </c:ext>
          </c:extLst>
        </c:ser>
        <c:dLbls>
          <c:showLegendKey val="0"/>
          <c:showVal val="1"/>
          <c:showCatName val="0"/>
          <c:showSerName val="0"/>
          <c:showPercent val="0"/>
          <c:showBubbleSize val="0"/>
        </c:dLbls>
        <c:gapWidth val="30"/>
        <c:overlap val="100"/>
        <c:serLines>
          <c:spPr>
            <a:ln w="5923">
              <a:solidFill>
                <a:srgbClr val="000000"/>
              </a:solidFill>
              <a:prstDash val="solid"/>
            </a:ln>
          </c:spPr>
        </c:serLines>
        <c:axId val="66806912"/>
        <c:axId val="66808448"/>
      </c:barChart>
      <c:catAx>
        <c:axId val="66806912"/>
        <c:scaling>
          <c:orientation val="minMax"/>
        </c:scaling>
        <c:delete val="0"/>
        <c:axPos val="b"/>
        <c:numFmt formatCode="General" sourceLinked="1"/>
        <c:majorTickMark val="none"/>
        <c:minorTickMark val="none"/>
        <c:tickLblPos val="nextTo"/>
        <c:spPr>
          <a:ln w="5923">
            <a:solidFill>
              <a:srgbClr val="000000"/>
            </a:solidFill>
            <a:prstDash val="solid"/>
          </a:ln>
        </c:spPr>
        <c:txPr>
          <a:bodyPr rot="0" vert="horz"/>
          <a:lstStyle/>
          <a:p>
            <a:pPr>
              <a:defRPr sz="1492" b="0" i="0" u="none" strike="noStrike" baseline="0">
                <a:solidFill>
                  <a:srgbClr val="000000"/>
                </a:solidFill>
                <a:latin typeface="Arial"/>
                <a:ea typeface="Arial"/>
                <a:cs typeface="Arial"/>
              </a:defRPr>
            </a:pPr>
            <a:endParaRPr lang="zh-TW"/>
          </a:p>
        </c:txPr>
        <c:crossAx val="66808448"/>
        <c:crosses val="autoZero"/>
        <c:auto val="1"/>
        <c:lblAlgn val="ctr"/>
        <c:lblOffset val="100"/>
        <c:tickLblSkip val="1"/>
        <c:tickMarkSkip val="1"/>
        <c:noMultiLvlLbl val="0"/>
      </c:catAx>
      <c:valAx>
        <c:axId val="66808448"/>
        <c:scaling>
          <c:orientation val="minMax"/>
        </c:scaling>
        <c:delete val="1"/>
        <c:axPos val="l"/>
        <c:numFmt formatCode="#,##0_ " sourceLinked="1"/>
        <c:majorTickMark val="out"/>
        <c:minorTickMark val="none"/>
        <c:tickLblPos val="nextTo"/>
        <c:crossAx val="66806912"/>
        <c:crosses val="autoZero"/>
        <c:crossBetween val="between"/>
      </c:valAx>
      <c:spPr>
        <a:noFill/>
        <a:ln w="47385">
          <a:noFill/>
        </a:ln>
      </c:spPr>
    </c:plotArea>
    <c:plotVisOnly val="1"/>
    <c:dispBlanksAs val="gap"/>
    <c:showDLblsOverMax val="0"/>
  </c:chart>
  <c:spPr>
    <a:noFill/>
    <a:ln>
      <a:noFill/>
    </a:ln>
  </c:spPr>
  <c:txPr>
    <a:bodyPr/>
    <a:lstStyle/>
    <a:p>
      <a:pPr>
        <a:defRPr sz="793"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582338902147971"/>
          <c:y val="0.15466101694915255"/>
          <c:w val="0.68019093078758952"/>
          <c:h val="0.81587567542715189"/>
        </c:manualLayout>
      </c:layout>
      <c:barChart>
        <c:barDir val="bar"/>
        <c:grouping val="clustered"/>
        <c:varyColors val="0"/>
        <c:ser>
          <c:idx val="0"/>
          <c:order val="0"/>
          <c:tx>
            <c:strRef>
              <c:f>Sheet2!$A$3</c:f>
              <c:strCache>
                <c:ptCount val="1"/>
                <c:pt idx="0">
                  <c:v>1Q/21</c:v>
                </c:pt>
              </c:strCache>
            </c:strRef>
          </c:tx>
          <c:spPr>
            <a:solidFill>
              <a:schemeClr val="accent6"/>
            </a:solidFill>
            <a:ln w="29911">
              <a:noFill/>
            </a:ln>
          </c:spPr>
          <c:invertIfNegative val="0"/>
          <c:dLbls>
            <c:dLbl>
              <c:idx val="0"/>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0-60DB-4F8F-8349-A7348D7456D6}"/>
                </c:ext>
              </c:extLst>
            </c:dLbl>
            <c:dLbl>
              <c:idx val="1"/>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1-60DB-4F8F-8349-A7348D7456D6}"/>
                </c:ext>
              </c:extLst>
            </c:dLbl>
            <c:dLbl>
              <c:idx val="2"/>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2-60DB-4F8F-8349-A7348D7456D6}"/>
                </c:ext>
              </c:extLst>
            </c:dLbl>
            <c:dLbl>
              <c:idx val="4"/>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3-60DB-4F8F-8349-A7348D7456D6}"/>
                </c:ext>
              </c:extLst>
            </c:dLbl>
            <c:numFmt formatCode="#,##0_);[Red]\(#,##0\)" sourceLinked="0"/>
            <c:spPr>
              <a:noFill/>
              <a:ln w="29911">
                <a:noFill/>
              </a:ln>
            </c:spPr>
            <c:txPr>
              <a:bodyPr wrap="square" lIns="38100" tIns="19050" rIns="38100" bIns="19050" anchor="ctr">
                <a:spAutoFit/>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Sheet2!$B$2:$J$2</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Sheet2!$B$3:$J$3</c:f>
              <c:numCache>
                <c:formatCode>0_ </c:formatCode>
                <c:ptCount val="9"/>
                <c:pt idx="0">
                  <c:v>520</c:v>
                </c:pt>
                <c:pt idx="1">
                  <c:v>147</c:v>
                </c:pt>
                <c:pt idx="2">
                  <c:v>307</c:v>
                </c:pt>
                <c:pt idx="3">
                  <c:v>142</c:v>
                </c:pt>
                <c:pt idx="4">
                  <c:v>127</c:v>
                </c:pt>
                <c:pt idx="5">
                  <c:v>56</c:v>
                </c:pt>
                <c:pt idx="6">
                  <c:v>7</c:v>
                </c:pt>
                <c:pt idx="7">
                  <c:v>545</c:v>
                </c:pt>
                <c:pt idx="8">
                  <c:v>139</c:v>
                </c:pt>
              </c:numCache>
            </c:numRef>
          </c:val>
          <c:extLst>
            <c:ext xmlns:c16="http://schemas.microsoft.com/office/drawing/2014/chart" uri="{C3380CC4-5D6E-409C-BE32-E72D297353CC}">
              <c16:uniqueId val="{00000004-D249-40F0-BFF2-DC6658B983EF}"/>
            </c:ext>
          </c:extLst>
        </c:ser>
        <c:ser>
          <c:idx val="1"/>
          <c:order val="1"/>
          <c:tx>
            <c:strRef>
              <c:f>Sheet2!$A$4</c:f>
              <c:strCache>
                <c:ptCount val="1"/>
                <c:pt idx="0">
                  <c:v>4Q/20</c:v>
                </c:pt>
              </c:strCache>
            </c:strRef>
          </c:tx>
          <c:spPr>
            <a:pattFill prst="wdUpDiag">
              <a:fgClr>
                <a:schemeClr val="accent5">
                  <a:lumMod val="40000"/>
                  <a:lumOff val="60000"/>
                </a:schemeClr>
              </a:fgClr>
              <a:bgClr>
                <a:schemeClr val="accent5"/>
              </a:bgClr>
            </a:pattFill>
            <a:ln w="29911">
              <a:noFill/>
            </a:ln>
          </c:spPr>
          <c:invertIfNegative val="0"/>
          <c:dLbls>
            <c:dLbl>
              <c:idx val="0"/>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4-60DB-4F8F-8349-A7348D7456D6}"/>
                </c:ext>
              </c:extLst>
            </c:dLbl>
            <c:dLbl>
              <c:idx val="1"/>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5-60DB-4F8F-8349-A7348D7456D6}"/>
                </c:ext>
              </c:extLst>
            </c:dLbl>
            <c:dLbl>
              <c:idx val="2"/>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6-60DB-4F8F-8349-A7348D7456D6}"/>
                </c:ext>
              </c:extLst>
            </c:dLbl>
            <c:dLbl>
              <c:idx val="3"/>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7-60DB-4F8F-8349-A7348D7456D6}"/>
                </c:ext>
              </c:extLst>
            </c:dLbl>
            <c:dLbl>
              <c:idx val="4"/>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8-60DB-4F8F-8349-A7348D7456D6}"/>
                </c:ext>
              </c:extLst>
            </c:dLbl>
            <c:dLbl>
              <c:idx val="5"/>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9-60DB-4F8F-8349-A7348D7456D6}"/>
                </c:ext>
              </c:extLst>
            </c:dLbl>
            <c:numFmt formatCode="#,##0_);[Red]\(#,##0\)" sourceLinked="0"/>
            <c:spPr>
              <a:noFill/>
              <a:ln w="29911">
                <a:noFill/>
              </a:ln>
            </c:spPr>
            <c:txPr>
              <a:bodyPr wrap="square" lIns="38100" tIns="19050" rIns="38100" bIns="19050" anchor="ctr">
                <a:spAutoFit/>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Sheet2!$B$2:$J$2</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Sheet2!$B$4:$J$4</c:f>
              <c:numCache>
                <c:formatCode>0_ </c:formatCode>
                <c:ptCount val="9"/>
                <c:pt idx="0">
                  <c:v>484</c:v>
                </c:pt>
                <c:pt idx="1">
                  <c:v>144</c:v>
                </c:pt>
                <c:pt idx="2">
                  <c:v>302</c:v>
                </c:pt>
                <c:pt idx="3">
                  <c:v>136</c:v>
                </c:pt>
                <c:pt idx="4">
                  <c:v>122</c:v>
                </c:pt>
                <c:pt idx="5">
                  <c:v>55</c:v>
                </c:pt>
                <c:pt idx="6">
                  <c:v>8</c:v>
                </c:pt>
                <c:pt idx="7">
                  <c:v>512</c:v>
                </c:pt>
                <c:pt idx="8">
                  <c:v>141</c:v>
                </c:pt>
              </c:numCache>
            </c:numRef>
          </c:val>
          <c:extLst>
            <c:ext xmlns:c16="http://schemas.microsoft.com/office/drawing/2014/chart" uri="{C3380CC4-5D6E-409C-BE32-E72D297353CC}">
              <c16:uniqueId val="{0000000B-D249-40F0-BFF2-DC6658B983EF}"/>
            </c:ext>
          </c:extLst>
        </c:ser>
        <c:ser>
          <c:idx val="2"/>
          <c:order val="2"/>
          <c:tx>
            <c:strRef>
              <c:f>Sheet2!$A$5</c:f>
              <c:strCache>
                <c:ptCount val="1"/>
                <c:pt idx="0">
                  <c:v>1Q/20</c:v>
                </c:pt>
              </c:strCache>
            </c:strRef>
          </c:tx>
          <c:spPr>
            <a:pattFill prst="wdDnDiag">
              <a:fgClr>
                <a:schemeClr val="accent2">
                  <a:lumMod val="40000"/>
                  <a:lumOff val="60000"/>
                </a:schemeClr>
              </a:fgClr>
              <a:bgClr>
                <a:schemeClr val="accent2"/>
              </a:bgClr>
            </a:pattFill>
            <a:ln w="29911">
              <a:noFill/>
            </a:ln>
          </c:spPr>
          <c:invertIfNegative val="0"/>
          <c:dLbls>
            <c:dLbl>
              <c:idx val="7"/>
              <c:layout>
                <c:manualLayout>
                  <c:x val="7.3644828774551696E-3"/>
                  <c:y val="5.1530860961324088E-5"/>
                </c:manualLayout>
              </c:layout>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249-40F0-BFF2-DC6658B983EF}"/>
                </c:ext>
              </c:extLst>
            </c:dLbl>
            <c:spPr>
              <a:noFill/>
              <a:ln w="29911">
                <a:noFill/>
              </a:ln>
            </c:spPr>
            <c:txPr>
              <a:bodyPr wrap="square" lIns="38100" tIns="19050" rIns="38100" bIns="19050" anchor="ctr">
                <a:spAutoFit/>
              </a:bodyPr>
              <a:lstStyle/>
              <a:p>
                <a:pPr>
                  <a:defRPr sz="1000" b="0" i="0" u="none" strike="noStrike" baseline="0">
                    <a:solidFill>
                      <a:schemeClr val="accent6">
                        <a:lumMod val="50000"/>
                      </a:schemeClr>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Sheet2!$B$2:$J$2</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Sheet2!$B$5:$J$5</c:f>
              <c:numCache>
                <c:formatCode>0_ </c:formatCode>
                <c:ptCount val="9"/>
                <c:pt idx="0">
                  <c:v>518</c:v>
                </c:pt>
                <c:pt idx="1">
                  <c:v>147</c:v>
                </c:pt>
                <c:pt idx="2">
                  <c:v>272</c:v>
                </c:pt>
                <c:pt idx="3">
                  <c:v>138</c:v>
                </c:pt>
                <c:pt idx="4">
                  <c:v>143</c:v>
                </c:pt>
                <c:pt idx="5">
                  <c:v>59</c:v>
                </c:pt>
                <c:pt idx="6">
                  <c:v>8</c:v>
                </c:pt>
                <c:pt idx="7">
                  <c:v>464</c:v>
                </c:pt>
                <c:pt idx="8">
                  <c:v>139</c:v>
                </c:pt>
              </c:numCache>
            </c:numRef>
          </c:val>
          <c:extLst>
            <c:ext xmlns:c16="http://schemas.microsoft.com/office/drawing/2014/chart" uri="{C3380CC4-5D6E-409C-BE32-E72D297353CC}">
              <c16:uniqueId val="{0000000D-D249-40F0-BFF2-DC6658B983EF}"/>
            </c:ext>
          </c:extLst>
        </c:ser>
        <c:dLbls>
          <c:showLegendKey val="0"/>
          <c:showVal val="1"/>
          <c:showCatName val="0"/>
          <c:showSerName val="0"/>
          <c:showPercent val="0"/>
          <c:showBubbleSize val="0"/>
        </c:dLbls>
        <c:gapWidth val="50"/>
        <c:axId val="231955840"/>
        <c:axId val="231986304"/>
      </c:barChart>
      <c:catAx>
        <c:axId val="231955840"/>
        <c:scaling>
          <c:orientation val="maxMin"/>
        </c:scaling>
        <c:delete val="0"/>
        <c:axPos val="l"/>
        <c:numFmt formatCode="General" sourceLinked="1"/>
        <c:majorTickMark val="none"/>
        <c:minorTickMark val="none"/>
        <c:tickLblPos val="nextTo"/>
        <c:spPr>
          <a:ln w="3739">
            <a:solidFill>
              <a:srgbClr val="660066"/>
            </a:solidFill>
            <a:prstDash val="solid"/>
          </a:ln>
        </c:spPr>
        <c:txPr>
          <a:bodyPr rot="0" vert="horz"/>
          <a:lstStyle/>
          <a:p>
            <a:pPr>
              <a:defRPr sz="11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crossAx val="231986304"/>
        <c:crosses val="autoZero"/>
        <c:auto val="1"/>
        <c:lblAlgn val="ctr"/>
        <c:lblOffset val="100"/>
        <c:tickLblSkip val="1"/>
        <c:tickMarkSkip val="1"/>
        <c:noMultiLvlLbl val="0"/>
      </c:catAx>
      <c:valAx>
        <c:axId val="231986304"/>
        <c:scaling>
          <c:orientation val="minMax"/>
        </c:scaling>
        <c:delete val="1"/>
        <c:axPos val="t"/>
        <c:numFmt formatCode="0_ " sourceLinked="1"/>
        <c:majorTickMark val="out"/>
        <c:minorTickMark val="none"/>
        <c:tickLblPos val="nextTo"/>
        <c:crossAx val="231955840"/>
        <c:crosses val="autoZero"/>
        <c:crossBetween val="between"/>
      </c:valAx>
      <c:spPr>
        <a:noFill/>
        <a:ln w="29911">
          <a:noFill/>
        </a:ln>
      </c:spPr>
    </c:plotArea>
    <c:legend>
      <c:legendPos val="t"/>
      <c:layout>
        <c:manualLayout>
          <c:xMode val="edge"/>
          <c:yMode val="edge"/>
          <c:x val="0.19012962109401621"/>
          <c:y val="8.6864406779661021E-2"/>
          <c:w val="0.76691090001450057"/>
          <c:h val="8.031072852294284E-2"/>
        </c:manualLayout>
      </c:layout>
      <c:overlay val="0"/>
      <c:spPr>
        <a:noFill/>
        <a:ln w="29911">
          <a:noFill/>
        </a:ln>
      </c:spPr>
      <c:txPr>
        <a:bodyPr/>
        <a:lstStyle/>
        <a:p>
          <a:pPr>
            <a:defRPr sz="1295"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1060"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54083885209707"/>
          <c:y val="0.26213592233009708"/>
          <c:w val="0.41501103752759377"/>
          <c:h val="0.4563106796116505"/>
        </c:manualLayout>
      </c:layout>
      <c:pieChart>
        <c:varyColors val="1"/>
        <c:ser>
          <c:idx val="0"/>
          <c:order val="0"/>
          <c:tx>
            <c:strRef>
              <c:f>Sheet1!$A$2</c:f>
              <c:strCache>
                <c:ptCount val="1"/>
                <c:pt idx="0">
                  <c:v>1Q/21</c:v>
                </c:pt>
              </c:strCache>
            </c:strRef>
          </c:tx>
          <c:spPr>
            <a:solidFill>
              <a:schemeClr val="accent1"/>
            </a:solidFill>
            <a:ln w="12700">
              <a:solidFill>
                <a:schemeClr val="tx1"/>
              </a:solidFill>
              <a:prstDash val="solid"/>
            </a:ln>
          </c:spPr>
          <c:dPt>
            <c:idx val="0"/>
            <c:bubble3D val="0"/>
            <c:spPr>
              <a:solidFill>
                <a:schemeClr val="accent6"/>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1-60C4-46BB-9830-1FDC9365F9C1}"/>
              </c:ext>
            </c:extLst>
          </c:dPt>
          <c:dPt>
            <c:idx val="1"/>
            <c:bubble3D val="0"/>
            <c:spPr>
              <a:solidFill>
                <a:schemeClr val="accent5"/>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3-60C4-46BB-9830-1FDC9365F9C1}"/>
              </c:ext>
            </c:extLst>
          </c:dPt>
          <c:dPt>
            <c:idx val="2"/>
            <c:bubble3D val="0"/>
            <c:spPr>
              <a:solidFill>
                <a:schemeClr val="accent4"/>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5-60C4-46BB-9830-1FDC9365F9C1}"/>
              </c:ext>
            </c:extLst>
          </c:dPt>
          <c:dPt>
            <c:idx val="3"/>
            <c:bubble3D val="0"/>
            <c:spPr>
              <a:solidFill>
                <a:schemeClr val="accent3"/>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7-60C4-46BB-9830-1FDC9365F9C1}"/>
              </c:ext>
            </c:extLst>
          </c:dPt>
          <c:dPt>
            <c:idx val="4"/>
            <c:bubble3D val="0"/>
            <c:spPr>
              <a:solidFill>
                <a:schemeClr val="accent2"/>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9-60C4-46BB-9830-1FDC9365F9C1}"/>
              </c:ext>
            </c:extLst>
          </c:dPt>
          <c:dPt>
            <c:idx val="5"/>
            <c:bubble3D val="0"/>
            <c:spPr>
              <a:solidFill>
                <a:schemeClr val="accent1"/>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B-60C4-46BB-9830-1FDC9365F9C1}"/>
              </c:ext>
            </c:extLst>
          </c:dPt>
          <c:dPt>
            <c:idx val="6"/>
            <c:bubble3D val="0"/>
            <c:spPr>
              <a:gradFill rotWithShape="0">
                <a:gsLst>
                  <a:gs pos="0">
                    <a:srgbClr xmlns:mc="http://schemas.openxmlformats.org/markup-compatibility/2006" xmlns:a14="http://schemas.microsoft.com/office/drawing/2010/main" val="4A5C8F" mc:Ignorable="a14" a14:legacySpreadsheetColorIndex="25"/>
                  </a:gs>
                  <a:gs pos="100000">
                    <a:srgbClr xmlns:mc="http://schemas.openxmlformats.org/markup-compatibility/2006" xmlns:a14="http://schemas.microsoft.com/office/drawing/2010/main" val="000000" mc:Ignorable="a14" a14:legacySpreadsheetColorIndex="25">
                      <a:gamma/>
                      <a:shade val="46275"/>
                      <a:invGamma/>
                    </a:srgbClr>
                  </a:gs>
                </a:gsLst>
                <a:lin ang="2700000" scaled="1"/>
              </a:gradFill>
              <a:ln w="12700">
                <a:solidFill>
                  <a:schemeClr val="tx1"/>
                </a:solidFill>
                <a:prstDash val="solid"/>
              </a:ln>
            </c:spPr>
            <c:extLst>
              <c:ext xmlns:c16="http://schemas.microsoft.com/office/drawing/2014/chart" uri="{C3380CC4-5D6E-409C-BE32-E72D297353CC}">
                <c16:uniqueId val="{0000000D-60C4-46BB-9830-1FDC9365F9C1}"/>
              </c:ext>
            </c:extLst>
          </c:dPt>
          <c:dPt>
            <c:idx val="7"/>
            <c:bubble3D val="0"/>
            <c:spPr>
              <a:solidFill>
                <a:schemeClr val="accent5">
                  <a:lumMod val="75000"/>
                </a:schemeClr>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F-60C4-46BB-9830-1FDC9365F9C1}"/>
              </c:ext>
            </c:extLst>
          </c:dPt>
          <c:dPt>
            <c:idx val="8"/>
            <c:bubble3D val="0"/>
            <c:spPr>
              <a:solidFill>
                <a:schemeClr val="accent6">
                  <a:lumMod val="50000"/>
                </a:schemeClr>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11-60C4-46BB-9830-1FDC9365F9C1}"/>
              </c:ext>
            </c:extLst>
          </c:dPt>
          <c:dLbls>
            <c:dLbl>
              <c:idx val="0"/>
              <c:layout>
                <c:manualLayout>
                  <c:x val="-2.5120699665868291E-2"/>
                  <c:y val="-4.3102890466457107E-2"/>
                </c:manualLayout>
              </c:layout>
              <c:numFmt formatCode="0%" sourceLinked="0"/>
              <c:spPr>
                <a:noFill/>
                <a:ln w="25399">
                  <a:noFill/>
                </a:ln>
              </c:spPr>
              <c:txPr>
                <a:bodyPr/>
                <a:lstStyle/>
                <a:p>
                  <a:pPr>
                    <a:defRPr sz="900">
                      <a:latin typeface="Arial Narrow" panose="020B0606020202030204" pitchFamily="34" charset="0"/>
                      <a:ea typeface="+mn-ea"/>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C4-46BB-9830-1FDC9365F9C1}"/>
                </c:ext>
              </c:extLst>
            </c:dLbl>
            <c:dLbl>
              <c:idx val="1"/>
              <c:layout>
                <c:manualLayout>
                  <c:x val="7.0622957323845562E-2"/>
                  <c:y val="-5.66750737526045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0C4-46BB-9830-1FDC9365F9C1}"/>
                </c:ext>
              </c:extLst>
            </c:dLbl>
            <c:dLbl>
              <c:idx val="2"/>
              <c:layout>
                <c:manualLayout>
                  <c:x val="0.15076357110382765"/>
                  <c:y val="-6.804363651735667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0C4-46BB-9830-1FDC9365F9C1}"/>
                </c:ext>
              </c:extLst>
            </c:dLbl>
            <c:dLbl>
              <c:idx val="3"/>
              <c:layout>
                <c:manualLayout>
                  <c:x val="0.11186637981692836"/>
                  <c:y val="3.97577262714017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0C4-46BB-9830-1FDC9365F9C1}"/>
                </c:ext>
              </c:extLst>
            </c:dLbl>
            <c:dLbl>
              <c:idx val="4"/>
              <c:layout>
                <c:manualLayout>
                  <c:x val="-1.0221600512464075E-2"/>
                  <c:y val="3.969718830995673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0C4-46BB-9830-1FDC9365F9C1}"/>
                </c:ext>
              </c:extLst>
            </c:dLbl>
            <c:dLbl>
              <c:idx val="5"/>
              <c:layout>
                <c:manualLayout>
                  <c:x val="-9.9232070655485491E-2"/>
                  <c:y val="-4.427654871983939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0C4-46BB-9830-1FDC9365F9C1}"/>
                </c:ext>
              </c:extLst>
            </c:dLbl>
            <c:dLbl>
              <c:idx val="6"/>
              <c:layout>
                <c:manualLayout>
                  <c:x val="-0.10531814120476572"/>
                  <c:y val="-0.1044028679181357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0C4-46BB-9830-1FDC9365F9C1}"/>
                </c:ext>
              </c:extLst>
            </c:dLbl>
            <c:dLbl>
              <c:idx val="7"/>
              <c:layout>
                <c:manualLayout>
                  <c:x val="8.8246129450110056E-4"/>
                  <c:y val="-4.432490225653695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0C4-46BB-9830-1FDC9365F9C1}"/>
                </c:ext>
              </c:extLst>
            </c:dLbl>
            <c:dLbl>
              <c:idx val="8"/>
              <c:layout>
                <c:manualLayout>
                  <c:x val="-2.6809629080707824E-2"/>
                  <c:y val="1.03730431925707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0C4-46BB-9830-1FDC9365F9C1}"/>
                </c:ext>
              </c:extLst>
            </c:dLbl>
            <c:numFmt formatCode="0%" sourceLinked="0"/>
            <c:spPr>
              <a:noFill/>
              <a:ln w="25399">
                <a:noFill/>
              </a:ln>
            </c:spPr>
            <c:txPr>
              <a:bodyPr/>
              <a:lstStyle/>
              <a:p>
                <a:pPr>
                  <a:defRPr sz="1100">
                    <a:latin typeface="Arial Narrow" panose="020B0606020202030204" pitchFamily="34" charset="0"/>
                    <a:ea typeface="+mn-ea"/>
                  </a:defRPr>
                </a:pPr>
                <a:endParaRPr lang="zh-TW"/>
              </a:p>
            </c:txPr>
            <c:dLblPos val="outEnd"/>
            <c:showLegendKey val="0"/>
            <c:showVal val="0"/>
            <c:showCatName val="1"/>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Sheet1!$B$2:$J$2</c:f>
              <c:numCache>
                <c:formatCode>0_ </c:formatCode>
                <c:ptCount val="9"/>
                <c:pt idx="0">
                  <c:v>520</c:v>
                </c:pt>
                <c:pt idx="1">
                  <c:v>147</c:v>
                </c:pt>
                <c:pt idx="2">
                  <c:v>307</c:v>
                </c:pt>
                <c:pt idx="3">
                  <c:v>142</c:v>
                </c:pt>
                <c:pt idx="4">
                  <c:v>127</c:v>
                </c:pt>
                <c:pt idx="5">
                  <c:v>56</c:v>
                </c:pt>
                <c:pt idx="6">
                  <c:v>7</c:v>
                </c:pt>
                <c:pt idx="7">
                  <c:v>545</c:v>
                </c:pt>
                <c:pt idx="8">
                  <c:v>139</c:v>
                </c:pt>
              </c:numCache>
            </c:numRef>
          </c:val>
          <c:extLst>
            <c:ext xmlns:c16="http://schemas.microsoft.com/office/drawing/2014/chart" uri="{C3380CC4-5D6E-409C-BE32-E72D297353CC}">
              <c16:uniqueId val="{00000012-60C4-46BB-9830-1FDC9365F9C1}"/>
            </c:ext>
          </c:extLst>
        </c:ser>
        <c:ser>
          <c:idx val="1"/>
          <c:order val="1"/>
          <c:tx>
            <c:strRef>
              <c:f>Sheet1!$A$3</c:f>
              <c:strCache>
                <c:ptCount val="1"/>
              </c:strCache>
            </c:strRef>
          </c:tx>
          <c:spPr>
            <a:solidFill>
              <a:schemeClr val="accent2"/>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14-60C4-46BB-9830-1FDC9365F9C1}"/>
              </c:ext>
            </c:extLst>
          </c:dPt>
          <c:dPt>
            <c:idx val="1"/>
            <c:bubble3D val="0"/>
            <c:extLst>
              <c:ext xmlns:c16="http://schemas.microsoft.com/office/drawing/2014/chart" uri="{C3380CC4-5D6E-409C-BE32-E72D297353CC}">
                <c16:uniqueId val="{00000015-60C4-46BB-9830-1FDC9365F9C1}"/>
              </c:ext>
            </c:extLst>
          </c:dPt>
          <c:dPt>
            <c:idx val="2"/>
            <c:bubble3D val="0"/>
            <c:spPr>
              <a:solidFill>
                <a:schemeClr val="hlink"/>
              </a:solidFill>
              <a:ln w="12700">
                <a:solidFill>
                  <a:schemeClr val="tx1"/>
                </a:solidFill>
                <a:prstDash val="solid"/>
              </a:ln>
            </c:spPr>
            <c:extLst>
              <c:ext xmlns:c16="http://schemas.microsoft.com/office/drawing/2014/chart" uri="{C3380CC4-5D6E-409C-BE32-E72D297353CC}">
                <c16:uniqueId val="{00000017-60C4-46BB-9830-1FDC9365F9C1}"/>
              </c:ext>
            </c:extLst>
          </c:dPt>
          <c:dPt>
            <c:idx val="3"/>
            <c:bubble3D val="0"/>
            <c:spPr>
              <a:solidFill>
                <a:schemeClr val="folHlink"/>
              </a:solidFill>
              <a:ln w="12700">
                <a:solidFill>
                  <a:schemeClr val="tx1"/>
                </a:solidFill>
                <a:prstDash val="solid"/>
              </a:ln>
            </c:spPr>
            <c:extLst>
              <c:ext xmlns:c16="http://schemas.microsoft.com/office/drawing/2014/chart" uri="{C3380CC4-5D6E-409C-BE32-E72D297353CC}">
                <c16:uniqueId val="{00000019-60C4-46BB-9830-1FDC9365F9C1}"/>
              </c:ext>
            </c:extLst>
          </c:dPt>
          <c:dPt>
            <c:idx val="4"/>
            <c:bubble3D val="0"/>
            <c:spPr>
              <a:solidFill>
                <a:schemeClr val="bg2"/>
              </a:solidFill>
              <a:ln w="12700">
                <a:solidFill>
                  <a:schemeClr val="tx1"/>
                </a:solidFill>
                <a:prstDash val="solid"/>
              </a:ln>
            </c:spPr>
            <c:extLst>
              <c:ext xmlns:c16="http://schemas.microsoft.com/office/drawing/2014/chart" uri="{C3380CC4-5D6E-409C-BE32-E72D297353CC}">
                <c16:uniqueId val="{0000001B-60C4-46BB-9830-1FDC9365F9C1}"/>
              </c:ext>
            </c:extLst>
          </c:dPt>
          <c:dPt>
            <c:idx val="5"/>
            <c:bubble3D val="0"/>
            <c:spPr>
              <a:solidFill>
                <a:schemeClr val="tx2"/>
              </a:solidFill>
              <a:ln w="12700">
                <a:solidFill>
                  <a:schemeClr val="tx1"/>
                </a:solidFill>
                <a:prstDash val="solid"/>
              </a:ln>
            </c:spPr>
            <c:extLst>
              <c:ext xmlns:c16="http://schemas.microsoft.com/office/drawing/2014/chart" uri="{C3380CC4-5D6E-409C-BE32-E72D297353CC}">
                <c16:uniqueId val="{0000001D-60C4-46BB-9830-1FDC9365F9C1}"/>
              </c:ext>
            </c:extLst>
          </c:dPt>
          <c:dPt>
            <c:idx val="6"/>
            <c:bubble3D val="0"/>
            <c:spPr>
              <a:solidFill>
                <a:srgbClr val="0066CC"/>
              </a:solidFill>
              <a:ln w="12700">
                <a:solidFill>
                  <a:schemeClr val="tx1"/>
                </a:solidFill>
                <a:prstDash val="solid"/>
              </a:ln>
            </c:spPr>
            <c:extLst>
              <c:ext xmlns:c16="http://schemas.microsoft.com/office/drawing/2014/chart" uri="{C3380CC4-5D6E-409C-BE32-E72D297353CC}">
                <c16:uniqueId val="{0000001F-60C4-46BB-9830-1FDC9365F9C1}"/>
              </c:ext>
            </c:extLst>
          </c:dPt>
          <c:dPt>
            <c:idx val="7"/>
            <c:bubble3D val="0"/>
            <c:spPr>
              <a:solidFill>
                <a:srgbClr val="CCCCFF"/>
              </a:solidFill>
              <a:ln w="12700">
                <a:solidFill>
                  <a:schemeClr val="tx1"/>
                </a:solidFill>
                <a:prstDash val="solid"/>
              </a:ln>
            </c:spPr>
            <c:extLst>
              <c:ext xmlns:c16="http://schemas.microsoft.com/office/drawing/2014/chart" uri="{C3380CC4-5D6E-409C-BE32-E72D297353CC}">
                <c16:uniqueId val="{00000021-60C4-46BB-9830-1FDC9365F9C1}"/>
              </c:ext>
            </c:extLst>
          </c:dPt>
          <c:dPt>
            <c:idx val="8"/>
            <c:bubble3D val="0"/>
            <c:spPr>
              <a:solidFill>
                <a:srgbClr val="FF0000"/>
              </a:solidFill>
              <a:ln w="12700">
                <a:solidFill>
                  <a:schemeClr val="tx1"/>
                </a:solidFill>
                <a:prstDash val="solid"/>
              </a:ln>
            </c:spPr>
            <c:extLst>
              <c:ext xmlns:c16="http://schemas.microsoft.com/office/drawing/2014/chart" uri="{C3380CC4-5D6E-409C-BE32-E72D297353CC}">
                <c16:uniqueId val="{00000023-60C4-46BB-9830-1FDC9365F9C1}"/>
              </c:ext>
            </c:extLst>
          </c:dPt>
          <c:dLbls>
            <c:numFmt formatCode="0%" sourceLinked="0"/>
            <c:spPr>
              <a:noFill/>
              <a:ln w="25399">
                <a:noFill/>
              </a:ln>
            </c:spPr>
            <c:showLegendKey val="0"/>
            <c:showVal val="0"/>
            <c:showCatName val="0"/>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Sheet1!$B$3:$J$3</c:f>
              <c:numCache>
                <c:formatCode>General</c:formatCode>
                <c:ptCount val="9"/>
              </c:numCache>
            </c:numRef>
          </c:val>
          <c:extLst>
            <c:ext xmlns:c16="http://schemas.microsoft.com/office/drawing/2014/chart" uri="{C3380CC4-5D6E-409C-BE32-E72D297353CC}">
              <c16:uniqueId val="{00000024-60C4-46BB-9830-1FDC9365F9C1}"/>
            </c:ext>
          </c:extLst>
        </c:ser>
        <c:ser>
          <c:idx val="2"/>
          <c:order val="2"/>
          <c:tx>
            <c:strRef>
              <c:f>Sheet1!$A$4</c:f>
              <c:strCache>
                <c:ptCount val="1"/>
              </c:strCache>
            </c:strRef>
          </c:tx>
          <c:spPr>
            <a:solidFill>
              <a:schemeClr val="hlink"/>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26-60C4-46BB-9830-1FDC9365F9C1}"/>
              </c:ext>
            </c:extLst>
          </c:dPt>
          <c:dPt>
            <c:idx val="1"/>
            <c:bubble3D val="0"/>
            <c:spPr>
              <a:solidFill>
                <a:schemeClr val="accent2"/>
              </a:solidFill>
              <a:ln w="12700">
                <a:solidFill>
                  <a:schemeClr val="tx1"/>
                </a:solidFill>
                <a:prstDash val="solid"/>
              </a:ln>
            </c:spPr>
            <c:extLst>
              <c:ext xmlns:c16="http://schemas.microsoft.com/office/drawing/2014/chart" uri="{C3380CC4-5D6E-409C-BE32-E72D297353CC}">
                <c16:uniqueId val="{00000028-60C4-46BB-9830-1FDC9365F9C1}"/>
              </c:ext>
            </c:extLst>
          </c:dPt>
          <c:dPt>
            <c:idx val="2"/>
            <c:bubble3D val="0"/>
            <c:extLst>
              <c:ext xmlns:c16="http://schemas.microsoft.com/office/drawing/2014/chart" uri="{C3380CC4-5D6E-409C-BE32-E72D297353CC}">
                <c16:uniqueId val="{00000029-60C4-46BB-9830-1FDC9365F9C1}"/>
              </c:ext>
            </c:extLst>
          </c:dPt>
          <c:dPt>
            <c:idx val="3"/>
            <c:bubble3D val="0"/>
            <c:spPr>
              <a:solidFill>
                <a:schemeClr val="folHlink"/>
              </a:solidFill>
              <a:ln w="12700">
                <a:solidFill>
                  <a:schemeClr val="tx1"/>
                </a:solidFill>
                <a:prstDash val="solid"/>
              </a:ln>
            </c:spPr>
            <c:extLst>
              <c:ext xmlns:c16="http://schemas.microsoft.com/office/drawing/2014/chart" uri="{C3380CC4-5D6E-409C-BE32-E72D297353CC}">
                <c16:uniqueId val="{0000002B-60C4-46BB-9830-1FDC9365F9C1}"/>
              </c:ext>
            </c:extLst>
          </c:dPt>
          <c:dPt>
            <c:idx val="4"/>
            <c:bubble3D val="0"/>
            <c:spPr>
              <a:solidFill>
                <a:schemeClr val="bg2"/>
              </a:solidFill>
              <a:ln w="12700">
                <a:solidFill>
                  <a:schemeClr val="tx1"/>
                </a:solidFill>
                <a:prstDash val="solid"/>
              </a:ln>
            </c:spPr>
            <c:extLst>
              <c:ext xmlns:c16="http://schemas.microsoft.com/office/drawing/2014/chart" uri="{C3380CC4-5D6E-409C-BE32-E72D297353CC}">
                <c16:uniqueId val="{0000002D-60C4-46BB-9830-1FDC9365F9C1}"/>
              </c:ext>
            </c:extLst>
          </c:dPt>
          <c:dPt>
            <c:idx val="5"/>
            <c:bubble3D val="0"/>
            <c:spPr>
              <a:solidFill>
                <a:schemeClr val="tx2"/>
              </a:solidFill>
              <a:ln w="12700">
                <a:solidFill>
                  <a:schemeClr val="tx1"/>
                </a:solidFill>
                <a:prstDash val="solid"/>
              </a:ln>
            </c:spPr>
            <c:extLst>
              <c:ext xmlns:c16="http://schemas.microsoft.com/office/drawing/2014/chart" uri="{C3380CC4-5D6E-409C-BE32-E72D297353CC}">
                <c16:uniqueId val="{0000002F-60C4-46BB-9830-1FDC9365F9C1}"/>
              </c:ext>
            </c:extLst>
          </c:dPt>
          <c:dPt>
            <c:idx val="6"/>
            <c:bubble3D val="0"/>
            <c:spPr>
              <a:solidFill>
                <a:srgbClr val="0066CC"/>
              </a:solidFill>
              <a:ln w="12700">
                <a:solidFill>
                  <a:schemeClr val="tx1"/>
                </a:solidFill>
                <a:prstDash val="solid"/>
              </a:ln>
            </c:spPr>
            <c:extLst>
              <c:ext xmlns:c16="http://schemas.microsoft.com/office/drawing/2014/chart" uri="{C3380CC4-5D6E-409C-BE32-E72D297353CC}">
                <c16:uniqueId val="{00000031-60C4-46BB-9830-1FDC9365F9C1}"/>
              </c:ext>
            </c:extLst>
          </c:dPt>
          <c:dPt>
            <c:idx val="7"/>
            <c:bubble3D val="0"/>
            <c:spPr>
              <a:solidFill>
                <a:srgbClr val="CCCCFF"/>
              </a:solidFill>
              <a:ln w="12700">
                <a:solidFill>
                  <a:schemeClr val="tx1"/>
                </a:solidFill>
                <a:prstDash val="solid"/>
              </a:ln>
            </c:spPr>
            <c:extLst>
              <c:ext xmlns:c16="http://schemas.microsoft.com/office/drawing/2014/chart" uri="{C3380CC4-5D6E-409C-BE32-E72D297353CC}">
                <c16:uniqueId val="{00000033-60C4-46BB-9830-1FDC9365F9C1}"/>
              </c:ext>
            </c:extLst>
          </c:dPt>
          <c:dPt>
            <c:idx val="8"/>
            <c:bubble3D val="0"/>
            <c:spPr>
              <a:solidFill>
                <a:srgbClr val="FF0000"/>
              </a:solidFill>
              <a:ln w="12700">
                <a:solidFill>
                  <a:schemeClr val="tx1"/>
                </a:solidFill>
                <a:prstDash val="solid"/>
              </a:ln>
            </c:spPr>
            <c:extLst>
              <c:ext xmlns:c16="http://schemas.microsoft.com/office/drawing/2014/chart" uri="{C3380CC4-5D6E-409C-BE32-E72D297353CC}">
                <c16:uniqueId val="{00000035-60C4-46BB-9830-1FDC9365F9C1}"/>
              </c:ext>
            </c:extLst>
          </c:dPt>
          <c:dLbls>
            <c:numFmt formatCode="0%" sourceLinked="0"/>
            <c:spPr>
              <a:noFill/>
              <a:ln w="25399">
                <a:noFill/>
              </a:ln>
            </c:spPr>
            <c:showLegendKey val="0"/>
            <c:showVal val="0"/>
            <c:showCatName val="0"/>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Sheet1!$B$4:$J$4</c:f>
              <c:numCache>
                <c:formatCode>General</c:formatCode>
                <c:ptCount val="9"/>
              </c:numCache>
            </c:numRef>
          </c:val>
          <c:extLst>
            <c:ext xmlns:c16="http://schemas.microsoft.com/office/drawing/2014/chart" uri="{C3380CC4-5D6E-409C-BE32-E72D297353CC}">
              <c16:uniqueId val="{00000036-60C4-46BB-9830-1FDC9365F9C1}"/>
            </c:ext>
          </c:extLst>
        </c:ser>
        <c:ser>
          <c:idx val="3"/>
          <c:order val="3"/>
          <c:tx>
            <c:strRef>
              <c:f>Sheet1!$A$5</c:f>
              <c:strCache>
                <c:ptCount val="1"/>
              </c:strCache>
            </c:strRef>
          </c:tx>
          <c:spPr>
            <a:solidFill>
              <a:schemeClr val="folHlink"/>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38-60C4-46BB-9830-1FDC9365F9C1}"/>
              </c:ext>
            </c:extLst>
          </c:dPt>
          <c:dPt>
            <c:idx val="1"/>
            <c:bubble3D val="0"/>
            <c:spPr>
              <a:solidFill>
                <a:schemeClr val="accent2"/>
              </a:solidFill>
              <a:ln w="12700">
                <a:solidFill>
                  <a:schemeClr val="tx1"/>
                </a:solidFill>
                <a:prstDash val="solid"/>
              </a:ln>
            </c:spPr>
            <c:extLst>
              <c:ext xmlns:c16="http://schemas.microsoft.com/office/drawing/2014/chart" uri="{C3380CC4-5D6E-409C-BE32-E72D297353CC}">
                <c16:uniqueId val="{0000003A-60C4-46BB-9830-1FDC9365F9C1}"/>
              </c:ext>
            </c:extLst>
          </c:dPt>
          <c:dPt>
            <c:idx val="2"/>
            <c:bubble3D val="0"/>
            <c:spPr>
              <a:solidFill>
                <a:schemeClr val="hlink"/>
              </a:solidFill>
              <a:ln w="12700">
                <a:solidFill>
                  <a:schemeClr val="tx1"/>
                </a:solidFill>
                <a:prstDash val="solid"/>
              </a:ln>
            </c:spPr>
            <c:extLst>
              <c:ext xmlns:c16="http://schemas.microsoft.com/office/drawing/2014/chart" uri="{C3380CC4-5D6E-409C-BE32-E72D297353CC}">
                <c16:uniqueId val="{0000003C-60C4-46BB-9830-1FDC9365F9C1}"/>
              </c:ext>
            </c:extLst>
          </c:dPt>
          <c:dPt>
            <c:idx val="3"/>
            <c:bubble3D val="0"/>
            <c:extLst>
              <c:ext xmlns:c16="http://schemas.microsoft.com/office/drawing/2014/chart" uri="{C3380CC4-5D6E-409C-BE32-E72D297353CC}">
                <c16:uniqueId val="{0000003D-60C4-46BB-9830-1FDC9365F9C1}"/>
              </c:ext>
            </c:extLst>
          </c:dPt>
          <c:dPt>
            <c:idx val="4"/>
            <c:bubble3D val="0"/>
            <c:spPr>
              <a:solidFill>
                <a:schemeClr val="bg2"/>
              </a:solidFill>
              <a:ln w="12700">
                <a:solidFill>
                  <a:schemeClr val="tx1"/>
                </a:solidFill>
                <a:prstDash val="solid"/>
              </a:ln>
            </c:spPr>
            <c:extLst>
              <c:ext xmlns:c16="http://schemas.microsoft.com/office/drawing/2014/chart" uri="{C3380CC4-5D6E-409C-BE32-E72D297353CC}">
                <c16:uniqueId val="{0000003F-60C4-46BB-9830-1FDC9365F9C1}"/>
              </c:ext>
            </c:extLst>
          </c:dPt>
          <c:dPt>
            <c:idx val="5"/>
            <c:bubble3D val="0"/>
            <c:spPr>
              <a:solidFill>
                <a:schemeClr val="tx2"/>
              </a:solidFill>
              <a:ln w="12700">
                <a:solidFill>
                  <a:schemeClr val="tx1"/>
                </a:solidFill>
                <a:prstDash val="solid"/>
              </a:ln>
            </c:spPr>
            <c:extLst>
              <c:ext xmlns:c16="http://schemas.microsoft.com/office/drawing/2014/chart" uri="{C3380CC4-5D6E-409C-BE32-E72D297353CC}">
                <c16:uniqueId val="{00000041-60C4-46BB-9830-1FDC9365F9C1}"/>
              </c:ext>
            </c:extLst>
          </c:dPt>
          <c:dPt>
            <c:idx val="6"/>
            <c:bubble3D val="0"/>
            <c:spPr>
              <a:solidFill>
                <a:srgbClr val="0066CC"/>
              </a:solidFill>
              <a:ln w="12700">
                <a:solidFill>
                  <a:schemeClr val="tx1"/>
                </a:solidFill>
                <a:prstDash val="solid"/>
              </a:ln>
            </c:spPr>
            <c:extLst>
              <c:ext xmlns:c16="http://schemas.microsoft.com/office/drawing/2014/chart" uri="{C3380CC4-5D6E-409C-BE32-E72D297353CC}">
                <c16:uniqueId val="{00000043-60C4-46BB-9830-1FDC9365F9C1}"/>
              </c:ext>
            </c:extLst>
          </c:dPt>
          <c:dPt>
            <c:idx val="7"/>
            <c:bubble3D val="0"/>
            <c:spPr>
              <a:solidFill>
                <a:srgbClr val="CCCCFF"/>
              </a:solidFill>
              <a:ln w="12700">
                <a:solidFill>
                  <a:schemeClr val="tx1"/>
                </a:solidFill>
                <a:prstDash val="solid"/>
              </a:ln>
            </c:spPr>
            <c:extLst>
              <c:ext xmlns:c16="http://schemas.microsoft.com/office/drawing/2014/chart" uri="{C3380CC4-5D6E-409C-BE32-E72D297353CC}">
                <c16:uniqueId val="{00000045-60C4-46BB-9830-1FDC9365F9C1}"/>
              </c:ext>
            </c:extLst>
          </c:dPt>
          <c:dPt>
            <c:idx val="8"/>
            <c:bubble3D val="0"/>
            <c:spPr>
              <a:solidFill>
                <a:srgbClr val="FF0000"/>
              </a:solidFill>
              <a:ln w="12700">
                <a:solidFill>
                  <a:schemeClr val="tx1"/>
                </a:solidFill>
                <a:prstDash val="solid"/>
              </a:ln>
            </c:spPr>
            <c:extLst>
              <c:ext xmlns:c16="http://schemas.microsoft.com/office/drawing/2014/chart" uri="{C3380CC4-5D6E-409C-BE32-E72D297353CC}">
                <c16:uniqueId val="{00000047-60C4-46BB-9830-1FDC9365F9C1}"/>
              </c:ext>
            </c:extLst>
          </c:dPt>
          <c:dLbls>
            <c:numFmt formatCode="0%" sourceLinked="0"/>
            <c:spPr>
              <a:noFill/>
              <a:ln w="25399">
                <a:noFill/>
              </a:ln>
            </c:spPr>
            <c:showLegendKey val="0"/>
            <c:showVal val="0"/>
            <c:showCatName val="0"/>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Sheet1!$B$5:$J$5</c:f>
              <c:numCache>
                <c:formatCode>General</c:formatCode>
                <c:ptCount val="9"/>
              </c:numCache>
            </c:numRef>
          </c:val>
          <c:extLst>
            <c:ext xmlns:c16="http://schemas.microsoft.com/office/drawing/2014/chart" uri="{C3380CC4-5D6E-409C-BE32-E72D297353CC}">
              <c16:uniqueId val="{00000048-60C4-46BB-9830-1FDC9365F9C1}"/>
            </c:ext>
          </c:extLst>
        </c:ser>
        <c:dLbls>
          <c:showLegendKey val="0"/>
          <c:showVal val="0"/>
          <c:showCatName val="0"/>
          <c:showSerName val="0"/>
          <c:showPercent val="1"/>
          <c:showBubbleSize val="0"/>
          <c:showLeaderLines val="1"/>
        </c:dLbls>
        <c:firstSliceAng val="0"/>
      </c:pieChart>
      <c:spPr>
        <a:noFill/>
        <a:ln w="25399">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
          <c:y val="0.27674418604651163"/>
          <c:w val="0.43695652173913047"/>
          <c:h val="0.46744186046511632"/>
        </c:manualLayout>
      </c:layout>
      <c:pieChart>
        <c:varyColors val="1"/>
        <c:ser>
          <c:idx val="0"/>
          <c:order val="0"/>
          <c:tx>
            <c:strRef>
              <c:f>Sheet1!$A$2</c:f>
              <c:strCache>
                <c:ptCount val="1"/>
                <c:pt idx="0">
                  <c:v>1Q/2021*</c:v>
                </c:pt>
              </c:strCache>
            </c:strRef>
          </c:tx>
          <c:spPr>
            <a:solidFill>
              <a:schemeClr val="accent1"/>
            </a:solidFill>
            <a:ln w="13594">
              <a:solidFill>
                <a:schemeClr val="tx1"/>
              </a:solidFill>
              <a:prstDash val="solid"/>
            </a:ln>
          </c:spPr>
          <c:dPt>
            <c:idx val="0"/>
            <c:bubble3D val="0"/>
            <c:spPr>
              <a:solidFill>
                <a:schemeClr val="accent6"/>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1-B794-47EF-93EE-FF86E96F6764}"/>
              </c:ext>
            </c:extLst>
          </c:dPt>
          <c:dPt>
            <c:idx val="1"/>
            <c:bubble3D val="0"/>
            <c:spPr>
              <a:solidFill>
                <a:schemeClr val="accent5"/>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3-B794-47EF-93EE-FF86E96F6764}"/>
              </c:ext>
            </c:extLst>
          </c:dPt>
          <c:dPt>
            <c:idx val="2"/>
            <c:bubble3D val="0"/>
            <c:spPr>
              <a:solidFill>
                <a:schemeClr val="accent4"/>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5-B794-47EF-93EE-FF86E96F6764}"/>
              </c:ext>
            </c:extLst>
          </c:dPt>
          <c:dPt>
            <c:idx val="3"/>
            <c:bubble3D val="0"/>
            <c:spPr>
              <a:solidFill>
                <a:schemeClr val="accent3"/>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7-B794-47EF-93EE-FF86E96F6764}"/>
              </c:ext>
            </c:extLst>
          </c:dPt>
          <c:dPt>
            <c:idx val="4"/>
            <c:bubble3D val="0"/>
            <c:spPr>
              <a:solidFill>
                <a:schemeClr val="accent2"/>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9-B794-47EF-93EE-FF86E96F6764}"/>
              </c:ext>
            </c:extLst>
          </c:dPt>
          <c:dLbls>
            <c:dLbl>
              <c:idx val="0"/>
              <c:layout>
                <c:manualLayout>
                  <c:x val="3.8494302136283597E-2"/>
                  <c:y val="-0.1147204298018704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794-47EF-93EE-FF86E96F6764}"/>
                </c:ext>
              </c:extLst>
            </c:dLbl>
            <c:dLbl>
              <c:idx val="1"/>
              <c:layout>
                <c:manualLayout>
                  <c:x val="-0.10134273482146999"/>
                  <c:y val="-7.537865693617566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794-47EF-93EE-FF86E96F6764}"/>
                </c:ext>
              </c:extLst>
            </c:dLbl>
            <c:dLbl>
              <c:idx val="2"/>
              <c:layout>
                <c:manualLayout>
                  <c:x val="-0.19927244213730222"/>
                  <c:y val="4.917130785481083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794-47EF-93EE-FF86E96F6764}"/>
                </c:ext>
              </c:extLst>
            </c:dLbl>
            <c:dLbl>
              <c:idx val="3"/>
              <c:layout>
                <c:manualLayout>
                  <c:x val="-3.4066412722075098E-2"/>
                  <c:y val="-2.762830229715534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794-47EF-93EE-FF86E96F6764}"/>
                </c:ext>
              </c:extLst>
            </c:dLbl>
            <c:dLbl>
              <c:idx val="4"/>
              <c:layout>
                <c:manualLayout>
                  <c:x val="9.9273579795370909E-2"/>
                  <c:y val="-1.8683331823888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794-47EF-93EE-FF86E96F6764}"/>
                </c:ext>
              </c:extLst>
            </c:dLbl>
            <c:numFmt formatCode="0.0%" sourceLinked="0"/>
            <c:spPr>
              <a:noFill/>
              <a:ln w="27188">
                <a:noFill/>
              </a:ln>
            </c:spPr>
            <c:showLegendKey val="0"/>
            <c:showVal val="0"/>
            <c:showCatName val="1"/>
            <c:showSerName val="0"/>
            <c:showPercent val="1"/>
            <c:showBubbleSize val="0"/>
            <c:showLeaderLines val="1"/>
            <c:leaderLines>
              <c:spPr>
                <a:ln w="13594">
                  <a:solidFill>
                    <a:schemeClr val="accent6"/>
                  </a:solidFill>
                  <a:prstDash val="solid"/>
                </a:ln>
              </c:spPr>
            </c:leaderLines>
            <c:extLst>
              <c:ext xmlns:c15="http://schemas.microsoft.com/office/drawing/2012/chart" uri="{CE6537A1-D6FC-4f65-9D91-7224C49458BB}"/>
            </c:extLst>
          </c:dLbls>
          <c:cat>
            <c:strRef>
              <c:f>Sheet1!$B$1:$F$1</c:f>
              <c:strCache>
                <c:ptCount val="5"/>
                <c:pt idx="0">
                  <c:v>Net interest income</c:v>
                </c:pt>
                <c:pt idx="1">
                  <c:v>Net fee revenue</c:v>
                </c:pt>
                <c:pt idx="2">
                  <c:v>Net trading gain</c:v>
                </c:pt>
                <c:pt idx="3">
                  <c:v>Insurance premium</c:v>
                </c:pt>
                <c:pt idx="4">
                  <c:v>Other Revenue</c:v>
                </c:pt>
              </c:strCache>
            </c:strRef>
          </c:cat>
          <c:val>
            <c:numRef>
              <c:f>Sheet1!$B$2:$F$2</c:f>
              <c:numCache>
                <c:formatCode>#,##0</c:formatCode>
                <c:ptCount val="5"/>
                <c:pt idx="0">
                  <c:v>7832</c:v>
                </c:pt>
                <c:pt idx="1">
                  <c:v>2818</c:v>
                </c:pt>
                <c:pt idx="2">
                  <c:v>3159</c:v>
                </c:pt>
                <c:pt idx="3">
                  <c:v>510</c:v>
                </c:pt>
                <c:pt idx="4">
                  <c:v>271</c:v>
                </c:pt>
              </c:numCache>
            </c:numRef>
          </c:val>
          <c:extLst>
            <c:ext xmlns:c16="http://schemas.microsoft.com/office/drawing/2014/chart" uri="{C3380CC4-5D6E-409C-BE32-E72D297353CC}">
              <c16:uniqueId val="{0000000A-B794-47EF-93EE-FF86E96F6764}"/>
            </c:ext>
          </c:extLst>
        </c:ser>
        <c:dLbls>
          <c:showLegendKey val="0"/>
          <c:showVal val="0"/>
          <c:showCatName val="0"/>
          <c:showSerName val="0"/>
          <c:showPercent val="1"/>
          <c:showBubbleSize val="0"/>
          <c:showLeaderLines val="1"/>
        </c:dLbls>
        <c:firstSliceAng val="0"/>
      </c:pieChart>
      <c:spPr>
        <a:noFill/>
        <a:ln w="27188">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48644338118023"/>
          <c:y val="0.27521367521367518"/>
          <c:w val="0.45933014354066981"/>
          <c:h val="0.49230769230769228"/>
        </c:manualLayout>
      </c:layout>
      <c:pieChart>
        <c:varyColors val="1"/>
        <c:ser>
          <c:idx val="0"/>
          <c:order val="0"/>
          <c:tx>
            <c:strRef>
              <c:f>Sheet1!$A$2</c:f>
              <c:strCache>
                <c:ptCount val="1"/>
              </c:strCache>
            </c:strRef>
          </c:tx>
          <c:spPr>
            <a:ln w="9903">
              <a:solidFill>
                <a:schemeClr val="tx1"/>
              </a:solidFill>
              <a:prstDash val="solid"/>
            </a:ln>
          </c:spPr>
          <c:dPt>
            <c:idx val="0"/>
            <c:bubble3D val="0"/>
            <c:spPr>
              <a:solidFill>
                <a:schemeClr val="accent6"/>
              </a:solidFill>
              <a:ln w="9903">
                <a:noFill/>
                <a:prstDash val="solid"/>
              </a:ln>
              <a:scene3d>
                <a:camera prst="orthographicFront"/>
                <a:lightRig rig="threePt" dir="t"/>
              </a:scene3d>
              <a:sp3d>
                <a:bevelT w="190500" h="38100"/>
              </a:sp3d>
            </c:spPr>
            <c:extLst>
              <c:ext xmlns:c16="http://schemas.microsoft.com/office/drawing/2014/chart" uri="{C3380CC4-5D6E-409C-BE32-E72D297353CC}">
                <c16:uniqueId val="{00000001-ED2D-491C-A18E-DE0219B36A71}"/>
              </c:ext>
            </c:extLst>
          </c:dPt>
          <c:dPt>
            <c:idx val="1"/>
            <c:bubble3D val="0"/>
            <c:spPr>
              <a:solidFill>
                <a:schemeClr val="accent5"/>
              </a:solidFill>
              <a:ln w="9903">
                <a:noFill/>
                <a:prstDash val="solid"/>
              </a:ln>
              <a:scene3d>
                <a:camera prst="orthographicFront"/>
                <a:lightRig rig="threePt" dir="t"/>
              </a:scene3d>
              <a:sp3d>
                <a:bevelT w="190500" h="38100"/>
              </a:sp3d>
            </c:spPr>
            <c:extLst>
              <c:ext xmlns:c16="http://schemas.microsoft.com/office/drawing/2014/chart" uri="{C3380CC4-5D6E-409C-BE32-E72D297353CC}">
                <c16:uniqueId val="{00000003-ED2D-491C-A18E-DE0219B36A71}"/>
              </c:ext>
            </c:extLst>
          </c:dPt>
          <c:dPt>
            <c:idx val="2"/>
            <c:bubble3D val="0"/>
            <c:spPr>
              <a:solidFill>
                <a:schemeClr val="accent3"/>
              </a:solidFill>
              <a:ln w="9903">
                <a:noFill/>
                <a:prstDash val="solid"/>
              </a:ln>
              <a:scene3d>
                <a:camera prst="orthographicFront"/>
                <a:lightRig rig="threePt" dir="t"/>
              </a:scene3d>
              <a:sp3d>
                <a:bevelT w="190500" h="38100"/>
              </a:sp3d>
            </c:spPr>
            <c:extLst>
              <c:ext xmlns:c16="http://schemas.microsoft.com/office/drawing/2014/chart" uri="{C3380CC4-5D6E-409C-BE32-E72D297353CC}">
                <c16:uniqueId val="{00000005-ED2D-491C-A18E-DE0219B36A71}"/>
              </c:ext>
            </c:extLst>
          </c:dPt>
          <c:dPt>
            <c:idx val="3"/>
            <c:bubble3D val="0"/>
            <c:spPr>
              <a:gradFill rotWithShape="0">
                <a:gsLst>
                  <a:gs pos="0">
                    <a:srgbClr xmlns:mc="http://schemas.openxmlformats.org/markup-compatibility/2006" xmlns:a14="http://schemas.microsoft.com/office/drawing/2010/main" val="8F814A" mc:Ignorable="a14" a14:legacySpreadsheetColorIndex="27"/>
                  </a:gs>
                  <a:gs pos="100000">
                    <a:srgbClr xmlns:mc="http://schemas.openxmlformats.org/markup-compatibility/2006" xmlns:a14="http://schemas.microsoft.com/office/drawing/2010/main" val="000000" mc:Ignorable="a14" a14:legacySpreadsheetColorIndex="27">
                      <a:gamma/>
                      <a:shade val="46275"/>
                      <a:invGamma/>
                    </a:srgbClr>
                  </a:gs>
                </a:gsLst>
                <a:lin ang="5400000" scaled="1"/>
              </a:gradFill>
              <a:ln w="9903">
                <a:solidFill>
                  <a:schemeClr val="tx1"/>
                </a:solidFill>
                <a:prstDash val="solid"/>
              </a:ln>
            </c:spPr>
            <c:extLst>
              <c:ext xmlns:c16="http://schemas.microsoft.com/office/drawing/2014/chart" uri="{C3380CC4-5D6E-409C-BE32-E72D297353CC}">
                <c16:uniqueId val="{00000007-ED2D-491C-A18E-DE0219B36A71}"/>
              </c:ext>
            </c:extLst>
          </c:dPt>
          <c:dPt>
            <c:idx val="4"/>
            <c:bubble3D val="0"/>
            <c:spPr>
              <a:gradFill rotWithShape="0">
                <a:gsLst>
                  <a:gs pos="0">
                    <a:srgbClr xmlns:mc="http://schemas.openxmlformats.org/markup-compatibility/2006" xmlns:a14="http://schemas.microsoft.com/office/drawing/2010/main" val="CC99FF" mc:Ignorable="a14" a14:legacySpreadsheetColorIndex="46"/>
                  </a:gs>
                  <a:gs pos="100000">
                    <a:srgbClr xmlns:mc="http://schemas.openxmlformats.org/markup-compatibility/2006" xmlns:a14="http://schemas.microsoft.com/office/drawing/2010/main" val="000000" mc:Ignorable="a14" a14:legacySpreadsheetColorIndex="46">
                      <a:gamma/>
                      <a:shade val="46275"/>
                      <a:invGamma/>
                    </a:srgbClr>
                  </a:gs>
                </a:gsLst>
                <a:lin ang="2700000" scaled="1"/>
              </a:gradFill>
              <a:ln w="9903">
                <a:solidFill>
                  <a:schemeClr val="tx1"/>
                </a:solidFill>
                <a:prstDash val="solid"/>
              </a:ln>
            </c:spPr>
            <c:extLst>
              <c:ext xmlns:c16="http://schemas.microsoft.com/office/drawing/2014/chart" uri="{C3380CC4-5D6E-409C-BE32-E72D297353CC}">
                <c16:uniqueId val="{00000009-ED2D-491C-A18E-DE0219B36A71}"/>
              </c:ext>
            </c:extLst>
          </c:dPt>
          <c:dLbls>
            <c:dLbl>
              <c:idx val="0"/>
              <c:layout>
                <c:manualLayout>
                  <c:x val="-1.1042609502251676E-2"/>
                  <c:y val="-1.681032284514165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2D-491C-A18E-DE0219B36A71}"/>
                </c:ext>
              </c:extLst>
            </c:dLbl>
            <c:dLbl>
              <c:idx val="1"/>
              <c:layout>
                <c:manualLayout>
                  <c:x val="-1.387282925250782E-2"/>
                  <c:y val="7.676023983240627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D2D-491C-A18E-DE0219B36A71}"/>
                </c:ext>
              </c:extLst>
            </c:dLbl>
            <c:dLbl>
              <c:idx val="2"/>
              <c:layout>
                <c:manualLayout>
                  <c:x val="2.2052610161129138E-2"/>
                  <c:y val="3.178357045524571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D2D-491C-A18E-DE0219B36A71}"/>
                </c:ext>
              </c:extLst>
            </c:dLbl>
            <c:dLbl>
              <c:idx val="3"/>
              <c:layout>
                <c:manualLayout>
                  <c:xMode val="edge"/>
                  <c:yMode val="edge"/>
                  <c:x val="0.2232854864433812"/>
                  <c:y val="7.008547008547008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D2D-491C-A18E-DE0219B36A71}"/>
                </c:ext>
              </c:extLst>
            </c:dLbl>
            <c:dLbl>
              <c:idx val="4"/>
              <c:layout>
                <c:manualLayout>
                  <c:xMode val="edge"/>
                  <c:yMode val="edge"/>
                  <c:x val="0.23604465709728872"/>
                  <c:y val="7.5213675213675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D2D-491C-A18E-DE0219B36A71}"/>
                </c:ext>
              </c:extLst>
            </c:dLbl>
            <c:dLbl>
              <c:idx val="5"/>
              <c:layout>
                <c:manualLayout>
                  <c:xMode val="edge"/>
                  <c:yMode val="edge"/>
                  <c:x val="0.24880382775119619"/>
                  <c:y val="5.982905982905983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ED2D-491C-A18E-DE0219B36A71}"/>
                </c:ext>
              </c:extLst>
            </c:dLbl>
            <c:numFmt formatCode="0%" sourceLinked="0"/>
            <c:spPr>
              <a:noFill/>
              <a:ln w="19805">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dLblPos val="outEnd"/>
            <c:showLegendKey val="0"/>
            <c:showVal val="0"/>
            <c:showCatName val="1"/>
            <c:showSerName val="0"/>
            <c:showPercent val="1"/>
            <c:showBubbleSize val="0"/>
            <c:showLeaderLines val="1"/>
            <c:leaderLines>
              <c:spPr>
                <a:ln w="9903">
                  <a:solidFill>
                    <a:schemeClr val="tx2"/>
                  </a:solidFill>
                  <a:prstDash val="solid"/>
                </a:ln>
              </c:spPr>
            </c:leaderLines>
            <c:extLst>
              <c:ext xmlns:c15="http://schemas.microsoft.com/office/drawing/2012/chart" uri="{CE6537A1-D6FC-4f65-9D91-7224C49458BB}"/>
            </c:extLst>
          </c:dLbls>
          <c:cat>
            <c:strRef>
              <c:f>Sheet1!$B$1:$D$1</c:f>
              <c:strCache>
                <c:ptCount val="3"/>
                <c:pt idx="0">
                  <c:v>Domestic</c:v>
                </c:pt>
                <c:pt idx="1">
                  <c:v>OBU (offshore banking unit)</c:v>
                </c:pt>
                <c:pt idx="2">
                  <c:v>Overseas branches</c:v>
                </c:pt>
              </c:strCache>
            </c:strRef>
          </c:cat>
          <c:val>
            <c:numRef>
              <c:f>Sheet1!$B$2:$D$2</c:f>
              <c:numCache>
                <c:formatCode>#,##0</c:formatCode>
                <c:ptCount val="3"/>
                <c:pt idx="0">
                  <c:v>1417</c:v>
                </c:pt>
                <c:pt idx="1">
                  <c:v>237</c:v>
                </c:pt>
                <c:pt idx="2">
                  <c:v>336</c:v>
                </c:pt>
              </c:numCache>
            </c:numRef>
          </c:val>
          <c:extLst>
            <c:ext xmlns:c16="http://schemas.microsoft.com/office/drawing/2014/chart" uri="{C3380CC4-5D6E-409C-BE32-E72D297353CC}">
              <c16:uniqueId val="{0000000B-ED2D-491C-A18E-DE0219B36A71}"/>
            </c:ext>
          </c:extLst>
        </c:ser>
        <c:dLbls>
          <c:showLegendKey val="0"/>
          <c:showVal val="0"/>
          <c:showCatName val="0"/>
          <c:showSerName val="0"/>
          <c:showPercent val="1"/>
          <c:showBubbleSize val="0"/>
          <c:showLeaderLines val="1"/>
        </c:dLbls>
        <c:firstSliceAng val="0"/>
      </c:pieChart>
      <c:spPr>
        <a:noFill/>
        <a:ln w="19805">
          <a:noFill/>
        </a:ln>
      </c:spPr>
    </c:plotArea>
    <c:plotVisOnly val="1"/>
    <c:dispBlanksAs val="zero"/>
    <c:showDLblsOverMax val="0"/>
  </c:chart>
  <c:spPr>
    <a:noFill/>
    <a:ln>
      <a:noFill/>
    </a:ln>
  </c:spPr>
  <c:txPr>
    <a:bodyPr/>
    <a:lstStyle/>
    <a:p>
      <a:pPr>
        <a:defRPr sz="152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169184290030211E-2"/>
          <c:y val="6.1728395061728392E-3"/>
          <c:w val="0.90634441087613293"/>
          <c:h val="0.89814814814814814"/>
        </c:manualLayout>
      </c:layout>
      <c:barChart>
        <c:barDir val="col"/>
        <c:grouping val="stacked"/>
        <c:varyColors val="0"/>
        <c:ser>
          <c:idx val="0"/>
          <c:order val="0"/>
          <c:tx>
            <c:strRef>
              <c:f>Sheet2!$A$3</c:f>
              <c:strCache>
                <c:ptCount val="1"/>
                <c:pt idx="0">
                  <c:v>Domestic</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4205">
                  <a:noFill/>
                </a:ln>
              </c:spPr>
              <c:txPr>
                <a:bodyPr/>
                <a:lstStyle/>
                <a:p>
                  <a:pPr>
                    <a:defRPr sz="15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F88A-41C3-B9B6-4A38EB598D98}"/>
                </c:ext>
              </c:extLst>
            </c:dLbl>
            <c:dLbl>
              <c:idx val="4"/>
              <c:spPr>
                <a:noFill/>
                <a:ln w="34205">
                  <a:noFill/>
                </a:ln>
              </c:spPr>
              <c:txPr>
                <a:bodyPr/>
                <a:lstStyle/>
                <a:p>
                  <a:pPr>
                    <a:defRPr sz="15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F88A-41C3-B9B6-4A38EB598D98}"/>
                </c:ext>
              </c:extLst>
            </c:dLbl>
            <c:spPr>
              <a:noFill/>
              <a:ln w="34205">
                <a:noFill/>
              </a:ln>
            </c:spPr>
            <c:txPr>
              <a:bodyPr wrap="square" lIns="38100" tIns="19050" rIns="38100" bIns="19050" anchor="ctr">
                <a:spAutoFit/>
              </a:bodyPr>
              <a:lstStyle/>
              <a:p>
                <a:pPr>
                  <a:defRPr sz="15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Sheet2!$B$3:$H$3</c:f>
              <c:numCache>
                <c:formatCode>#,##0_ </c:formatCode>
                <c:ptCount val="5"/>
                <c:pt idx="0">
                  <c:v>1282.8</c:v>
                </c:pt>
                <c:pt idx="1">
                  <c:v>1305.7800000000002</c:v>
                </c:pt>
                <c:pt idx="2">
                  <c:v>1316.5</c:v>
                </c:pt>
                <c:pt idx="3">
                  <c:v>1336</c:v>
                </c:pt>
                <c:pt idx="4">
                  <c:v>1416.6</c:v>
                </c:pt>
              </c:numCache>
            </c:numRef>
          </c:val>
          <c:extLst>
            <c:ext xmlns:c16="http://schemas.microsoft.com/office/drawing/2014/chart" uri="{C3380CC4-5D6E-409C-BE32-E72D297353CC}">
              <c16:uniqueId val="{00000002-F88A-41C3-B9B6-4A38EB598D98}"/>
            </c:ext>
          </c:extLst>
        </c:ser>
        <c:ser>
          <c:idx val="2"/>
          <c:order val="1"/>
          <c:tx>
            <c:strRef>
              <c:f>Sheet2!$A$4</c:f>
              <c:strCache>
                <c:ptCount val="1"/>
                <c:pt idx="0">
                  <c:v>OBU</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4.3845294123750905E-3"/>
                  <c:y val="-1.2621820412195783E-2"/>
                </c:manualLayout>
              </c:layout>
              <c:spPr>
                <a:noFill/>
                <a:ln w="34205">
                  <a:noFill/>
                </a:ln>
              </c:spPr>
              <c:txPr>
                <a:bodyPr/>
                <a:lstStyle/>
                <a:p>
                  <a:pPr>
                    <a:defRPr sz="14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8A-41C3-B9B6-4A38EB598D98}"/>
                </c:ext>
              </c:extLst>
            </c:dLbl>
            <c:spPr>
              <a:noFill/>
              <a:ln w="34205">
                <a:noFill/>
              </a:ln>
            </c:spPr>
            <c:txPr>
              <a:bodyPr wrap="square" lIns="38100" tIns="19050" rIns="38100" bIns="19050" anchor="ctr">
                <a:spAutoFit/>
              </a:bodyPr>
              <a:lstStyle/>
              <a:p>
                <a:pPr>
                  <a:defRPr sz="1413"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Sheet2!$B$4:$H$4</c:f>
              <c:numCache>
                <c:formatCode>#,##0_ </c:formatCode>
                <c:ptCount val="5"/>
                <c:pt idx="0">
                  <c:v>270.94</c:v>
                </c:pt>
                <c:pt idx="1">
                  <c:v>251.96</c:v>
                </c:pt>
                <c:pt idx="2">
                  <c:v>232.28</c:v>
                </c:pt>
                <c:pt idx="3">
                  <c:v>223.18</c:v>
                </c:pt>
                <c:pt idx="4">
                  <c:v>236.83</c:v>
                </c:pt>
              </c:numCache>
            </c:numRef>
          </c:val>
          <c:extLst>
            <c:ext xmlns:c16="http://schemas.microsoft.com/office/drawing/2014/chart" uri="{C3380CC4-5D6E-409C-BE32-E72D297353CC}">
              <c16:uniqueId val="{00000004-F88A-41C3-B9B6-4A38EB598D98}"/>
            </c:ext>
          </c:extLst>
        </c:ser>
        <c:ser>
          <c:idx val="3"/>
          <c:order val="2"/>
          <c:tx>
            <c:strRef>
              <c:f>Sheet2!$A$5</c:f>
              <c:strCache>
                <c:ptCount val="1"/>
                <c:pt idx="0">
                  <c:v>Overseas branches</c:v>
                </c:pt>
              </c:strCache>
            </c:strRef>
          </c:tx>
          <c:spPr>
            <a:solidFill>
              <a:schemeClr val="accent3"/>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4205">
                  <a:noFill/>
                </a:ln>
              </c:spPr>
              <c:txPr>
                <a:bodyPr/>
                <a:lstStyle/>
                <a:p>
                  <a:pPr>
                    <a:defRPr sz="1413"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5-F88A-41C3-B9B6-4A38EB598D98}"/>
                </c:ext>
              </c:extLst>
            </c:dLbl>
            <c:dLbl>
              <c:idx val="2"/>
              <c:layout>
                <c:manualLayout>
                  <c:x val="-1.3632931395960446E-3"/>
                  <c:y val="4.8696404926382719E-3"/>
                </c:manualLayout>
              </c:layout>
              <c:spPr>
                <a:noFill/>
                <a:ln w="34205">
                  <a:noFill/>
                </a:ln>
              </c:spPr>
              <c:txPr>
                <a:bodyPr/>
                <a:lstStyle/>
                <a:p>
                  <a:pPr>
                    <a:defRPr sz="14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8A-41C3-B9B6-4A38EB598D98}"/>
                </c:ext>
              </c:extLst>
            </c:dLbl>
            <c:dLbl>
              <c:idx val="3"/>
              <c:layout>
                <c:manualLayout>
                  <c:x val="-1.3633658464928811E-3"/>
                  <c:y val="-3.2060245936867682E-3"/>
                </c:manualLayout>
              </c:layout>
              <c:spPr>
                <a:noFill/>
                <a:ln w="34205">
                  <a:noFill/>
                </a:ln>
              </c:spPr>
              <c:txPr>
                <a:bodyPr/>
                <a:lstStyle/>
                <a:p>
                  <a:pPr>
                    <a:defRPr sz="14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8A-41C3-B9B6-4A38EB598D98}"/>
                </c:ext>
              </c:extLst>
            </c:dLbl>
            <c:spPr>
              <a:noFill/>
              <a:ln w="34205">
                <a:noFill/>
              </a:ln>
            </c:spPr>
            <c:txPr>
              <a:bodyPr wrap="square" lIns="38100" tIns="19050" rIns="38100" bIns="19050" anchor="ctr">
                <a:spAutoFit/>
              </a:bodyPr>
              <a:lstStyle/>
              <a:p>
                <a:pPr>
                  <a:defRPr sz="1413"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Sheet2!$B$5:$H$5</c:f>
              <c:numCache>
                <c:formatCode>#,##0_ </c:formatCode>
                <c:ptCount val="5"/>
                <c:pt idx="0">
                  <c:v>334.65</c:v>
                </c:pt>
                <c:pt idx="1">
                  <c:v>342.77499999999998</c:v>
                </c:pt>
                <c:pt idx="2">
                  <c:v>348.89</c:v>
                </c:pt>
                <c:pt idx="3">
                  <c:v>340.38</c:v>
                </c:pt>
                <c:pt idx="4">
                  <c:v>336.17</c:v>
                </c:pt>
              </c:numCache>
            </c:numRef>
          </c:val>
          <c:extLst>
            <c:ext xmlns:c16="http://schemas.microsoft.com/office/drawing/2014/chart" uri="{C3380CC4-5D6E-409C-BE32-E72D297353CC}">
              <c16:uniqueId val="{00000008-F88A-41C3-B9B6-4A38EB598D98}"/>
            </c:ext>
          </c:extLst>
        </c:ser>
        <c:dLbls>
          <c:showLegendKey val="0"/>
          <c:showVal val="0"/>
          <c:showCatName val="0"/>
          <c:showSerName val="0"/>
          <c:showPercent val="0"/>
          <c:showBubbleSize val="0"/>
        </c:dLbls>
        <c:gapWidth val="30"/>
        <c:overlap val="100"/>
        <c:serLines>
          <c:spPr>
            <a:ln w="4276">
              <a:solidFill>
                <a:srgbClr val="000000"/>
              </a:solidFill>
              <a:prstDash val="solid"/>
            </a:ln>
          </c:spPr>
        </c:serLines>
        <c:axId val="76835840"/>
        <c:axId val="76854016"/>
      </c:barChart>
      <c:catAx>
        <c:axId val="76835840"/>
        <c:scaling>
          <c:orientation val="minMax"/>
        </c:scaling>
        <c:delete val="0"/>
        <c:axPos val="b"/>
        <c:numFmt formatCode="General" sourceLinked="1"/>
        <c:majorTickMark val="none"/>
        <c:minorTickMark val="none"/>
        <c:tickLblPos val="nextTo"/>
        <c:spPr>
          <a:ln w="4276">
            <a:solidFill>
              <a:srgbClr val="000000"/>
            </a:solidFill>
            <a:prstDash val="solid"/>
          </a:ln>
        </c:spPr>
        <c:txPr>
          <a:bodyPr rot="0" vert="horz"/>
          <a:lstStyle/>
          <a:p>
            <a:pPr>
              <a:defRPr sz="1448" b="1" i="0" u="none" strike="noStrike" baseline="0">
                <a:solidFill>
                  <a:schemeClr val="accent6">
                    <a:lumMod val="50000"/>
                  </a:schemeClr>
                </a:solidFill>
                <a:latin typeface="Arial"/>
                <a:ea typeface="Arial"/>
                <a:cs typeface="Arial"/>
              </a:defRPr>
            </a:pPr>
            <a:endParaRPr lang="zh-TW"/>
          </a:p>
        </c:txPr>
        <c:crossAx val="76854016"/>
        <c:crosses val="autoZero"/>
        <c:auto val="1"/>
        <c:lblAlgn val="ctr"/>
        <c:lblOffset val="100"/>
        <c:tickLblSkip val="1"/>
        <c:tickMarkSkip val="1"/>
        <c:noMultiLvlLbl val="0"/>
      </c:catAx>
      <c:valAx>
        <c:axId val="76854016"/>
        <c:scaling>
          <c:orientation val="minMax"/>
        </c:scaling>
        <c:delete val="1"/>
        <c:axPos val="l"/>
        <c:numFmt formatCode="#,##0_ " sourceLinked="1"/>
        <c:majorTickMark val="out"/>
        <c:minorTickMark val="none"/>
        <c:tickLblPos val="nextTo"/>
        <c:crossAx val="76835840"/>
        <c:crosses val="autoZero"/>
        <c:crossBetween val="between"/>
      </c:valAx>
      <c:spPr>
        <a:noFill/>
        <a:ln w="25358">
          <a:noFill/>
        </a:ln>
      </c:spPr>
    </c:plotArea>
    <c:plotVisOnly val="1"/>
    <c:dispBlanksAs val="gap"/>
    <c:showDLblsOverMax val="0"/>
  </c:chart>
  <c:spPr>
    <a:noFill/>
    <a:ln>
      <a:noFill/>
    </a:ln>
  </c:spPr>
  <c:txPr>
    <a:bodyPr/>
    <a:lstStyle/>
    <a:p>
      <a:pPr>
        <a:defRPr sz="1078"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48644338118023"/>
          <c:y val="0.27521367521367518"/>
          <c:w val="0.45933014354066981"/>
          <c:h val="0.49230769230769228"/>
        </c:manualLayout>
      </c:layout>
      <c:pieChart>
        <c:varyColors val="1"/>
        <c:ser>
          <c:idx val="0"/>
          <c:order val="0"/>
          <c:tx>
            <c:strRef>
              <c:f>Sheet1!$A$2</c:f>
              <c:strCache>
                <c:ptCount val="1"/>
              </c:strCache>
            </c:strRef>
          </c:tx>
          <c:spPr>
            <a:solidFill>
              <a:schemeClr val="accent5"/>
            </a:solidFill>
            <a:ln w="9903">
              <a:noFill/>
              <a:prstDash val="solid"/>
            </a:ln>
            <a:scene3d>
              <a:camera prst="orthographicFront"/>
              <a:lightRig rig="threePt" dir="t"/>
            </a:scene3d>
            <a:sp3d>
              <a:bevelT w="190500" h="38100"/>
            </a:sp3d>
          </c:spPr>
          <c:dPt>
            <c:idx val="0"/>
            <c:bubble3D val="0"/>
            <c:extLst>
              <c:ext xmlns:c16="http://schemas.microsoft.com/office/drawing/2014/chart" uri="{C3380CC4-5D6E-409C-BE32-E72D297353CC}">
                <c16:uniqueId val="{00000001-A153-46AF-BD09-BEBA60D0822C}"/>
              </c:ext>
            </c:extLst>
          </c:dPt>
          <c:dPt>
            <c:idx val="1"/>
            <c:bubble3D val="0"/>
            <c:spPr>
              <a:solidFill>
                <a:schemeClr val="accent6"/>
              </a:solidFill>
              <a:ln w="9903">
                <a:noFill/>
                <a:prstDash val="solid"/>
              </a:ln>
              <a:scene3d>
                <a:camera prst="orthographicFront"/>
                <a:lightRig rig="threePt" dir="t"/>
              </a:scene3d>
              <a:sp3d>
                <a:bevelT w="190500" h="38100"/>
              </a:sp3d>
            </c:spPr>
            <c:extLst>
              <c:ext xmlns:c16="http://schemas.microsoft.com/office/drawing/2014/chart" uri="{C3380CC4-5D6E-409C-BE32-E72D297353CC}">
                <c16:uniqueId val="{00000003-A153-46AF-BD09-BEBA60D0822C}"/>
              </c:ext>
            </c:extLst>
          </c:dPt>
          <c:dPt>
            <c:idx val="2"/>
            <c:bubble3D val="0"/>
            <c:extLst>
              <c:ext xmlns:c16="http://schemas.microsoft.com/office/drawing/2014/chart" uri="{C3380CC4-5D6E-409C-BE32-E72D297353CC}">
                <c16:uniqueId val="{00000005-A153-46AF-BD09-BEBA60D0822C}"/>
              </c:ext>
            </c:extLst>
          </c:dPt>
          <c:dPt>
            <c:idx val="3"/>
            <c:bubble3D val="0"/>
            <c:extLst>
              <c:ext xmlns:c16="http://schemas.microsoft.com/office/drawing/2014/chart" uri="{C3380CC4-5D6E-409C-BE32-E72D297353CC}">
                <c16:uniqueId val="{00000007-A153-46AF-BD09-BEBA60D0822C}"/>
              </c:ext>
            </c:extLst>
          </c:dPt>
          <c:dPt>
            <c:idx val="4"/>
            <c:bubble3D val="0"/>
            <c:extLst>
              <c:ext xmlns:c16="http://schemas.microsoft.com/office/drawing/2014/chart" uri="{C3380CC4-5D6E-409C-BE32-E72D297353CC}">
                <c16:uniqueId val="{00000009-A153-46AF-BD09-BEBA60D0822C}"/>
              </c:ext>
            </c:extLst>
          </c:dPt>
          <c:dLbls>
            <c:dLbl>
              <c:idx val="2"/>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5-A153-46AF-BD09-BEBA60D0822C}"/>
                </c:ext>
              </c:extLst>
            </c:dLbl>
            <c:dLbl>
              <c:idx val="3"/>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7-A153-46AF-BD09-BEBA60D0822C}"/>
                </c:ext>
              </c:extLst>
            </c:dLbl>
            <c:dLbl>
              <c:idx val="4"/>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9-A153-46AF-BD09-BEBA60D0822C}"/>
                </c:ext>
              </c:extLst>
            </c:dLbl>
            <c:dLbl>
              <c:idx val="5"/>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6-8792-41CA-9DB1-8AE954FA99FF}"/>
                </c:ext>
              </c:extLst>
            </c:dLbl>
            <c:numFmt formatCode="0%" sourceLinked="0"/>
            <c:spPr>
              <a:noFill/>
              <a:ln w="19805">
                <a:noFill/>
              </a:ln>
            </c:spPr>
            <c:txPr>
              <a:bodyPr/>
              <a:lstStyle/>
              <a:p>
                <a:pPr>
                  <a:defRPr sz="1092" b="0" i="0" u="none" strike="noStrike" baseline="0">
                    <a:solidFill>
                      <a:schemeClr val="tx1"/>
                    </a:solidFill>
                    <a:latin typeface="Arial"/>
                    <a:ea typeface="Arial"/>
                    <a:cs typeface="Arial"/>
                  </a:defRPr>
                </a:pPr>
                <a:endParaRPr lang="zh-TW"/>
              </a:p>
            </c:txPr>
            <c:dLblPos val="inEnd"/>
            <c:showLegendKey val="0"/>
            <c:showVal val="0"/>
            <c:showCatName val="1"/>
            <c:showSerName val="0"/>
            <c:showPercent val="1"/>
            <c:showBubbleSize val="0"/>
            <c:showLeaderLines val="1"/>
            <c:leaderLines>
              <c:spPr>
                <a:ln w="9903">
                  <a:solidFill>
                    <a:schemeClr val="tx2"/>
                  </a:solidFill>
                  <a:prstDash val="solid"/>
                </a:ln>
              </c:spPr>
            </c:leaderLines>
            <c:extLst>
              <c:ext xmlns:c15="http://schemas.microsoft.com/office/drawing/2012/chart" uri="{CE6537A1-D6FC-4f65-9D91-7224C49458BB}"/>
            </c:extLst>
          </c:dLbls>
          <c:cat>
            <c:strRef>
              <c:f>Sheet1!$B$1:$C$1</c:f>
              <c:strCache>
                <c:ptCount val="2"/>
                <c:pt idx="0">
                  <c:v>NTD loan</c:v>
                </c:pt>
                <c:pt idx="1">
                  <c:v>FCY loan</c:v>
                </c:pt>
              </c:strCache>
            </c:strRef>
          </c:cat>
          <c:val>
            <c:numRef>
              <c:f>Sheet1!$B$2:$C$2</c:f>
              <c:numCache>
                <c:formatCode>#,##0</c:formatCode>
                <c:ptCount val="2"/>
                <c:pt idx="0">
                  <c:v>1296</c:v>
                </c:pt>
                <c:pt idx="1">
                  <c:v>625</c:v>
                </c:pt>
              </c:numCache>
            </c:numRef>
          </c:val>
          <c:extLst>
            <c:ext xmlns:c16="http://schemas.microsoft.com/office/drawing/2014/chart" uri="{C3380CC4-5D6E-409C-BE32-E72D297353CC}">
              <c16:uniqueId val="{0000000B-A153-46AF-BD09-BEBA60D0822C}"/>
            </c:ext>
          </c:extLst>
        </c:ser>
        <c:dLbls>
          <c:showLegendKey val="0"/>
          <c:showVal val="0"/>
          <c:showCatName val="0"/>
          <c:showSerName val="0"/>
          <c:showPercent val="1"/>
          <c:showBubbleSize val="0"/>
          <c:showLeaderLines val="1"/>
        </c:dLbls>
        <c:firstSliceAng val="0"/>
      </c:pieChart>
      <c:spPr>
        <a:noFill/>
        <a:ln w="19805">
          <a:noFill/>
        </a:ln>
      </c:spPr>
    </c:plotArea>
    <c:plotVisOnly val="1"/>
    <c:dispBlanksAs val="zero"/>
    <c:showDLblsOverMax val="0"/>
  </c:chart>
  <c:spPr>
    <a:noFill/>
    <a:ln>
      <a:noFill/>
    </a:ln>
  </c:spPr>
  <c:txPr>
    <a:bodyPr/>
    <a:lstStyle/>
    <a:p>
      <a:pPr>
        <a:defRPr sz="152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391812865497075E-2"/>
          <c:y val="1.3605442176870748E-2"/>
          <c:w val="0.9064327485380117"/>
          <c:h val="0.78231292517006801"/>
        </c:manualLayout>
      </c:layout>
      <c:barChart>
        <c:barDir val="col"/>
        <c:grouping val="stacked"/>
        <c:varyColors val="0"/>
        <c:ser>
          <c:idx val="0"/>
          <c:order val="0"/>
          <c:tx>
            <c:strRef>
              <c:f>Sheet2!$A$3</c:f>
              <c:strCache>
                <c:ptCount val="1"/>
                <c:pt idx="0">
                  <c:v>NTD loan</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2870">
                  <a:noFill/>
                </a:ln>
              </c:spPr>
              <c:txPr>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E7B3-470F-B19A-451280C8B013}"/>
                </c:ext>
              </c:extLst>
            </c:dLbl>
            <c:dLbl>
              <c:idx val="4"/>
              <c:spPr>
                <a:noFill/>
                <a:ln w="32870">
                  <a:noFill/>
                </a:ln>
              </c:spPr>
              <c:txPr>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E7B3-470F-B19A-451280C8B013}"/>
                </c:ext>
              </c:extLst>
            </c:dLbl>
            <c:spPr>
              <a:noFill/>
              <a:ln w="32870">
                <a:noFill/>
              </a:ln>
            </c:spPr>
            <c:txPr>
              <a:bodyPr wrap="square" lIns="38100" tIns="19050" rIns="38100" bIns="19050" anchor="ctr">
                <a:spAutoFit/>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Sheet2!$B$3:$H$3</c:f>
              <c:numCache>
                <c:formatCode>#,##0_ </c:formatCode>
                <c:ptCount val="5"/>
                <c:pt idx="0">
                  <c:v>1198.2</c:v>
                </c:pt>
                <c:pt idx="1">
                  <c:v>1213.8800000000001</c:v>
                </c:pt>
                <c:pt idx="2">
                  <c:v>1242.8499999999999</c:v>
                </c:pt>
                <c:pt idx="3">
                  <c:v>1268.3</c:v>
                </c:pt>
                <c:pt idx="4">
                  <c:v>1295.52</c:v>
                </c:pt>
              </c:numCache>
            </c:numRef>
          </c:val>
          <c:extLst>
            <c:ext xmlns:c16="http://schemas.microsoft.com/office/drawing/2014/chart" uri="{C3380CC4-5D6E-409C-BE32-E72D297353CC}">
              <c16:uniqueId val="{00000002-E7B3-470F-B19A-451280C8B013}"/>
            </c:ext>
          </c:extLst>
        </c:ser>
        <c:ser>
          <c:idx val="2"/>
          <c:order val="1"/>
          <c:tx>
            <c:strRef>
              <c:f>Sheet2!$A$4</c:f>
              <c:strCache>
                <c:ptCount val="1"/>
                <c:pt idx="0">
                  <c:v>FX loan</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3.7053989618147931E-4"/>
                  <c:y val="-2.0254620881749341E-2"/>
                </c:manualLayout>
              </c:layout>
              <c:spPr>
                <a:noFill/>
                <a:ln w="32870">
                  <a:noFill/>
                </a:ln>
              </c:spPr>
              <c:txPr>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B3-470F-B19A-451280C8B013}"/>
                </c:ext>
              </c:extLst>
            </c:dLbl>
            <c:spPr>
              <a:noFill/>
              <a:ln w="32870">
                <a:noFill/>
              </a:ln>
            </c:spPr>
            <c:txPr>
              <a:bodyPr wrap="square" lIns="38100" tIns="19050" rIns="38100" bIns="19050" anchor="ctr">
                <a:spAutoFit/>
              </a:bodyPr>
              <a:lstStyle/>
              <a:p>
                <a:pPr>
                  <a:defRPr sz="1295"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Sheet2!$B$4:$H$4</c:f>
              <c:numCache>
                <c:formatCode>#,##0_ </c:formatCode>
                <c:ptCount val="5"/>
                <c:pt idx="0">
                  <c:v>655.89</c:v>
                </c:pt>
                <c:pt idx="1">
                  <c:v>664.96</c:v>
                </c:pt>
                <c:pt idx="2">
                  <c:v>648.24</c:v>
                </c:pt>
                <c:pt idx="3">
                  <c:v>620.66</c:v>
                </c:pt>
                <c:pt idx="4">
                  <c:v>625.4</c:v>
                </c:pt>
              </c:numCache>
            </c:numRef>
          </c:val>
          <c:extLst>
            <c:ext xmlns:c16="http://schemas.microsoft.com/office/drawing/2014/chart" uri="{C3380CC4-5D6E-409C-BE32-E72D297353CC}">
              <c16:uniqueId val="{00000004-E7B3-470F-B19A-451280C8B013}"/>
            </c:ext>
          </c:extLst>
        </c:ser>
        <c:ser>
          <c:idx val="3"/>
          <c:order val="2"/>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000000" mc:Ignorable="a14" a14:legacySpreadsheetColorIndex="10">
                    <a:gamma/>
                    <a:shade val="46275"/>
                    <a:invGamma/>
                  </a:srgbClr>
                </a:gs>
              </a:gsLst>
              <a:lin ang="0" scaled="1"/>
            </a:gradFill>
            <a:ln w="32870">
              <a:noFill/>
            </a:ln>
          </c:spPr>
          <c:invertIfNegative val="0"/>
          <c:cat>
            <c:strRef>
              <c:f>Sheet2!$B$2:$H$2</c:f>
              <c:strCache>
                <c:ptCount val="5"/>
                <c:pt idx="0">
                  <c:v>1Q/20</c:v>
                </c:pt>
                <c:pt idx="1">
                  <c:v>2Q/20</c:v>
                </c:pt>
                <c:pt idx="2">
                  <c:v>3Q/20</c:v>
                </c:pt>
                <c:pt idx="3">
                  <c:v>4Q/20</c:v>
                </c:pt>
                <c:pt idx="4">
                  <c:v>1Q/21</c:v>
                </c:pt>
              </c:strCache>
            </c:strRef>
          </c:cat>
          <c:extLst>
            <c:ext xmlns:c16="http://schemas.microsoft.com/office/drawing/2014/chart" uri="{C3380CC4-5D6E-409C-BE32-E72D297353CC}">
              <c16:uniqueId val="{00000005-E7B3-470F-B19A-451280C8B013}"/>
            </c:ext>
          </c:extLst>
        </c:ser>
        <c:dLbls>
          <c:showLegendKey val="0"/>
          <c:showVal val="0"/>
          <c:showCatName val="0"/>
          <c:showSerName val="0"/>
          <c:showPercent val="0"/>
          <c:showBubbleSize val="0"/>
        </c:dLbls>
        <c:gapWidth val="30"/>
        <c:overlap val="100"/>
        <c:serLines>
          <c:spPr>
            <a:ln w="4109">
              <a:solidFill>
                <a:srgbClr val="000000"/>
              </a:solidFill>
              <a:prstDash val="solid"/>
            </a:ln>
          </c:spPr>
        </c:serLines>
        <c:axId val="177042944"/>
        <c:axId val="177044480"/>
      </c:barChart>
      <c:catAx>
        <c:axId val="177042944"/>
        <c:scaling>
          <c:orientation val="minMax"/>
        </c:scaling>
        <c:delete val="0"/>
        <c:axPos val="b"/>
        <c:numFmt formatCode="General" sourceLinked="1"/>
        <c:majorTickMark val="none"/>
        <c:minorTickMark val="none"/>
        <c:tickLblPos val="nextTo"/>
        <c:spPr>
          <a:ln w="4109">
            <a:solidFill>
              <a:srgbClr val="000000"/>
            </a:solidFill>
            <a:prstDash val="solid"/>
          </a:ln>
        </c:spPr>
        <c:txPr>
          <a:bodyPr rot="0" vert="horz"/>
          <a:lstStyle/>
          <a:p>
            <a:pPr>
              <a:defRPr sz="1295" b="1" i="0" u="none" strike="noStrike" baseline="0">
                <a:solidFill>
                  <a:schemeClr val="accent6">
                    <a:lumMod val="50000"/>
                  </a:schemeClr>
                </a:solidFill>
                <a:latin typeface="Arial"/>
                <a:ea typeface="Arial"/>
                <a:cs typeface="Arial"/>
              </a:defRPr>
            </a:pPr>
            <a:endParaRPr lang="zh-TW"/>
          </a:p>
        </c:txPr>
        <c:crossAx val="177044480"/>
        <c:crosses val="autoZero"/>
        <c:auto val="1"/>
        <c:lblAlgn val="ctr"/>
        <c:lblOffset val="100"/>
        <c:tickLblSkip val="1"/>
        <c:tickMarkSkip val="1"/>
        <c:noMultiLvlLbl val="0"/>
      </c:catAx>
      <c:valAx>
        <c:axId val="177044480"/>
        <c:scaling>
          <c:orientation val="minMax"/>
        </c:scaling>
        <c:delete val="1"/>
        <c:axPos val="l"/>
        <c:numFmt formatCode="#,##0_ " sourceLinked="1"/>
        <c:majorTickMark val="out"/>
        <c:minorTickMark val="none"/>
        <c:tickLblPos val="nextTo"/>
        <c:crossAx val="177042944"/>
        <c:crosses val="autoZero"/>
        <c:crossBetween val="between"/>
      </c:valAx>
      <c:spPr>
        <a:noFill/>
        <a:ln w="25299">
          <a:noFill/>
        </a:ln>
      </c:spPr>
    </c:plotArea>
    <c:plotVisOnly val="1"/>
    <c:dispBlanksAs val="gap"/>
    <c:showDLblsOverMax val="0"/>
  </c:chart>
  <c:spPr>
    <a:noFill/>
    <a:ln>
      <a:noFill/>
    </a:ln>
  </c:spPr>
  <c:txPr>
    <a:bodyPr/>
    <a:lstStyle/>
    <a:p>
      <a:pPr>
        <a:defRPr sz="388"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250553596797479E-2"/>
          <c:y val="5.3589534184939211E-2"/>
          <c:w val="0.90533980582524276"/>
          <c:h val="0.7483443708609272"/>
        </c:manualLayout>
      </c:layout>
      <c:barChart>
        <c:barDir val="col"/>
        <c:grouping val="stacked"/>
        <c:varyColors val="0"/>
        <c:ser>
          <c:idx val="0"/>
          <c:order val="0"/>
          <c:spPr>
            <a:solidFill>
              <a:schemeClr val="accent5"/>
            </a:solidFill>
            <a:ln w="34784">
              <a:noFill/>
            </a:ln>
            <a:effectLst>
              <a:outerShdw blurRad="50800" dist="38100" dir="8100000" algn="tr" rotWithShape="0">
                <a:prstClr val="black">
                  <a:alpha val="40000"/>
                </a:prstClr>
              </a:outerShdw>
            </a:effectLst>
          </c:spPr>
          <c:invertIfNegative val="0"/>
          <c:dLbls>
            <c:spPr>
              <a:noFill/>
              <a:ln w="34784">
                <a:noFill/>
              </a:ln>
            </c:spPr>
            <c:txPr>
              <a:bodyPr/>
              <a:lstStyle/>
              <a:p>
                <a:pPr>
                  <a:defRPr sz="1164" b="0" i="0" u="none" strike="noStrike" baseline="0">
                    <a:solidFill>
                      <a:srgbClr val="FFFFFF"/>
                    </a:solidFill>
                    <a:latin typeface="Arial"/>
                    <a:ea typeface="Arial"/>
                    <a:cs typeface="Aria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Sheet2!$D$2:$H$2</c:f>
              <c:strCache>
                <c:ptCount val="5"/>
                <c:pt idx="0">
                  <c:v>1Q/20</c:v>
                </c:pt>
                <c:pt idx="1">
                  <c:v>2Q/20</c:v>
                </c:pt>
                <c:pt idx="2">
                  <c:v>3Q/20</c:v>
                </c:pt>
                <c:pt idx="3">
                  <c:v>4Q/20</c:v>
                </c:pt>
                <c:pt idx="4">
                  <c:v>1Q/21</c:v>
                </c:pt>
              </c:strCache>
            </c:strRef>
          </c:cat>
          <c:val>
            <c:numRef>
              <c:f>Sheet2!$D$3:$H$3</c:f>
              <c:numCache>
                <c:formatCode>#,##0</c:formatCode>
                <c:ptCount val="5"/>
                <c:pt idx="0">
                  <c:v>476.27</c:v>
                </c:pt>
                <c:pt idx="1">
                  <c:v>478</c:v>
                </c:pt>
                <c:pt idx="2">
                  <c:v>453.74</c:v>
                </c:pt>
                <c:pt idx="3">
                  <c:v>424.97</c:v>
                </c:pt>
                <c:pt idx="4">
                  <c:v>431.08</c:v>
                </c:pt>
              </c:numCache>
            </c:numRef>
          </c:val>
          <c:extLst>
            <c:ext xmlns:c16="http://schemas.microsoft.com/office/drawing/2014/chart" uri="{C3380CC4-5D6E-409C-BE32-E72D297353CC}">
              <c16:uniqueId val="{00000000-59F1-4493-BD17-F4C1D2DAB613}"/>
            </c:ext>
          </c:extLst>
        </c:ser>
        <c:dLbls>
          <c:showLegendKey val="0"/>
          <c:showVal val="1"/>
          <c:showCatName val="0"/>
          <c:showSerName val="0"/>
          <c:showPercent val="0"/>
          <c:showBubbleSize val="0"/>
        </c:dLbls>
        <c:gapWidth val="40"/>
        <c:overlap val="100"/>
        <c:axId val="177059712"/>
        <c:axId val="178868992"/>
      </c:barChart>
      <c:catAx>
        <c:axId val="177059712"/>
        <c:scaling>
          <c:orientation val="minMax"/>
        </c:scaling>
        <c:delete val="0"/>
        <c:axPos val="b"/>
        <c:numFmt formatCode="General" sourceLinked="1"/>
        <c:majorTickMark val="none"/>
        <c:minorTickMark val="none"/>
        <c:tickLblPos val="nextTo"/>
        <c:spPr>
          <a:ln w="4348">
            <a:solidFill>
              <a:srgbClr val="000000"/>
            </a:solidFill>
            <a:prstDash val="solid"/>
          </a:ln>
        </c:spPr>
        <c:txPr>
          <a:bodyPr rot="0" vert="horz"/>
          <a:lstStyle/>
          <a:p>
            <a:pPr>
              <a:defRPr sz="1164" b="1" i="0" u="none" strike="noStrike" baseline="0">
                <a:solidFill>
                  <a:schemeClr val="accent6">
                    <a:lumMod val="50000"/>
                  </a:schemeClr>
                </a:solidFill>
                <a:latin typeface="Arial"/>
                <a:ea typeface="Arial"/>
                <a:cs typeface="Arial"/>
              </a:defRPr>
            </a:pPr>
            <a:endParaRPr lang="zh-TW"/>
          </a:p>
        </c:txPr>
        <c:crossAx val="178868992"/>
        <c:crosses val="autoZero"/>
        <c:auto val="1"/>
        <c:lblAlgn val="ctr"/>
        <c:lblOffset val="100"/>
        <c:tickLblSkip val="1"/>
        <c:tickMarkSkip val="1"/>
        <c:noMultiLvlLbl val="0"/>
      </c:catAx>
      <c:valAx>
        <c:axId val="178868992"/>
        <c:scaling>
          <c:orientation val="minMax"/>
          <c:min val="200"/>
        </c:scaling>
        <c:delete val="1"/>
        <c:axPos val="l"/>
        <c:numFmt formatCode="#,##0" sourceLinked="1"/>
        <c:majorTickMark val="out"/>
        <c:minorTickMark val="none"/>
        <c:tickLblPos val="nextTo"/>
        <c:crossAx val="177059712"/>
        <c:crosses val="autoZero"/>
        <c:crossBetween val="between"/>
      </c:valAx>
    </c:plotArea>
    <c:plotVisOnly val="1"/>
    <c:dispBlanksAs val="gap"/>
    <c:showDLblsOverMax val="0"/>
  </c:chart>
  <c:spPr>
    <a:noFill/>
    <a:ln>
      <a:noFill/>
    </a:ln>
  </c:spPr>
  <c:txPr>
    <a:bodyPr/>
    <a:lstStyle/>
    <a:p>
      <a:pPr>
        <a:defRPr sz="342"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90196078431376"/>
          <c:y val="0.23195876288659792"/>
          <c:w val="0.54166666666666663"/>
          <c:h val="0.56958762886597936"/>
        </c:manualLayout>
      </c:layout>
      <c:pieChart>
        <c:varyColors val="1"/>
        <c:ser>
          <c:idx val="0"/>
          <c:order val="0"/>
          <c:tx>
            <c:strRef>
              <c:f>Sheet1!$A$2</c:f>
              <c:strCache>
                <c:ptCount val="1"/>
              </c:strCache>
            </c:strRef>
          </c:tx>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000000" mc:Ignorable="a14" a14:legacySpreadsheetColorIndex="10">
                    <a:gamma/>
                    <a:shade val="46275"/>
                    <a:invGamma/>
                  </a:srgbClr>
                </a:gs>
              </a:gsLst>
              <a:lin ang="2700000" scaled="1"/>
            </a:gradFill>
            <a:ln w="12580">
              <a:solidFill>
                <a:schemeClr val="tx1"/>
              </a:solidFill>
              <a:prstDash val="solid"/>
            </a:ln>
          </c:spPr>
          <c:dPt>
            <c:idx val="0"/>
            <c:bubble3D val="0"/>
            <c:spPr>
              <a:solidFill>
                <a:schemeClr val="accent6"/>
              </a:solidFill>
              <a:ln w="12580">
                <a:noFill/>
                <a:prstDash val="solid"/>
              </a:ln>
              <a:scene3d>
                <a:camera prst="orthographicFront"/>
                <a:lightRig rig="threePt" dir="t"/>
              </a:scene3d>
              <a:sp3d>
                <a:bevelT w="190500" h="38100"/>
              </a:sp3d>
            </c:spPr>
            <c:extLst>
              <c:ext xmlns:c16="http://schemas.microsoft.com/office/drawing/2014/chart" uri="{C3380CC4-5D6E-409C-BE32-E72D297353CC}">
                <c16:uniqueId val="{00000000-0626-4BAB-8B09-E3EA0F9B7E71}"/>
              </c:ext>
            </c:extLst>
          </c:dPt>
          <c:dPt>
            <c:idx val="1"/>
            <c:bubble3D val="0"/>
            <c:spPr>
              <a:solidFill>
                <a:schemeClr val="accent5"/>
              </a:solidFill>
              <a:ln w="12580">
                <a:noFill/>
                <a:prstDash val="solid"/>
              </a:ln>
              <a:scene3d>
                <a:camera prst="orthographicFront"/>
                <a:lightRig rig="threePt" dir="t"/>
              </a:scene3d>
              <a:sp3d>
                <a:bevelT w="190500" h="38100"/>
              </a:sp3d>
            </c:spPr>
            <c:extLst>
              <c:ext xmlns:c16="http://schemas.microsoft.com/office/drawing/2014/chart" uri="{C3380CC4-5D6E-409C-BE32-E72D297353CC}">
                <c16:uniqueId val="{00000002-0626-4BAB-8B09-E3EA0F9B7E71}"/>
              </c:ext>
            </c:extLst>
          </c:dPt>
          <c:dPt>
            <c:idx val="2"/>
            <c:bubble3D val="0"/>
            <c:spPr>
              <a:solidFill>
                <a:schemeClr val="accent2"/>
              </a:solidFill>
              <a:ln w="12580">
                <a:noFill/>
                <a:prstDash val="solid"/>
              </a:ln>
              <a:scene3d>
                <a:camera prst="orthographicFront"/>
                <a:lightRig rig="threePt" dir="t"/>
              </a:scene3d>
              <a:sp3d>
                <a:bevelT w="190500" h="38100"/>
              </a:sp3d>
            </c:spPr>
            <c:extLst>
              <c:ext xmlns:c16="http://schemas.microsoft.com/office/drawing/2014/chart" uri="{C3380CC4-5D6E-409C-BE32-E72D297353CC}">
                <c16:uniqueId val="{00000004-0626-4BAB-8B09-E3EA0F9B7E71}"/>
              </c:ext>
            </c:extLst>
          </c:dPt>
          <c:dPt>
            <c:idx val="3"/>
            <c:bubble3D val="0"/>
            <c:spPr>
              <a:solidFill>
                <a:schemeClr val="accent3"/>
              </a:solidFill>
              <a:ln w="12580">
                <a:noFill/>
                <a:prstDash val="solid"/>
              </a:ln>
              <a:scene3d>
                <a:camera prst="orthographicFront"/>
                <a:lightRig rig="threePt" dir="t"/>
              </a:scene3d>
              <a:sp3d>
                <a:bevelT w="190500" h="38100"/>
              </a:sp3d>
            </c:spPr>
            <c:extLst>
              <c:ext xmlns:c16="http://schemas.microsoft.com/office/drawing/2014/chart" uri="{C3380CC4-5D6E-409C-BE32-E72D297353CC}">
                <c16:uniqueId val="{00000006-0626-4BAB-8B09-E3EA0F9B7E71}"/>
              </c:ext>
            </c:extLst>
          </c:dPt>
          <c:dLbls>
            <c:dLbl>
              <c:idx val="0"/>
              <c:layout>
                <c:manualLayout>
                  <c:x val="-5.9432823771076004E-2"/>
                  <c:y val="-1.737650550909936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626-4BAB-8B09-E3EA0F9B7E71}"/>
                </c:ext>
              </c:extLst>
            </c:dLbl>
            <c:dLbl>
              <c:idx val="1"/>
              <c:layout>
                <c:manualLayout>
                  <c:x val="3.1405220339177024E-2"/>
                  <c:y val="-9.714877764080279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626-4BAB-8B09-E3EA0F9B7E71}"/>
                </c:ext>
              </c:extLst>
            </c:dLbl>
            <c:dLbl>
              <c:idx val="2"/>
              <c:layout>
                <c:manualLayout>
                  <c:x val="3.0625709707571766E-2"/>
                  <c:y val="-5.030731323622514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626-4BAB-8B09-E3EA0F9B7E71}"/>
                </c:ext>
              </c:extLst>
            </c:dLbl>
            <c:dLbl>
              <c:idx val="3"/>
              <c:layout>
                <c:manualLayout>
                  <c:x val="-2.323514263947327E-2"/>
                  <c:y val="7.60356354811597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0626-4BAB-8B09-E3EA0F9B7E71}"/>
                </c:ext>
              </c:extLst>
            </c:dLbl>
            <c:numFmt formatCode="0%" sourceLinked="0"/>
            <c:spPr>
              <a:noFill/>
              <a:ln w="25161">
                <a:noFill/>
              </a:ln>
            </c:spPr>
            <c:txPr>
              <a:bodyPr/>
              <a:lstStyle/>
              <a:p>
                <a:pPr algn="ctr" rtl="0">
                  <a:defRPr/>
                </a:pPr>
                <a:endParaRPr lang="zh-TW"/>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Sheet1!$B$1:$E$1</c:f>
              <c:strCache>
                <c:ptCount val="4"/>
                <c:pt idx="0">
                  <c:v>FX time</c:v>
                </c:pt>
                <c:pt idx="1">
                  <c:v>NTD time</c:v>
                </c:pt>
                <c:pt idx="2">
                  <c:v>NTD demand</c:v>
                </c:pt>
                <c:pt idx="3">
                  <c:v>FX demand</c:v>
                </c:pt>
              </c:strCache>
            </c:strRef>
          </c:cat>
          <c:val>
            <c:numRef>
              <c:f>Sheet1!$B$2:$E$2</c:f>
              <c:numCache>
                <c:formatCode>#,##0</c:formatCode>
                <c:ptCount val="4"/>
                <c:pt idx="0">
                  <c:v>548</c:v>
                </c:pt>
                <c:pt idx="1">
                  <c:v>813</c:v>
                </c:pt>
                <c:pt idx="2">
                  <c:v>854</c:v>
                </c:pt>
                <c:pt idx="3" formatCode="General">
                  <c:v>528</c:v>
                </c:pt>
              </c:numCache>
            </c:numRef>
          </c:val>
          <c:extLst>
            <c:ext xmlns:c16="http://schemas.microsoft.com/office/drawing/2014/chart" uri="{C3380CC4-5D6E-409C-BE32-E72D297353CC}">
              <c16:uniqueId val="{00000009-0626-4BAB-8B09-E3EA0F9B7E71}"/>
            </c:ext>
          </c:extLst>
        </c:ser>
        <c:ser>
          <c:idx val="1"/>
          <c:order val="1"/>
          <c:tx>
            <c:strRef>
              <c:f>Sheet1!$A$3</c:f>
              <c:strCache>
                <c:ptCount val="1"/>
              </c:strCache>
            </c:strRef>
          </c:tx>
          <c:spPr>
            <a:solidFill>
              <a:schemeClr val="accent2"/>
            </a:solidFill>
            <a:ln w="12580">
              <a:solidFill>
                <a:schemeClr val="tx1"/>
              </a:solidFill>
              <a:prstDash val="solid"/>
            </a:ln>
          </c:spPr>
          <c:dPt>
            <c:idx val="0"/>
            <c:bubble3D val="0"/>
            <c:spPr>
              <a:solidFill>
                <a:schemeClr val="accent1"/>
              </a:solidFill>
              <a:ln w="12580">
                <a:solidFill>
                  <a:schemeClr val="tx1"/>
                </a:solidFill>
                <a:prstDash val="solid"/>
              </a:ln>
            </c:spPr>
            <c:extLst>
              <c:ext xmlns:c16="http://schemas.microsoft.com/office/drawing/2014/chart" uri="{C3380CC4-5D6E-409C-BE32-E72D297353CC}">
                <c16:uniqueId val="{0000000B-0626-4BAB-8B09-E3EA0F9B7E71}"/>
              </c:ext>
            </c:extLst>
          </c:dPt>
          <c:dPt>
            <c:idx val="1"/>
            <c:bubble3D val="0"/>
            <c:extLst>
              <c:ext xmlns:c16="http://schemas.microsoft.com/office/drawing/2014/chart" uri="{C3380CC4-5D6E-409C-BE32-E72D297353CC}">
                <c16:uniqueId val="{0000000C-0626-4BAB-8B09-E3EA0F9B7E71}"/>
              </c:ext>
            </c:extLst>
          </c:dPt>
          <c:dPt>
            <c:idx val="2"/>
            <c:bubble3D val="0"/>
            <c:spPr>
              <a:solidFill>
                <a:schemeClr val="hlink"/>
              </a:solidFill>
              <a:ln w="12580">
                <a:solidFill>
                  <a:schemeClr val="tx1"/>
                </a:solidFill>
                <a:prstDash val="solid"/>
              </a:ln>
            </c:spPr>
            <c:extLst>
              <c:ext xmlns:c16="http://schemas.microsoft.com/office/drawing/2014/chart" uri="{C3380CC4-5D6E-409C-BE32-E72D297353CC}">
                <c16:uniqueId val="{0000000E-0626-4BAB-8B09-E3EA0F9B7E71}"/>
              </c:ext>
            </c:extLst>
          </c:dPt>
          <c:dPt>
            <c:idx val="3"/>
            <c:bubble3D val="0"/>
            <c:spPr>
              <a:solidFill>
                <a:schemeClr val="folHlink"/>
              </a:solidFill>
              <a:ln w="12580">
                <a:solidFill>
                  <a:schemeClr val="tx1"/>
                </a:solidFill>
                <a:prstDash val="solid"/>
              </a:ln>
            </c:spPr>
            <c:extLst>
              <c:ext xmlns:c16="http://schemas.microsoft.com/office/drawing/2014/chart" uri="{C3380CC4-5D6E-409C-BE32-E72D297353CC}">
                <c16:uniqueId val="{00000010-0626-4BAB-8B09-E3EA0F9B7E71}"/>
              </c:ext>
            </c:extLst>
          </c:dPt>
          <c:dLbls>
            <c:numFmt formatCode="0%" sourceLinked="0"/>
            <c:spPr>
              <a:noFill/>
              <a:ln w="25161">
                <a:noFill/>
              </a:ln>
            </c:spPr>
            <c:showLegendKey val="0"/>
            <c:showVal val="0"/>
            <c:showCatName val="0"/>
            <c:showSerName val="0"/>
            <c:showPercent val="1"/>
            <c:showBubbleSize val="0"/>
            <c:showLeaderLines val="0"/>
            <c:extLst>
              <c:ext xmlns:c15="http://schemas.microsoft.com/office/drawing/2012/chart" uri="{CE6537A1-D6FC-4f65-9D91-7224C49458BB}"/>
            </c:extLst>
          </c:dLbls>
          <c:cat>
            <c:strRef>
              <c:f>Sheet1!$B$1:$E$1</c:f>
              <c:strCache>
                <c:ptCount val="4"/>
                <c:pt idx="0">
                  <c:v>FX time</c:v>
                </c:pt>
                <c:pt idx="1">
                  <c:v>NTD time</c:v>
                </c:pt>
                <c:pt idx="2">
                  <c:v>NTD demand</c:v>
                </c:pt>
                <c:pt idx="3">
                  <c:v>FX demand</c:v>
                </c:pt>
              </c:strCache>
            </c:strRef>
          </c:cat>
          <c:val>
            <c:numRef>
              <c:f>Sheet1!$B$3:$E$3</c:f>
              <c:numCache>
                <c:formatCode>General</c:formatCode>
                <c:ptCount val="4"/>
              </c:numCache>
            </c:numRef>
          </c:val>
          <c:extLst>
            <c:ext xmlns:c16="http://schemas.microsoft.com/office/drawing/2014/chart" uri="{C3380CC4-5D6E-409C-BE32-E72D297353CC}">
              <c16:uniqueId val="{00000011-0626-4BAB-8B09-E3EA0F9B7E71}"/>
            </c:ext>
          </c:extLst>
        </c:ser>
        <c:dLbls>
          <c:showLegendKey val="0"/>
          <c:showVal val="0"/>
          <c:showCatName val="0"/>
          <c:showSerName val="0"/>
          <c:showPercent val="1"/>
          <c:showBubbleSize val="0"/>
          <c:showLeaderLines val="0"/>
        </c:dLbls>
        <c:firstSliceAng val="0"/>
      </c:pieChart>
      <c:spPr>
        <a:noFill/>
        <a:ln w="25161">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873015873015872E-2"/>
          <c:y val="0"/>
          <c:w val="0.8928571428571429"/>
          <c:h val="0.92429598194435847"/>
        </c:manualLayout>
      </c:layout>
      <c:barChart>
        <c:barDir val="col"/>
        <c:grouping val="stacked"/>
        <c:varyColors val="0"/>
        <c:ser>
          <c:idx val="0"/>
          <c:order val="0"/>
          <c:tx>
            <c:strRef>
              <c:f>Sheet2!$A$3</c:f>
              <c:strCache>
                <c:ptCount val="1"/>
                <c:pt idx="0">
                  <c:v>NTD demand deposit</c:v>
                </c:pt>
              </c:strCache>
            </c:strRef>
          </c:tx>
          <c:spPr>
            <a:solidFill>
              <a:schemeClr val="accent2">
                <a:lumMod val="75000"/>
              </a:schemeClr>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2DE7-4B91-9257-16538C721EF5}"/>
                </c:ext>
              </c:extLst>
            </c:dLbl>
            <c:dLbl>
              <c:idx val="4"/>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2DE7-4B91-9257-16538C721EF5}"/>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Sheet2!$B$3:$H$3</c:f>
              <c:numCache>
                <c:formatCode>#,##0_ </c:formatCode>
                <c:ptCount val="5"/>
                <c:pt idx="0">
                  <c:v>715.4</c:v>
                </c:pt>
                <c:pt idx="1">
                  <c:v>719.67</c:v>
                </c:pt>
                <c:pt idx="2">
                  <c:v>761.82</c:v>
                </c:pt>
                <c:pt idx="3">
                  <c:v>818.51</c:v>
                </c:pt>
                <c:pt idx="4">
                  <c:v>854.44</c:v>
                </c:pt>
              </c:numCache>
            </c:numRef>
          </c:val>
          <c:extLst>
            <c:ext xmlns:c16="http://schemas.microsoft.com/office/drawing/2014/chart" uri="{C3380CC4-5D6E-409C-BE32-E72D297353CC}">
              <c16:uniqueId val="{00000002-2DE7-4B91-9257-16538C721EF5}"/>
            </c:ext>
          </c:extLst>
        </c:ser>
        <c:ser>
          <c:idx val="2"/>
          <c:order val="1"/>
          <c:tx>
            <c:strRef>
              <c:f>Sheet2!$A$4</c:f>
              <c:strCache>
                <c:ptCount val="1"/>
                <c:pt idx="0">
                  <c:v>FX demand deposit</c:v>
                </c:pt>
              </c:strCache>
            </c:strRef>
          </c:tx>
          <c:spPr>
            <a:solidFill>
              <a:schemeClr val="accent3"/>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4.5138856368527325E-3"/>
                  <c:y val="-1.410612004450118E-2"/>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E7-4B91-9257-16538C721EF5}"/>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Sheet2!$B$4:$H$4</c:f>
              <c:numCache>
                <c:formatCode>#,##0_ </c:formatCode>
                <c:ptCount val="5"/>
                <c:pt idx="0">
                  <c:v>412.6</c:v>
                </c:pt>
                <c:pt idx="1">
                  <c:v>476.23</c:v>
                </c:pt>
                <c:pt idx="2">
                  <c:v>480.79</c:v>
                </c:pt>
                <c:pt idx="3">
                  <c:v>509.56</c:v>
                </c:pt>
                <c:pt idx="4">
                  <c:v>528.01</c:v>
                </c:pt>
              </c:numCache>
            </c:numRef>
          </c:val>
          <c:extLst>
            <c:ext xmlns:c16="http://schemas.microsoft.com/office/drawing/2014/chart" uri="{C3380CC4-5D6E-409C-BE32-E72D297353CC}">
              <c16:uniqueId val="{00000004-2DE7-4B91-9257-16538C721EF5}"/>
            </c:ext>
          </c:extLst>
        </c:ser>
        <c:ser>
          <c:idx val="3"/>
          <c:order val="2"/>
          <c:tx>
            <c:strRef>
              <c:f>Sheet2!$A$5</c:f>
              <c:strCache>
                <c:ptCount val="1"/>
                <c:pt idx="0">
                  <c:v>NTD time deposit</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9071">
                  <a:noFill/>
                </a:ln>
              </c:spPr>
              <c:txPr>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5-2DE7-4B91-9257-16538C721EF5}"/>
                </c:ext>
              </c:extLst>
            </c:dLbl>
            <c:dLbl>
              <c:idx val="2"/>
              <c:layout>
                <c:manualLayout>
                  <c:x val="-4.5139047508611085E-3"/>
                  <c:y val="4.3182325583140946E-4"/>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E7-4B91-9257-16538C721EF5}"/>
                </c:ext>
              </c:extLst>
            </c:dLbl>
            <c:dLbl>
              <c:idx val="3"/>
              <c:layout>
                <c:manualLayout>
                  <c:x val="-4.5139143078652966E-3"/>
                  <c:y val="-4.118108360114725E-3"/>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E7-4B91-9257-16538C721EF5}"/>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Sheet2!$B$5:$H$5</c:f>
              <c:numCache>
                <c:formatCode>#,##0_ </c:formatCode>
                <c:ptCount val="5"/>
                <c:pt idx="0">
                  <c:v>668.3</c:v>
                </c:pt>
                <c:pt idx="1">
                  <c:v>653.41999999999996</c:v>
                </c:pt>
                <c:pt idx="2">
                  <c:v>623.23</c:v>
                </c:pt>
                <c:pt idx="3">
                  <c:v>694.08</c:v>
                </c:pt>
                <c:pt idx="4">
                  <c:v>813.28</c:v>
                </c:pt>
              </c:numCache>
            </c:numRef>
          </c:val>
          <c:extLst>
            <c:ext xmlns:c16="http://schemas.microsoft.com/office/drawing/2014/chart" uri="{C3380CC4-5D6E-409C-BE32-E72D297353CC}">
              <c16:uniqueId val="{00000008-2DE7-4B91-9257-16538C721EF5}"/>
            </c:ext>
          </c:extLst>
        </c:ser>
        <c:ser>
          <c:idx val="4"/>
          <c:order val="3"/>
          <c:tx>
            <c:strRef>
              <c:f>Sheet2!$A$6</c:f>
              <c:strCache>
                <c:ptCount val="1"/>
                <c:pt idx="0">
                  <c:v>FX time deposit</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dLbl>
              <c:idx val="2"/>
              <c:layout>
                <c:manualLayout>
                  <c:x val="-8.4821587191150627E-3"/>
                  <c:y val="-9.5128879083110074E-3"/>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E7-4B91-9257-16538C721EF5}"/>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1Q/20</c:v>
                </c:pt>
                <c:pt idx="1">
                  <c:v>2Q/20</c:v>
                </c:pt>
                <c:pt idx="2">
                  <c:v>3Q/20</c:v>
                </c:pt>
                <c:pt idx="3">
                  <c:v>4Q/20</c:v>
                </c:pt>
                <c:pt idx="4">
                  <c:v>1Q/21</c:v>
                </c:pt>
              </c:strCache>
            </c:strRef>
          </c:cat>
          <c:val>
            <c:numRef>
              <c:f>Sheet2!$B$6:$H$6</c:f>
              <c:numCache>
                <c:formatCode>#,##0_ </c:formatCode>
                <c:ptCount val="5"/>
                <c:pt idx="0">
                  <c:v>605.79999999999995</c:v>
                </c:pt>
                <c:pt idx="1">
                  <c:v>626.55899999999997</c:v>
                </c:pt>
                <c:pt idx="2">
                  <c:v>575.77</c:v>
                </c:pt>
                <c:pt idx="3">
                  <c:v>570.97</c:v>
                </c:pt>
                <c:pt idx="4">
                  <c:v>548.41999999999996</c:v>
                </c:pt>
              </c:numCache>
            </c:numRef>
          </c:val>
          <c:extLst>
            <c:ext xmlns:c16="http://schemas.microsoft.com/office/drawing/2014/chart" uri="{C3380CC4-5D6E-409C-BE32-E72D297353CC}">
              <c16:uniqueId val="{0000000A-2DE7-4B91-9257-16538C721EF5}"/>
            </c:ext>
          </c:extLst>
        </c:ser>
        <c:dLbls>
          <c:showLegendKey val="0"/>
          <c:showVal val="1"/>
          <c:showCatName val="0"/>
          <c:showSerName val="0"/>
          <c:showPercent val="0"/>
          <c:showBubbleSize val="0"/>
        </c:dLbls>
        <c:gapWidth val="30"/>
        <c:overlap val="100"/>
        <c:serLines>
          <c:spPr>
            <a:ln w="4884">
              <a:solidFill>
                <a:srgbClr val="000000"/>
              </a:solidFill>
              <a:prstDash val="solid"/>
            </a:ln>
          </c:spPr>
        </c:serLines>
        <c:axId val="183865344"/>
        <c:axId val="183866880"/>
      </c:barChart>
      <c:catAx>
        <c:axId val="183865344"/>
        <c:scaling>
          <c:orientation val="minMax"/>
        </c:scaling>
        <c:delete val="0"/>
        <c:axPos val="b"/>
        <c:numFmt formatCode="General" sourceLinked="1"/>
        <c:majorTickMark val="none"/>
        <c:minorTickMark val="none"/>
        <c:tickLblPos val="nextTo"/>
        <c:spPr>
          <a:ln w="4884">
            <a:solidFill>
              <a:srgbClr val="000000"/>
            </a:solidFill>
            <a:prstDash val="solid"/>
          </a:ln>
        </c:spPr>
        <c:txPr>
          <a:bodyPr rot="0" vert="horz"/>
          <a:lstStyle/>
          <a:p>
            <a:pPr>
              <a:defRPr sz="1231" b="1" i="0" u="none" strike="noStrike" baseline="0">
                <a:solidFill>
                  <a:schemeClr val="accent6">
                    <a:lumMod val="50000"/>
                  </a:schemeClr>
                </a:solidFill>
                <a:latin typeface="Arial"/>
                <a:ea typeface="Arial"/>
                <a:cs typeface="Arial"/>
              </a:defRPr>
            </a:pPr>
            <a:endParaRPr lang="zh-TW"/>
          </a:p>
        </c:txPr>
        <c:crossAx val="183866880"/>
        <c:crosses val="autoZero"/>
        <c:auto val="1"/>
        <c:lblAlgn val="ctr"/>
        <c:lblOffset val="100"/>
        <c:tickLblSkip val="1"/>
        <c:tickMarkSkip val="1"/>
        <c:noMultiLvlLbl val="0"/>
      </c:catAx>
      <c:valAx>
        <c:axId val="183866880"/>
        <c:scaling>
          <c:orientation val="minMax"/>
        </c:scaling>
        <c:delete val="1"/>
        <c:axPos val="l"/>
        <c:numFmt formatCode="#,##0_ " sourceLinked="1"/>
        <c:majorTickMark val="out"/>
        <c:minorTickMark val="none"/>
        <c:tickLblPos val="nextTo"/>
        <c:crossAx val="183865344"/>
        <c:crosses val="autoZero"/>
        <c:crossBetween val="between"/>
      </c:valAx>
      <c:spPr>
        <a:noFill/>
        <a:ln w="39071">
          <a:noFill/>
        </a:ln>
      </c:spPr>
    </c:plotArea>
    <c:plotVisOnly val="1"/>
    <c:dispBlanksAs val="gap"/>
    <c:showDLblsOverMax val="0"/>
  </c:chart>
  <c:spPr>
    <a:noFill/>
    <a:ln>
      <a:noFill/>
    </a:ln>
  </c:spPr>
  <c:txPr>
    <a:bodyPr/>
    <a:lstStyle/>
    <a:p>
      <a:pPr>
        <a:defRPr sz="846"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69604605875892E-2"/>
          <c:y val="0.21967279090113739"/>
          <c:w val="0.83944177116749297"/>
          <c:h val="0.58676312335958003"/>
        </c:manualLayout>
      </c:layout>
      <c:lineChart>
        <c:grouping val="standard"/>
        <c:varyColors val="0"/>
        <c:ser>
          <c:idx val="0"/>
          <c:order val="0"/>
          <c:tx>
            <c:strRef>
              <c:f>工作表1!$B$1</c:f>
              <c:strCache>
                <c:ptCount val="1"/>
                <c:pt idx="0">
                  <c:v>Mega LDR</c:v>
                </c:pt>
              </c:strCache>
            </c:strRef>
          </c:tx>
          <c:spPr>
            <a:ln w="25400">
              <a:solidFill>
                <a:schemeClr val="accent5">
                  <a:lumMod val="50000"/>
                </a:schemeClr>
              </a:solidFill>
              <a:headEnd type="none" w="med" len="med"/>
              <a:tailEnd type="none" w="med" len="med"/>
            </a:ln>
            <a:effectLst>
              <a:glow rad="63500">
                <a:schemeClr val="accent6">
                  <a:satMod val="175000"/>
                  <a:alpha val="40000"/>
                </a:schemeClr>
              </a:glow>
            </a:effectLst>
          </c:spPr>
          <c:marker>
            <c:symbol val="diamond"/>
            <c:size val="7"/>
            <c:spPr>
              <a:solidFill>
                <a:schemeClr val="accent5"/>
              </a:solidFill>
              <a:ln>
                <a:solidFill>
                  <a:schemeClr val="accent5">
                    <a:lumMod val="50000"/>
                  </a:schemeClr>
                </a:solidFill>
                <a:headEnd type="none" w="med" len="med"/>
                <a:tailEnd type="none" w="med" len="med"/>
              </a:ln>
              <a:effectLst>
                <a:glow rad="63500">
                  <a:schemeClr val="accent6">
                    <a:satMod val="175000"/>
                    <a:alpha val="40000"/>
                  </a:schemeClr>
                </a:glow>
              </a:effectLst>
            </c:spPr>
          </c:marker>
          <c:dLbls>
            <c:dLbl>
              <c:idx val="2"/>
              <c:layout>
                <c:manualLayout>
                  <c:x val="-8.1068707137414278E-2"/>
                  <c:y val="-5.92360017497812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93-4E02-BD72-9821311BEDBE}"/>
                </c:ext>
              </c:extLst>
            </c:dLbl>
            <c:dLbl>
              <c:idx val="3"/>
              <c:spPr>
                <a:noFill/>
                <a:ln>
                  <a:noFill/>
                </a:ln>
                <a:effectLst/>
              </c:spPr>
              <c:txPr>
                <a:bodyPr wrap="square" lIns="38100" tIns="19050" rIns="38100" bIns="19050" anchor="ctr">
                  <a:spAutoFit/>
                </a:bodyPr>
                <a:lstStyle/>
                <a:p>
                  <a:pPr>
                    <a:defRPr sz="1200" b="0"/>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6B93-4E02-BD72-9821311BEDBE}"/>
                </c:ext>
              </c:extLst>
            </c:dLbl>
            <c:dLbl>
              <c:idx val="7"/>
              <c:layout>
                <c:manualLayout>
                  <c:x val="-5.3763440860216038E-3"/>
                  <c:y val="4.30207786526684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93-4E02-BD72-9821311BEDBE}"/>
                </c:ext>
              </c:extLst>
            </c:dLbl>
            <c:spPr>
              <a:noFill/>
              <a:ln>
                <a:noFill/>
              </a:ln>
              <a:effectLst/>
            </c:spPr>
            <c:txPr>
              <a:bodyPr wrap="square" lIns="38100" tIns="19050" rIns="38100" bIns="19050" anchor="ctr">
                <a:spAutoFit/>
              </a:bodyPr>
              <a:lstStyle/>
              <a:p>
                <a:pPr>
                  <a:defRPr sz="1200"/>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工作表1!$A$2:$A$9</c:f>
              <c:strCache>
                <c:ptCount val="8"/>
                <c:pt idx="0">
                  <c:v>2Q/19</c:v>
                </c:pt>
                <c:pt idx="1">
                  <c:v>3Q/19</c:v>
                </c:pt>
                <c:pt idx="2">
                  <c:v>4Q/19</c:v>
                </c:pt>
                <c:pt idx="3">
                  <c:v>1Q/20</c:v>
                </c:pt>
                <c:pt idx="4">
                  <c:v>2Q/20</c:v>
                </c:pt>
                <c:pt idx="5">
                  <c:v>3Q/20</c:v>
                </c:pt>
                <c:pt idx="6">
                  <c:v>4Q/20</c:v>
                </c:pt>
                <c:pt idx="7">
                  <c:v>1Q/21</c:v>
                </c:pt>
              </c:strCache>
            </c:strRef>
          </c:cat>
          <c:val>
            <c:numRef>
              <c:f>工作表1!$B$2:$B$9</c:f>
              <c:numCache>
                <c:formatCode>0.00%</c:formatCode>
                <c:ptCount val="8"/>
                <c:pt idx="0">
                  <c:v>0.77459999999999996</c:v>
                </c:pt>
                <c:pt idx="1">
                  <c:v>0.78610000000000002</c:v>
                </c:pt>
                <c:pt idx="2">
                  <c:v>0.77210000000000001</c:v>
                </c:pt>
                <c:pt idx="3">
                  <c:v>0.76600000000000001</c:v>
                </c:pt>
                <c:pt idx="4">
                  <c:v>0.77529999999999999</c:v>
                </c:pt>
                <c:pt idx="5">
                  <c:v>0.76449999999999996</c:v>
                </c:pt>
                <c:pt idx="6">
                  <c:v>0.74109999999999998</c:v>
                </c:pt>
                <c:pt idx="7">
                  <c:v>0.71950000000000003</c:v>
                </c:pt>
              </c:numCache>
            </c:numRef>
          </c:val>
          <c:smooth val="0"/>
          <c:extLst>
            <c:ext xmlns:c16="http://schemas.microsoft.com/office/drawing/2014/chart" uri="{C3380CC4-5D6E-409C-BE32-E72D297353CC}">
              <c16:uniqueId val="{00000003-6B93-4E02-BD72-9821311BEDBE}"/>
            </c:ext>
          </c:extLst>
        </c:ser>
        <c:ser>
          <c:idx val="1"/>
          <c:order val="1"/>
          <c:tx>
            <c:strRef>
              <c:f>工作表1!$C$1</c:f>
              <c:strCache>
                <c:ptCount val="1"/>
                <c:pt idx="0">
                  <c:v>Industry LDR***</c:v>
                </c:pt>
              </c:strCache>
            </c:strRef>
          </c:tx>
          <c:dLbls>
            <c:dLbl>
              <c:idx val="2"/>
              <c:layout>
                <c:manualLayout>
                  <c:x val="-8.1068707137414278E-2"/>
                  <c:y val="6.7569553805774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93-4E02-BD72-9821311BEDBE}"/>
                </c:ext>
              </c:extLst>
            </c:dLbl>
            <c:dLbl>
              <c:idx val="7"/>
              <c:layout>
                <c:manualLayout>
                  <c:x val="-6.3143679620692672E-2"/>
                  <c:y val="-3.1909667541557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93-4E02-BD72-9821311BEDBE}"/>
                </c:ext>
              </c:extLst>
            </c:dLbl>
            <c:spPr>
              <a:noFill/>
              <a:ln>
                <a:noFill/>
              </a:ln>
              <a:effectLst/>
            </c:spPr>
            <c:txPr>
              <a:bodyPr wrap="square" lIns="38100" tIns="19050" rIns="38100" bIns="19050" anchor="ctr">
                <a:spAutoFit/>
              </a:bodyPr>
              <a:lstStyle/>
              <a:p>
                <a:pPr>
                  <a:defRPr sz="1000">
                    <a:solidFill>
                      <a:schemeClr val="accent5"/>
                    </a:solidFil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工作表1!$A$2:$A$9</c:f>
              <c:strCache>
                <c:ptCount val="8"/>
                <c:pt idx="0">
                  <c:v>2Q/19</c:v>
                </c:pt>
                <c:pt idx="1">
                  <c:v>3Q/19</c:v>
                </c:pt>
                <c:pt idx="2">
                  <c:v>4Q/19</c:v>
                </c:pt>
                <c:pt idx="3">
                  <c:v>1Q/20</c:v>
                </c:pt>
                <c:pt idx="4">
                  <c:v>2Q/20</c:v>
                </c:pt>
                <c:pt idx="5">
                  <c:v>3Q/20</c:v>
                </c:pt>
                <c:pt idx="6">
                  <c:v>4Q/20</c:v>
                </c:pt>
                <c:pt idx="7">
                  <c:v>1Q/21</c:v>
                </c:pt>
              </c:strCache>
            </c:strRef>
          </c:cat>
          <c:val>
            <c:numRef>
              <c:f>工作表1!$C$2:$C$9</c:f>
              <c:numCache>
                <c:formatCode>0.00%</c:formatCode>
                <c:ptCount val="8"/>
                <c:pt idx="0">
                  <c:v>0.754</c:v>
                </c:pt>
                <c:pt idx="1">
                  <c:v>0.73809999999999998</c:v>
                </c:pt>
                <c:pt idx="2">
                  <c:v>0.72709999999999997</c:v>
                </c:pt>
                <c:pt idx="3">
                  <c:v>0.7339</c:v>
                </c:pt>
                <c:pt idx="4">
                  <c:v>0.73070000000000002</c:v>
                </c:pt>
                <c:pt idx="5">
                  <c:v>0.72789999999999999</c:v>
                </c:pt>
                <c:pt idx="6">
                  <c:v>0.70750000000000002</c:v>
                </c:pt>
                <c:pt idx="7">
                  <c:v>0.72609999999999997</c:v>
                </c:pt>
              </c:numCache>
            </c:numRef>
          </c:val>
          <c:smooth val="0"/>
          <c:extLst>
            <c:ext xmlns:c16="http://schemas.microsoft.com/office/drawing/2014/chart" uri="{C3380CC4-5D6E-409C-BE32-E72D297353CC}">
              <c16:uniqueId val="{00000006-6B93-4E02-BD72-9821311BEDBE}"/>
            </c:ext>
          </c:extLst>
        </c:ser>
        <c:dLbls>
          <c:showLegendKey val="0"/>
          <c:showVal val="0"/>
          <c:showCatName val="0"/>
          <c:showSerName val="0"/>
          <c:showPercent val="0"/>
          <c:showBubbleSize val="0"/>
        </c:dLbls>
        <c:marker val="1"/>
        <c:smooth val="0"/>
        <c:axId val="183510528"/>
        <c:axId val="183511680"/>
      </c:lineChart>
      <c:catAx>
        <c:axId val="183510528"/>
        <c:scaling>
          <c:orientation val="minMax"/>
        </c:scaling>
        <c:delete val="0"/>
        <c:axPos val="b"/>
        <c:numFmt formatCode="General" sourceLinked="0"/>
        <c:majorTickMark val="none"/>
        <c:minorTickMark val="none"/>
        <c:tickLblPos val="nextTo"/>
        <c:spPr>
          <a:noFill/>
          <a:ln>
            <a:solidFill>
              <a:schemeClr val="accent6"/>
            </a:solidFill>
          </a:ln>
        </c:spPr>
        <c:txPr>
          <a:bodyPr/>
          <a:lstStyle/>
          <a:p>
            <a:pPr>
              <a:defRPr sz="1200"/>
            </a:pPr>
            <a:endParaRPr lang="zh-TW"/>
          </a:p>
        </c:txPr>
        <c:crossAx val="183511680"/>
        <c:crosses val="autoZero"/>
        <c:auto val="1"/>
        <c:lblAlgn val="ctr"/>
        <c:lblOffset val="100"/>
        <c:noMultiLvlLbl val="0"/>
      </c:catAx>
      <c:valAx>
        <c:axId val="183511680"/>
        <c:scaling>
          <c:orientation val="minMax"/>
          <c:min val="0.5"/>
        </c:scaling>
        <c:delete val="1"/>
        <c:axPos val="l"/>
        <c:numFmt formatCode="0.00%" sourceLinked="1"/>
        <c:majorTickMark val="out"/>
        <c:minorTickMark val="none"/>
        <c:tickLblPos val="nextTo"/>
        <c:crossAx val="183510528"/>
        <c:crosses val="autoZero"/>
        <c:crossBetween val="between"/>
      </c:valAx>
    </c:plotArea>
    <c:legend>
      <c:legendPos val="t"/>
      <c:layout>
        <c:manualLayout>
          <c:xMode val="edge"/>
          <c:yMode val="edge"/>
          <c:x val="0.10628503090339515"/>
          <c:y val="8.3333333333333329E-2"/>
          <c:w val="0.87076327152654309"/>
          <c:h val="5.0463910761154855E-2"/>
        </c:manualLayout>
      </c:layout>
      <c:overlay val="0"/>
    </c:legend>
    <c:plotVisOnly val="1"/>
    <c:dispBlanksAs val="gap"/>
    <c:showDLblsOverMax val="0"/>
  </c:chart>
  <c:txPr>
    <a:bodyPr/>
    <a:lstStyle/>
    <a:p>
      <a:pPr>
        <a:defRPr sz="1100">
          <a:solidFill>
            <a:schemeClr val="accent6">
              <a:lumMod val="50000"/>
            </a:schemeClr>
          </a:solidFill>
          <a:latin typeface="+mn-ea"/>
          <a:ea typeface="+mn-ea"/>
        </a:defRPr>
      </a:pPr>
      <a:endParaRPr lang="zh-TW"/>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9023708102062"/>
          <c:y val="0.21689501312335957"/>
          <c:w val="0.83944177116749297"/>
          <c:h val="0.60342979002624675"/>
        </c:manualLayout>
      </c:layout>
      <c:lineChart>
        <c:grouping val="standard"/>
        <c:varyColors val="0"/>
        <c:ser>
          <c:idx val="0"/>
          <c:order val="0"/>
          <c:tx>
            <c:strRef>
              <c:f>工作表1!$B$1</c:f>
              <c:strCache>
                <c:ptCount val="1"/>
                <c:pt idx="0">
                  <c:v>USD LDR</c:v>
                </c:pt>
              </c:strCache>
            </c:strRef>
          </c:tx>
          <c:spPr>
            <a:ln w="25400">
              <a:solidFill>
                <a:schemeClr val="accent5">
                  <a:lumMod val="50000"/>
                </a:schemeClr>
              </a:solidFill>
              <a:headEnd type="none" w="med" len="med"/>
              <a:tailEnd type="none" w="med" len="med"/>
            </a:ln>
            <a:effectLst>
              <a:glow rad="63500">
                <a:schemeClr val="accent6">
                  <a:satMod val="175000"/>
                  <a:alpha val="40000"/>
                </a:schemeClr>
              </a:glow>
            </a:effectLst>
          </c:spPr>
          <c:marker>
            <c:symbol val="diamond"/>
            <c:size val="7"/>
            <c:spPr>
              <a:solidFill>
                <a:schemeClr val="accent5"/>
              </a:solidFill>
              <a:ln>
                <a:solidFill>
                  <a:schemeClr val="accent5">
                    <a:lumMod val="50000"/>
                  </a:schemeClr>
                </a:solidFill>
                <a:headEnd type="none" w="med" len="med"/>
                <a:tailEnd type="none" w="med" len="med"/>
              </a:ln>
              <a:effectLst>
                <a:glow rad="63500">
                  <a:schemeClr val="accent6">
                    <a:satMod val="175000"/>
                    <a:alpha val="40000"/>
                  </a:schemeClr>
                </a:glow>
              </a:effectLst>
            </c:spPr>
          </c:marker>
          <c:dLbls>
            <c:dLbl>
              <c:idx val="7"/>
              <c:layout>
                <c:manualLayout>
                  <c:x val="-3.1142578951824569E-3"/>
                  <c:y val="-4.65279965004374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4A-4F40-BC65-BB279E42ACB6}"/>
                </c:ext>
              </c:extLst>
            </c:dLbl>
            <c:spPr>
              <a:noFill/>
              <a:ln>
                <a:noFill/>
              </a:ln>
              <a:effectLst/>
            </c:spPr>
            <c:txPr>
              <a:bodyPr/>
              <a:lstStyle/>
              <a:p>
                <a:pPr>
                  <a:defRPr sz="1000" b="0">
                    <a:solidFill>
                      <a:schemeClr val="accent6">
                        <a:lumMod val="50000"/>
                      </a:schemeClr>
                    </a:solidFill>
                    <a:latin typeface="+mj-ea"/>
                    <a:ea typeface="+mj-ea"/>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工作表1!$A$2:$A$9</c:f>
              <c:strCache>
                <c:ptCount val="8"/>
                <c:pt idx="0">
                  <c:v>2Q/19</c:v>
                </c:pt>
                <c:pt idx="1">
                  <c:v>3Q/19</c:v>
                </c:pt>
                <c:pt idx="2">
                  <c:v>4Q/19</c:v>
                </c:pt>
                <c:pt idx="3">
                  <c:v>1Q/20</c:v>
                </c:pt>
                <c:pt idx="4">
                  <c:v>2Q/20</c:v>
                </c:pt>
                <c:pt idx="5">
                  <c:v>3Q/20</c:v>
                </c:pt>
                <c:pt idx="6">
                  <c:v>4Q/20</c:v>
                </c:pt>
                <c:pt idx="7">
                  <c:v>1Q/21</c:v>
                </c:pt>
              </c:strCache>
            </c:strRef>
          </c:cat>
          <c:val>
            <c:numRef>
              <c:f>工作表1!$B$2:$B$9</c:f>
              <c:numCache>
                <c:formatCode>0.00%</c:formatCode>
                <c:ptCount val="8"/>
                <c:pt idx="0">
                  <c:v>0.56669999999999998</c:v>
                </c:pt>
                <c:pt idx="1">
                  <c:v>0.55800000000000005</c:v>
                </c:pt>
                <c:pt idx="2">
                  <c:v>0.53749999999999998</c:v>
                </c:pt>
                <c:pt idx="3">
                  <c:v>0.53359999999999996</c:v>
                </c:pt>
                <c:pt idx="4">
                  <c:v>0.54610000000000003</c:v>
                </c:pt>
                <c:pt idx="5">
                  <c:v>0.53369999999999995</c:v>
                </c:pt>
                <c:pt idx="6">
                  <c:v>0.52290000000000003</c:v>
                </c:pt>
                <c:pt idx="7">
                  <c:v>0.50380000000000003</c:v>
                </c:pt>
              </c:numCache>
            </c:numRef>
          </c:val>
          <c:smooth val="0"/>
          <c:extLst>
            <c:ext xmlns:c16="http://schemas.microsoft.com/office/drawing/2014/chart" uri="{C3380CC4-5D6E-409C-BE32-E72D297353CC}">
              <c16:uniqueId val="{00000001-114A-4F40-BC65-BB279E42ACB6}"/>
            </c:ext>
          </c:extLst>
        </c:ser>
        <c:dLbls>
          <c:showLegendKey val="0"/>
          <c:showVal val="0"/>
          <c:showCatName val="0"/>
          <c:showSerName val="0"/>
          <c:showPercent val="0"/>
          <c:showBubbleSize val="0"/>
        </c:dLbls>
        <c:marker val="1"/>
        <c:smooth val="0"/>
        <c:axId val="183532544"/>
        <c:axId val="183644928"/>
      </c:lineChart>
      <c:catAx>
        <c:axId val="183532544"/>
        <c:scaling>
          <c:orientation val="minMax"/>
        </c:scaling>
        <c:delete val="0"/>
        <c:axPos val="b"/>
        <c:numFmt formatCode="General" sourceLinked="0"/>
        <c:majorTickMark val="none"/>
        <c:minorTickMark val="none"/>
        <c:tickLblPos val="nextTo"/>
        <c:spPr>
          <a:noFill/>
          <a:ln>
            <a:solidFill>
              <a:schemeClr val="accent6"/>
            </a:solidFill>
          </a:ln>
        </c:spPr>
        <c:txPr>
          <a:bodyPr/>
          <a:lstStyle/>
          <a:p>
            <a:pPr>
              <a:defRPr sz="1200" b="0">
                <a:solidFill>
                  <a:schemeClr val="accent6">
                    <a:lumMod val="50000"/>
                  </a:schemeClr>
                </a:solidFill>
                <a:latin typeface="+mj-ea"/>
                <a:ea typeface="+mj-ea"/>
              </a:defRPr>
            </a:pPr>
            <a:endParaRPr lang="zh-TW"/>
          </a:p>
        </c:txPr>
        <c:crossAx val="183644928"/>
        <c:crosses val="autoZero"/>
        <c:auto val="1"/>
        <c:lblAlgn val="ctr"/>
        <c:lblOffset val="100"/>
        <c:noMultiLvlLbl val="0"/>
      </c:catAx>
      <c:valAx>
        <c:axId val="183644928"/>
        <c:scaling>
          <c:orientation val="minMax"/>
          <c:min val="0.30000000000000004"/>
        </c:scaling>
        <c:delete val="1"/>
        <c:axPos val="l"/>
        <c:numFmt formatCode="0.00%" sourceLinked="1"/>
        <c:majorTickMark val="out"/>
        <c:minorTickMark val="none"/>
        <c:tickLblPos val="nextTo"/>
        <c:crossAx val="183532544"/>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11531623063245E-2"/>
          <c:y val="0.16411861376223455"/>
          <c:w val="0.95629552549427677"/>
          <c:h val="0.69839225481008338"/>
        </c:manualLayout>
      </c:layout>
      <c:lineChart>
        <c:grouping val="standard"/>
        <c:varyColors val="0"/>
        <c:ser>
          <c:idx val="0"/>
          <c:order val="0"/>
          <c:tx>
            <c:strRef>
              <c:f>Sheet1!$A$2</c:f>
              <c:strCache>
                <c:ptCount val="1"/>
                <c:pt idx="0">
                  <c:v>Spread</c:v>
                </c:pt>
              </c:strCache>
            </c:strRef>
          </c:tx>
          <c:spPr>
            <a:ln w="16637">
              <a:solidFill>
                <a:schemeClr val="accent5">
                  <a:lumMod val="75000"/>
                </a:schemeClr>
              </a:solidFill>
              <a:prstDash val="solid"/>
            </a:ln>
            <a:effectLst>
              <a:glow rad="63500">
                <a:schemeClr val="accent6">
                  <a:satMod val="175000"/>
                  <a:alpha val="40000"/>
                </a:schemeClr>
              </a:glow>
              <a:outerShdw blurRad="50800" dist="38100" dir="8100000" algn="tr" rotWithShape="0">
                <a:prstClr val="black">
                  <a:alpha val="40000"/>
                </a:prstClr>
              </a:outerShdw>
            </a:effectLst>
          </c:spPr>
          <c:marker>
            <c:symbol val="circle"/>
            <c:size val="9"/>
            <c:spPr>
              <a:solidFill>
                <a:schemeClr val="accent5"/>
              </a:solidFill>
              <a:ln w="2773">
                <a:solidFill>
                  <a:schemeClr val="accent5">
                    <a:lumMod val="75000"/>
                  </a:schemeClr>
                </a:solidFill>
              </a:ln>
              <a:effectLst>
                <a:glow rad="63500">
                  <a:schemeClr val="accent6">
                    <a:satMod val="175000"/>
                    <a:alpha val="40000"/>
                  </a:schemeClr>
                </a:glow>
                <a:outerShdw blurRad="50800" dist="38100" dir="8100000" algn="tr" rotWithShape="0">
                  <a:prstClr val="black">
                    <a:alpha val="40000"/>
                  </a:prstClr>
                </a:outerShdw>
              </a:effectLst>
            </c:spPr>
          </c:marker>
          <c:dLbls>
            <c:spPr>
              <a:noFill/>
              <a:ln w="11091">
                <a:noFill/>
              </a:ln>
            </c:spPr>
            <c:txPr>
              <a:bodyPr wrap="square" lIns="38100" tIns="19050" rIns="38100" bIns="19050" anchor="ctr">
                <a:spAutoFit/>
              </a:bodyPr>
              <a:lstStyle/>
              <a:p>
                <a:pPr>
                  <a:defRPr sz="1400" b="1">
                    <a:solidFill>
                      <a:schemeClr val="accent5"/>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Sheet1!$B$2:$AB$2</c:f>
              <c:numCache>
                <c:formatCode>0.00%</c:formatCode>
                <c:ptCount val="6"/>
                <c:pt idx="0">
                  <c:v>1.29E-2</c:v>
                </c:pt>
                <c:pt idx="1">
                  <c:v>1.35E-2</c:v>
                </c:pt>
                <c:pt idx="2">
                  <c:v>1.252E-2</c:v>
                </c:pt>
                <c:pt idx="3">
                  <c:v>1.1900000000000001E-2</c:v>
                </c:pt>
                <c:pt idx="4">
                  <c:v>1.2489999999999999E-2</c:v>
                </c:pt>
                <c:pt idx="5">
                  <c:v>1.265E-2</c:v>
                </c:pt>
              </c:numCache>
            </c:numRef>
          </c:val>
          <c:smooth val="1"/>
          <c:extLst>
            <c:ext xmlns:c16="http://schemas.microsoft.com/office/drawing/2014/chart" uri="{C3380CC4-5D6E-409C-BE32-E72D297353CC}">
              <c16:uniqueId val="{00000000-F91C-4AE8-9C27-E7F7062AF6ED}"/>
            </c:ext>
          </c:extLst>
        </c:ser>
        <c:ser>
          <c:idx val="1"/>
          <c:order val="1"/>
          <c:tx>
            <c:strRef>
              <c:f>Sheet1!$A$3</c:f>
              <c:strCache>
                <c:ptCount val="1"/>
                <c:pt idx="0">
                  <c:v>Yield</c:v>
                </c:pt>
              </c:strCache>
            </c:strRef>
          </c:tx>
          <c:spPr>
            <a:ln w="5546">
              <a:solidFill>
                <a:schemeClr val="accent3">
                  <a:lumMod val="60000"/>
                  <a:lumOff val="40000"/>
                </a:schemeClr>
              </a:solidFill>
              <a:prstDash val="solid"/>
            </a:ln>
            <a:effectLst>
              <a:outerShdw blurRad="50800" dist="38100" dir="8100000" algn="tr" rotWithShape="0">
                <a:prstClr val="black">
                  <a:alpha val="40000"/>
                </a:prstClr>
              </a:outerShdw>
            </a:effectLst>
          </c:spPr>
          <c:marker>
            <c:symbol val="triangle"/>
            <c:size val="9"/>
            <c:spPr>
              <a:solidFill>
                <a:schemeClr val="accent3"/>
              </a:solidFill>
              <a:ln w="2773">
                <a:solidFill>
                  <a:schemeClr val="accent3">
                    <a:lumMod val="60000"/>
                    <a:lumOff val="40000"/>
                  </a:schemeClr>
                </a:solidFill>
              </a:ln>
              <a:effectLst>
                <a:outerShdw blurRad="50800" dist="38100" dir="8100000" algn="tr" rotWithShape="0">
                  <a:prstClr val="black">
                    <a:alpha val="40000"/>
                  </a:prstClr>
                </a:outerShdw>
              </a:effectLst>
            </c:spPr>
          </c:marker>
          <c:dLbls>
            <c:spPr>
              <a:noFill/>
              <a:ln w="11091">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Sheet1!$B$3:$AB$3</c:f>
              <c:numCache>
                <c:formatCode>0.00%</c:formatCode>
                <c:ptCount val="6"/>
                <c:pt idx="0">
                  <c:v>2.2800000000000001E-2</c:v>
                </c:pt>
                <c:pt idx="1">
                  <c:v>2.1999999999999999E-2</c:v>
                </c:pt>
                <c:pt idx="2">
                  <c:v>1.839E-2</c:v>
                </c:pt>
                <c:pt idx="3">
                  <c:v>1.61E-2</c:v>
                </c:pt>
                <c:pt idx="4">
                  <c:v>1.601E-2</c:v>
                </c:pt>
                <c:pt idx="5">
                  <c:v>1.5939999999999999E-2</c:v>
                </c:pt>
              </c:numCache>
            </c:numRef>
          </c:val>
          <c:smooth val="1"/>
          <c:extLst>
            <c:ext xmlns:c16="http://schemas.microsoft.com/office/drawing/2014/chart" uri="{C3380CC4-5D6E-409C-BE32-E72D297353CC}">
              <c16:uniqueId val="{00000001-F91C-4AE8-9C27-E7F7062AF6ED}"/>
            </c:ext>
          </c:extLst>
        </c:ser>
        <c:ser>
          <c:idx val="2"/>
          <c:order val="2"/>
          <c:tx>
            <c:strRef>
              <c:f>Sheet1!$A$4</c:f>
              <c:strCache>
                <c:ptCount val="1"/>
                <c:pt idx="0">
                  <c:v>Cost</c:v>
                </c:pt>
              </c:strCache>
            </c:strRef>
          </c:tx>
          <c:spPr>
            <a:ln w="5546">
              <a:solidFill>
                <a:schemeClr val="accent2">
                  <a:lumMod val="60000"/>
                  <a:lumOff val="40000"/>
                </a:schemeClr>
              </a:solidFill>
              <a:prstDash val="solid"/>
            </a:ln>
            <a:effectLst>
              <a:outerShdw blurRad="50800" dist="38100" dir="8100000" algn="tr" rotWithShape="0">
                <a:prstClr val="black">
                  <a:alpha val="40000"/>
                </a:prstClr>
              </a:outerShdw>
            </a:effectLst>
          </c:spPr>
          <c:marker>
            <c:symbol val="square"/>
            <c:size val="8"/>
            <c:spPr>
              <a:solidFill>
                <a:schemeClr val="accent2"/>
              </a:solidFill>
              <a:ln w="2773">
                <a:solidFill>
                  <a:schemeClr val="accent2">
                    <a:lumMod val="60000"/>
                    <a:lumOff val="40000"/>
                  </a:schemeClr>
                </a:solidFill>
              </a:ln>
              <a:effectLst>
                <a:outerShdw blurRad="50800" dist="38100" dir="8100000" algn="tr" rotWithShape="0">
                  <a:prstClr val="black">
                    <a:alpha val="40000"/>
                  </a:prstClr>
                </a:outerShdw>
              </a:effectLst>
            </c:spPr>
          </c:marker>
          <c:dLbls>
            <c:spPr>
              <a:noFill/>
              <a:ln w="11091">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Sheet1!$B$4:$AB$4</c:f>
              <c:numCache>
                <c:formatCode>0.00%</c:formatCode>
                <c:ptCount val="6"/>
                <c:pt idx="0">
                  <c:v>9.9000000000000008E-3</c:v>
                </c:pt>
                <c:pt idx="1">
                  <c:v>8.5000000000000006E-3</c:v>
                </c:pt>
                <c:pt idx="2">
                  <c:v>5.8700000000000002E-3</c:v>
                </c:pt>
                <c:pt idx="3">
                  <c:v>4.1999999999999997E-3</c:v>
                </c:pt>
                <c:pt idx="4">
                  <c:v>3.5300000000000002E-3</c:v>
                </c:pt>
                <c:pt idx="5">
                  <c:v>3.29E-3</c:v>
                </c:pt>
              </c:numCache>
            </c:numRef>
          </c:val>
          <c:smooth val="0"/>
          <c:extLst>
            <c:ext xmlns:c16="http://schemas.microsoft.com/office/drawing/2014/chart" uri="{C3380CC4-5D6E-409C-BE32-E72D297353CC}">
              <c16:uniqueId val="{00000002-F91C-4AE8-9C27-E7F7062AF6ED}"/>
            </c:ext>
          </c:extLst>
        </c:ser>
        <c:ser>
          <c:idx val="3"/>
          <c:order val="3"/>
          <c:tx>
            <c:strRef>
              <c:f>Sheet1!$A$5</c:f>
              <c:strCache>
                <c:ptCount val="1"/>
                <c:pt idx="0">
                  <c:v>Industry spread **</c:v>
                </c:pt>
              </c:strCache>
            </c:strRef>
          </c:tx>
          <c:spPr>
            <a:effectLst>
              <a:outerShdw blurRad="50800" dist="38100" dir="8100000" algn="tr" rotWithShape="0">
                <a:prstClr val="black">
                  <a:alpha val="40000"/>
                </a:prstClr>
              </a:outerShdw>
            </a:effectLst>
          </c:spPr>
          <c:marker>
            <c:spPr>
              <a:effectLst>
                <a:outerShdw blurRad="50800" dist="38100" dir="8100000" algn="tr" rotWithShape="0">
                  <a:prstClr val="black">
                    <a:alpha val="40000"/>
                  </a:prstClr>
                </a:outerShdw>
              </a:effectLst>
            </c:spPr>
          </c:marker>
          <c:dLbls>
            <c:dLbl>
              <c:idx val="4"/>
              <c:layout>
                <c:manualLayout>
                  <c:x val="-8.257277114554229E-2"/>
                  <c:y val="3.99032335723135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1C-4AE8-9C27-E7F7062AF6ED}"/>
                </c:ext>
              </c:extLst>
            </c:dLbl>
            <c:dLbl>
              <c:idx val="5"/>
              <c:layout>
                <c:manualLayout>
                  <c:x val="-2.8076454152908187E-2"/>
                  <c:y val="6.0093266729143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1C-4AE8-9C27-E7F7062AF6ED}"/>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Sheet1!$B$5:$AB$5</c:f>
              <c:numCache>
                <c:formatCode>0.00%</c:formatCode>
                <c:ptCount val="6"/>
                <c:pt idx="0">
                  <c:v>1.32E-2</c:v>
                </c:pt>
                <c:pt idx="1">
                  <c:v>1.3100000000000001E-2</c:v>
                </c:pt>
                <c:pt idx="2">
                  <c:v>1.2200000000000001E-2</c:v>
                </c:pt>
                <c:pt idx="3">
                  <c:v>1.1900000000000001E-2</c:v>
                </c:pt>
                <c:pt idx="4">
                  <c:v>1.2E-2</c:v>
                </c:pt>
              </c:numCache>
            </c:numRef>
          </c:val>
          <c:smooth val="0"/>
          <c:extLst>
            <c:ext xmlns:c16="http://schemas.microsoft.com/office/drawing/2014/chart" uri="{C3380CC4-5D6E-409C-BE32-E72D297353CC}">
              <c16:uniqueId val="{00000005-F91C-4AE8-9C27-E7F7062AF6ED}"/>
            </c:ext>
          </c:extLst>
        </c:ser>
        <c:dLbls>
          <c:showLegendKey val="0"/>
          <c:showVal val="1"/>
          <c:showCatName val="0"/>
          <c:showSerName val="0"/>
          <c:showPercent val="0"/>
          <c:showBubbleSize val="0"/>
        </c:dLbls>
        <c:marker val="1"/>
        <c:smooth val="0"/>
        <c:axId val="183575296"/>
        <c:axId val="183576832"/>
      </c:lineChart>
      <c:catAx>
        <c:axId val="183575296"/>
        <c:scaling>
          <c:orientation val="minMax"/>
        </c:scaling>
        <c:delete val="0"/>
        <c:axPos val="b"/>
        <c:numFmt formatCode="General" sourceLinked="1"/>
        <c:majorTickMark val="none"/>
        <c:minorTickMark val="none"/>
        <c:tickLblPos val="nextTo"/>
        <c:spPr>
          <a:ln w="5546">
            <a:solidFill>
              <a:schemeClr val="accent6"/>
            </a:solidFill>
            <a:prstDash val="solid"/>
          </a:ln>
        </c:spPr>
        <c:txPr>
          <a:bodyPr rot="0" vert="horz"/>
          <a:lstStyle/>
          <a:p>
            <a:pPr>
              <a:defRPr/>
            </a:pPr>
            <a:endParaRPr lang="zh-TW"/>
          </a:p>
        </c:txPr>
        <c:crossAx val="183576832"/>
        <c:crosses val="autoZero"/>
        <c:auto val="1"/>
        <c:lblAlgn val="ctr"/>
        <c:lblOffset val="100"/>
        <c:tickLblSkip val="1"/>
        <c:tickMarkSkip val="1"/>
        <c:noMultiLvlLbl val="0"/>
      </c:catAx>
      <c:valAx>
        <c:axId val="183576832"/>
        <c:scaling>
          <c:orientation val="minMax"/>
        </c:scaling>
        <c:delete val="1"/>
        <c:axPos val="l"/>
        <c:numFmt formatCode="0.00%" sourceLinked="1"/>
        <c:majorTickMark val="out"/>
        <c:minorTickMark val="none"/>
        <c:tickLblPos val="nextTo"/>
        <c:crossAx val="183575296"/>
        <c:crosses val="autoZero"/>
        <c:crossBetween val="between"/>
      </c:valAx>
      <c:spPr>
        <a:noFill/>
        <a:ln w="11091">
          <a:noFill/>
        </a:ln>
      </c:spPr>
    </c:plotArea>
    <c:legend>
      <c:legendPos val="t"/>
      <c:layout>
        <c:manualLayout>
          <c:xMode val="edge"/>
          <c:yMode val="edge"/>
          <c:x val="3.3298647242455778E-2"/>
          <c:y val="0"/>
          <c:w val="0.96670129540259075"/>
          <c:h val="0.12560986923614414"/>
        </c:manualLayout>
      </c:layout>
      <c:overlay val="0"/>
      <c:spPr>
        <a:noFill/>
        <a:ln w="11091">
          <a:noFill/>
        </a:ln>
      </c:spPr>
    </c:legend>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671052631578951E-2"/>
          <c:y val="0.19584055459272093"/>
          <c:w val="0.95559210526315808"/>
          <c:h val="0.66724436741767756"/>
        </c:manualLayout>
      </c:layout>
      <c:barChart>
        <c:barDir val="col"/>
        <c:grouping val="clustered"/>
        <c:varyColors val="0"/>
        <c:ser>
          <c:idx val="0"/>
          <c:order val="0"/>
          <c:tx>
            <c:strRef>
              <c:f>Sheet1!$A$2</c:f>
              <c:strCache>
                <c:ptCount val="1"/>
                <c:pt idx="0">
                  <c:v>1Q/2020</c:v>
                </c:pt>
              </c:strCache>
            </c:strRef>
          </c:tx>
          <c:spPr>
            <a:pattFill prst="wdUpDiag">
              <a:fgClr>
                <a:schemeClr val="accent2">
                  <a:lumMod val="60000"/>
                  <a:lumOff val="40000"/>
                </a:schemeClr>
              </a:fgClr>
              <a:bgClr>
                <a:schemeClr val="accent2"/>
              </a:bgClr>
            </a:pattFill>
            <a:ln w="13348">
              <a:noFill/>
              <a:prstDash val="solid"/>
            </a:ln>
            <a:effectLst>
              <a:outerShdw blurRad="50800" dist="38100" dir="8100000" algn="tr" rotWithShape="0">
                <a:prstClr val="black">
                  <a:alpha val="40000"/>
                </a:prstClr>
              </a:outerShdw>
            </a:effectLst>
            <a:scene3d>
              <a:camera prst="orthographicFront"/>
              <a:lightRig rig="threePt" dir="t"/>
            </a:scene3d>
          </c:spPr>
          <c:invertIfNegative val="0"/>
          <c:dLbls>
            <c:dLbl>
              <c:idx val="0"/>
              <c:layout>
                <c:manualLayout>
                  <c:x val="-1.2460748713199802E-2"/>
                  <c:y val="-3.56162300123383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84-46B4-9DE2-FA990EA125F2}"/>
                </c:ext>
              </c:extLst>
            </c:dLbl>
            <c:dLbl>
              <c:idx val="1"/>
              <c:layout>
                <c:manualLayout>
                  <c:x val="-1.5350656932927064E-2"/>
                  <c:y val="-9.2944144180006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84-46B4-9DE2-FA990EA125F2}"/>
                </c:ext>
              </c:extLst>
            </c:dLbl>
            <c:dLbl>
              <c:idx val="2"/>
              <c:layout>
                <c:manualLayout>
                  <c:x val="-1.4034967014988079E-2"/>
                  <c:y val="-8.93153735753290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84-46B4-9DE2-FA990EA125F2}"/>
                </c:ext>
              </c:extLst>
            </c:dLbl>
            <c:dLbl>
              <c:idx val="3"/>
              <c:layout>
                <c:manualLayout>
                  <c:x val="-1.7653487623364633E-2"/>
                  <c:y val="-1.09827154732798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84-46B4-9DE2-FA990EA125F2}"/>
                </c:ext>
              </c:extLst>
            </c:dLbl>
            <c:dLbl>
              <c:idx val="4"/>
              <c:layout>
                <c:manualLayout>
                  <c:x val="-1.1403381993031704E-2"/>
                  <c:y val="-1.2225527208374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84-46B4-9DE2-FA990EA125F2}"/>
                </c:ext>
              </c:extLst>
            </c:dLbl>
            <c:dLbl>
              <c:idx val="5"/>
              <c:layout>
                <c:manualLayout>
                  <c:xMode val="edge"/>
                  <c:yMode val="edge"/>
                  <c:x val="0.88651315789473684"/>
                  <c:y val="0.76949740034662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84-46B4-9DE2-FA990EA125F2}"/>
                </c:ext>
              </c:extLst>
            </c:dLbl>
            <c:spPr>
              <a:noFill/>
              <a:ln w="2669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NII</c:v>
                </c:pt>
                <c:pt idx="1">
                  <c:v>Fee</c:v>
                </c:pt>
                <c:pt idx="2">
                  <c:v>Trading gain</c:v>
                </c:pt>
                <c:pt idx="3">
                  <c:v>Insurance</c:v>
                </c:pt>
                <c:pt idx="4">
                  <c:v>Others</c:v>
                </c:pt>
              </c:strCache>
            </c:strRef>
          </c:cat>
          <c:val>
            <c:numRef>
              <c:f>Sheet1!$B$2:$F$2</c:f>
              <c:numCache>
                <c:formatCode>#,##0</c:formatCode>
                <c:ptCount val="5"/>
                <c:pt idx="0">
                  <c:v>8269</c:v>
                </c:pt>
                <c:pt idx="1">
                  <c:v>2315</c:v>
                </c:pt>
                <c:pt idx="2">
                  <c:v>-539</c:v>
                </c:pt>
                <c:pt idx="3">
                  <c:v>464</c:v>
                </c:pt>
                <c:pt idx="4">
                  <c:v>288</c:v>
                </c:pt>
              </c:numCache>
            </c:numRef>
          </c:val>
          <c:extLst>
            <c:ext xmlns:c16="http://schemas.microsoft.com/office/drawing/2014/chart" uri="{C3380CC4-5D6E-409C-BE32-E72D297353CC}">
              <c16:uniqueId val="{00000006-4784-46B4-9DE2-FA990EA125F2}"/>
            </c:ext>
          </c:extLst>
        </c:ser>
        <c:ser>
          <c:idx val="1"/>
          <c:order val="1"/>
          <c:tx>
            <c:strRef>
              <c:f>Sheet1!$A$3</c:f>
              <c:strCache>
                <c:ptCount val="1"/>
                <c:pt idx="0">
                  <c:v>1Q/2021*</c:v>
                </c:pt>
              </c:strCache>
            </c:strRef>
          </c:tx>
          <c:spPr>
            <a:solidFill>
              <a:schemeClr val="accent5"/>
            </a:solidFill>
            <a:ln w="13348">
              <a:noFill/>
              <a:prstDash val="solid"/>
            </a:ln>
            <a:effectLst>
              <a:outerShdw blurRad="50800" dist="38100" dir="8100000" algn="tr" rotWithShape="0">
                <a:prstClr val="black">
                  <a:alpha val="40000"/>
                </a:prstClr>
              </a:outerShdw>
            </a:effectLst>
          </c:spPr>
          <c:invertIfNegative val="0"/>
          <c:dLbls>
            <c:dLbl>
              <c:idx val="0"/>
              <c:layout>
                <c:manualLayout>
                  <c:x val="1.3169692261380067E-2"/>
                  <c:y val="-3.40264932377349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84-46B4-9DE2-FA990EA125F2}"/>
                </c:ext>
              </c:extLst>
            </c:dLbl>
            <c:dLbl>
              <c:idx val="1"/>
              <c:layout>
                <c:manualLayout>
                  <c:x val="9.5513768390815251E-3"/>
                  <c:y val="-1.86501135144757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84-46B4-9DE2-FA990EA125F2}"/>
                </c:ext>
              </c:extLst>
            </c:dLbl>
            <c:dLbl>
              <c:idx val="2"/>
              <c:layout>
                <c:manualLayout>
                  <c:x val="8.2316064855009793E-5"/>
                  <c:y val="-1.30432298522544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84-46B4-9DE2-FA990EA125F2}"/>
                </c:ext>
              </c:extLst>
            </c:dLbl>
            <c:dLbl>
              <c:idx val="3"/>
              <c:layout>
                <c:manualLayout>
                  <c:x val="-2.4652567323296746E-4"/>
                  <c:y val="-2.36798378588898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84-46B4-9DE2-FA990EA125F2}"/>
                </c:ext>
              </c:extLst>
            </c:dLbl>
            <c:dLbl>
              <c:idx val="4"/>
              <c:layout>
                <c:manualLayout>
                  <c:x val="-4.1425017312575344E-3"/>
                  <c:y val="8.58302691483407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84-46B4-9DE2-FA990EA125F2}"/>
                </c:ext>
              </c:extLst>
            </c:dLbl>
            <c:dLbl>
              <c:idx val="5"/>
              <c:layout>
                <c:manualLayout>
                  <c:xMode val="edge"/>
                  <c:yMode val="edge"/>
                  <c:x val="0.97697368421052655"/>
                  <c:y val="0.76949740034662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84-46B4-9DE2-FA990EA125F2}"/>
                </c:ext>
              </c:extLst>
            </c:dLbl>
            <c:spPr>
              <a:noFill/>
              <a:ln w="2669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NII</c:v>
                </c:pt>
                <c:pt idx="1">
                  <c:v>Fee</c:v>
                </c:pt>
                <c:pt idx="2">
                  <c:v>Trading gain</c:v>
                </c:pt>
                <c:pt idx="3">
                  <c:v>Insurance</c:v>
                </c:pt>
                <c:pt idx="4">
                  <c:v>Others</c:v>
                </c:pt>
              </c:strCache>
            </c:strRef>
          </c:cat>
          <c:val>
            <c:numRef>
              <c:f>Sheet1!$B$3:$F$3</c:f>
              <c:numCache>
                <c:formatCode>#,##0</c:formatCode>
                <c:ptCount val="5"/>
                <c:pt idx="0">
                  <c:v>7832</c:v>
                </c:pt>
                <c:pt idx="1">
                  <c:v>2818</c:v>
                </c:pt>
                <c:pt idx="2">
                  <c:v>3159</c:v>
                </c:pt>
                <c:pt idx="3">
                  <c:v>510</c:v>
                </c:pt>
                <c:pt idx="4">
                  <c:v>271</c:v>
                </c:pt>
              </c:numCache>
            </c:numRef>
          </c:val>
          <c:extLst>
            <c:ext xmlns:c16="http://schemas.microsoft.com/office/drawing/2014/chart" uri="{C3380CC4-5D6E-409C-BE32-E72D297353CC}">
              <c16:uniqueId val="{0000000D-4784-46B4-9DE2-FA990EA125F2}"/>
            </c:ext>
          </c:extLst>
        </c:ser>
        <c:dLbls>
          <c:showLegendKey val="0"/>
          <c:showVal val="0"/>
          <c:showCatName val="0"/>
          <c:showSerName val="0"/>
          <c:showPercent val="0"/>
          <c:showBubbleSize val="0"/>
        </c:dLbls>
        <c:gapWidth val="40"/>
        <c:axId val="149743488"/>
        <c:axId val="147912960"/>
      </c:barChart>
      <c:catAx>
        <c:axId val="149743488"/>
        <c:scaling>
          <c:orientation val="minMax"/>
        </c:scaling>
        <c:delete val="0"/>
        <c:axPos val="b"/>
        <c:numFmt formatCode="General" sourceLinked="1"/>
        <c:majorTickMark val="none"/>
        <c:minorTickMark val="none"/>
        <c:tickLblPos val="low"/>
        <c:spPr>
          <a:ln w="13348">
            <a:solidFill>
              <a:schemeClr val="accent6"/>
            </a:solidFill>
            <a:prstDash val="solid"/>
          </a:ln>
        </c:spPr>
        <c:txPr>
          <a:bodyPr rot="0" vert="horz"/>
          <a:lstStyle/>
          <a:p>
            <a:pPr>
              <a:defRPr/>
            </a:pPr>
            <a:endParaRPr lang="zh-TW"/>
          </a:p>
        </c:txPr>
        <c:crossAx val="147912960"/>
        <c:crosses val="autoZero"/>
        <c:auto val="1"/>
        <c:lblAlgn val="ctr"/>
        <c:lblOffset val="40"/>
        <c:tickLblSkip val="1"/>
        <c:tickMarkSkip val="1"/>
        <c:noMultiLvlLbl val="0"/>
      </c:catAx>
      <c:valAx>
        <c:axId val="147912960"/>
        <c:scaling>
          <c:orientation val="minMax"/>
        </c:scaling>
        <c:delete val="1"/>
        <c:axPos val="l"/>
        <c:numFmt formatCode="#,##0" sourceLinked="1"/>
        <c:majorTickMark val="out"/>
        <c:minorTickMark val="none"/>
        <c:tickLblPos val="nextTo"/>
        <c:crossAx val="149743488"/>
        <c:crosses val="autoZero"/>
        <c:crossBetween val="between"/>
      </c:valAx>
      <c:spPr>
        <a:noFill/>
        <a:ln w="26696">
          <a:noFill/>
        </a:ln>
      </c:spPr>
    </c:plotArea>
    <c:legend>
      <c:legendPos val="t"/>
      <c:layout>
        <c:manualLayout>
          <c:xMode val="edge"/>
          <c:yMode val="edge"/>
          <c:x val="2.3026315789473686E-2"/>
          <c:y val="2.9462738301559786E-2"/>
          <c:w val="0.64473684210526316"/>
          <c:h val="8.3188908145580581E-2"/>
        </c:manualLayout>
      </c:layout>
      <c:overlay val="0"/>
      <c:spPr>
        <a:noFill/>
        <a:ln w="26696">
          <a:noFill/>
        </a:ln>
      </c:spPr>
      <c:txPr>
        <a:bodyPr/>
        <a:lstStyle/>
        <a:p>
          <a:pPr>
            <a:defRPr sz="2000"/>
          </a:pPr>
          <a:endParaRPr lang="zh-TW"/>
        </a:p>
      </c:txPr>
    </c:legend>
    <c:plotVisOnly val="1"/>
    <c:dispBlanksAs val="gap"/>
    <c:showDLblsOverMax val="0"/>
  </c:chart>
  <c:spPr>
    <a:noFill/>
    <a:ln>
      <a:noFill/>
    </a:ln>
  </c:spPr>
  <c:txPr>
    <a:bodyPr/>
    <a:lstStyle/>
    <a:p>
      <a:pPr>
        <a:defRPr sz="1600" b="0" i="0" u="none" strike="noStrike" baseline="3000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072997745667352E-2"/>
          <c:y val="0.18229348604151757"/>
          <c:w val="0.95625000000000004"/>
          <c:h val="0.67526270579813885"/>
        </c:manualLayout>
      </c:layout>
      <c:lineChart>
        <c:grouping val="standard"/>
        <c:varyColors val="0"/>
        <c:ser>
          <c:idx val="0"/>
          <c:order val="0"/>
          <c:tx>
            <c:strRef>
              <c:f>Sheet1!$A$2</c:f>
              <c:strCache>
                <c:ptCount val="1"/>
                <c:pt idx="0">
                  <c:v>Spread</c:v>
                </c:pt>
              </c:strCache>
            </c:strRef>
          </c:tx>
          <c:spPr>
            <a:ln w="16358">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6"/>
            <c:spPr>
              <a:solidFill>
                <a:schemeClr val="accent5"/>
              </a:solidFill>
              <a:ln w="2726">
                <a:solidFill>
                  <a:schemeClr val="accent5">
                    <a:lumMod val="60000"/>
                    <a:lumOff val="40000"/>
                  </a:schemeClr>
                </a:solidFill>
              </a:ln>
              <a:effectLst>
                <a:outerShdw blurRad="50800" dist="38100" dir="8100000" algn="tr" rotWithShape="0">
                  <a:prstClr val="black">
                    <a:alpha val="40000"/>
                  </a:prstClr>
                </a:outerShdw>
              </a:effectLst>
            </c:spPr>
          </c:marker>
          <c:dLbls>
            <c:dLbl>
              <c:idx val="5"/>
              <c:layout>
                <c:manualLayout>
                  <c:x val="0"/>
                  <c:y val="-8.5727034120734957E-2"/>
                </c:manualLayout>
              </c:layout>
              <c:spPr>
                <a:noFill/>
                <a:ln w="10905">
                  <a:noFill/>
                </a:ln>
              </c:spPr>
              <c:txPr>
                <a:bodyPr/>
                <a:lstStyle/>
                <a:p>
                  <a:pPr>
                    <a:defRPr sz="1100" b="1">
                      <a:solidFill>
                        <a:schemeClr val="accent5"/>
                      </a:solidFill>
                    </a:defRPr>
                  </a:pPr>
                  <a:endParaRPr lang="zh-TW"/>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C2-4EC9-B78E-5685E68E02E2}"/>
                </c:ext>
              </c:extLst>
            </c:dLbl>
            <c:spPr>
              <a:noFill/>
              <a:ln w="10905">
                <a:noFill/>
              </a:ln>
            </c:spPr>
            <c:txPr>
              <a:bodyPr wrap="square" lIns="38100" tIns="19050" rIns="38100" bIns="19050" anchor="ctr">
                <a:spAutoFit/>
              </a:bodyPr>
              <a:lstStyle/>
              <a:p>
                <a:pPr>
                  <a:defRPr sz="1100" b="1">
                    <a:solidFill>
                      <a:schemeClr val="accent5"/>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Sheet1!$B$2:$AB$2</c:f>
              <c:numCache>
                <c:formatCode>0.00%</c:formatCode>
                <c:ptCount val="6"/>
                <c:pt idx="0">
                  <c:v>1.7899999999999999E-2</c:v>
                </c:pt>
                <c:pt idx="1">
                  <c:v>1.83E-2</c:v>
                </c:pt>
                <c:pt idx="2">
                  <c:v>1.653E-2</c:v>
                </c:pt>
                <c:pt idx="3">
                  <c:v>1.4800000000000001E-2</c:v>
                </c:pt>
                <c:pt idx="4">
                  <c:v>1.5180000000000001E-2</c:v>
                </c:pt>
                <c:pt idx="5">
                  <c:v>1.5469999999999999E-2</c:v>
                </c:pt>
              </c:numCache>
            </c:numRef>
          </c:val>
          <c:smooth val="1"/>
          <c:extLst>
            <c:ext xmlns:c16="http://schemas.microsoft.com/office/drawing/2014/chart" uri="{C3380CC4-5D6E-409C-BE32-E72D297353CC}">
              <c16:uniqueId val="{00000001-C0C2-4EC9-B78E-5685E68E02E2}"/>
            </c:ext>
          </c:extLst>
        </c:ser>
        <c:ser>
          <c:idx val="1"/>
          <c:order val="1"/>
          <c:tx>
            <c:strRef>
              <c:f>Sheet1!$A$3</c:f>
              <c:strCache>
                <c:ptCount val="1"/>
                <c:pt idx="0">
                  <c:v>Yield</c:v>
                </c:pt>
              </c:strCache>
            </c:strRef>
          </c:tx>
          <c:spPr>
            <a:ln w="5453">
              <a:solidFill>
                <a:schemeClr val="accent3">
                  <a:lumMod val="60000"/>
                  <a:lumOff val="40000"/>
                </a:schemeClr>
              </a:solidFill>
              <a:prstDash val="solid"/>
            </a:ln>
            <a:effectLst>
              <a:outerShdw blurRad="50800" dist="38100" dir="8100000" algn="tr" rotWithShape="0">
                <a:prstClr val="black">
                  <a:alpha val="40000"/>
                </a:prstClr>
              </a:outerShdw>
            </a:effectLst>
          </c:spPr>
          <c:marker>
            <c:symbol val="triangle"/>
            <c:size val="6"/>
            <c:spPr>
              <a:solidFill>
                <a:schemeClr val="accent3"/>
              </a:solidFill>
              <a:ln w="2726">
                <a:solidFill>
                  <a:schemeClr val="accent3">
                    <a:lumMod val="60000"/>
                    <a:lumOff val="40000"/>
                  </a:schemeClr>
                </a:solidFill>
              </a:ln>
              <a:effectLst>
                <a:outerShdw blurRad="50800" dist="38100" dir="8100000" algn="tr" rotWithShape="0">
                  <a:prstClr val="black">
                    <a:alpha val="40000"/>
                  </a:prstClr>
                </a:outerShdw>
              </a:effectLst>
            </c:spPr>
          </c:marker>
          <c:dLbls>
            <c:spPr>
              <a:noFill/>
              <a:ln w="10905">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Sheet1!$B$3:$AB$3</c:f>
              <c:numCache>
                <c:formatCode>0.00%</c:formatCode>
                <c:ptCount val="6"/>
                <c:pt idx="0">
                  <c:v>3.3099999999999997E-2</c:v>
                </c:pt>
                <c:pt idx="1">
                  <c:v>3.1300000000000001E-2</c:v>
                </c:pt>
                <c:pt idx="2">
                  <c:v>2.5080000000000002E-2</c:v>
                </c:pt>
                <c:pt idx="3">
                  <c:v>0.02</c:v>
                </c:pt>
                <c:pt idx="4">
                  <c:v>1.9099999999999999E-2</c:v>
                </c:pt>
                <c:pt idx="5">
                  <c:v>1.9009999999999999E-2</c:v>
                </c:pt>
              </c:numCache>
            </c:numRef>
          </c:val>
          <c:smooth val="1"/>
          <c:extLst>
            <c:ext xmlns:c16="http://schemas.microsoft.com/office/drawing/2014/chart" uri="{C3380CC4-5D6E-409C-BE32-E72D297353CC}">
              <c16:uniqueId val="{00000002-C0C2-4EC9-B78E-5685E68E02E2}"/>
            </c:ext>
          </c:extLst>
        </c:ser>
        <c:ser>
          <c:idx val="2"/>
          <c:order val="2"/>
          <c:tx>
            <c:strRef>
              <c:f>Sheet1!$A$4</c:f>
              <c:strCache>
                <c:ptCount val="1"/>
                <c:pt idx="0">
                  <c:v>Cost</c:v>
                </c:pt>
              </c:strCache>
            </c:strRef>
          </c:tx>
          <c:spPr>
            <a:ln w="5453">
              <a:solidFill>
                <a:schemeClr val="accent2">
                  <a:lumMod val="60000"/>
                  <a:lumOff val="4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726">
                <a:solidFill>
                  <a:schemeClr val="accent2">
                    <a:lumMod val="60000"/>
                    <a:lumOff val="40000"/>
                  </a:schemeClr>
                </a:solidFill>
              </a:ln>
              <a:effectLst>
                <a:outerShdw blurRad="50800" dist="38100" dir="8100000" algn="tr" rotWithShape="0">
                  <a:prstClr val="black">
                    <a:alpha val="40000"/>
                  </a:prstClr>
                </a:outerShdw>
              </a:effectLst>
            </c:spPr>
          </c:marker>
          <c:dLbls>
            <c:dLbl>
              <c:idx val="0"/>
              <c:layout>
                <c:manualLayout>
                  <c:x val="-7.3002396439575484E-2"/>
                  <c:y val="6.14850870913864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C2-4EC9-B78E-5685E68E02E2}"/>
                </c:ext>
              </c:extLst>
            </c:dLbl>
            <c:dLbl>
              <c:idx val="1"/>
              <c:layout>
                <c:manualLayout>
                  <c:x val="-7.6283774618410599E-2"/>
                  <c:y val="4.9363874970174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C2-4EC9-B78E-5685E68E02E2}"/>
                </c:ext>
              </c:extLst>
            </c:dLbl>
            <c:dLbl>
              <c:idx val="2"/>
              <c:layout>
                <c:manualLayout>
                  <c:x val="-7.6283774618410599E-2"/>
                  <c:y val="4.3303268909568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C2-4EC9-B78E-5685E68E02E2}"/>
                </c:ext>
              </c:extLst>
            </c:dLbl>
            <c:dLbl>
              <c:idx val="3"/>
              <c:layout>
                <c:manualLayout>
                  <c:x val="-5.9876883724235046E-2"/>
                  <c:y val="5.5424481030780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C2-4EC9-B78E-5685E68E02E2}"/>
                </c:ext>
              </c:extLst>
            </c:dLbl>
            <c:dLbl>
              <c:idx val="4"/>
              <c:layout>
                <c:manualLayout>
                  <c:x val="-7.6283774618410599E-2"/>
                  <c:y val="4.3303268909568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C2-4EC9-B78E-5685E68E02E2}"/>
                </c:ext>
              </c:extLst>
            </c:dLbl>
            <c:dLbl>
              <c:idx val="5"/>
              <c:layout>
                <c:manualLayout>
                  <c:x val="-3.0643421418097842E-2"/>
                  <c:y val="4.93638749701741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C2-4EC9-B78E-5685E68E02E2}"/>
                </c:ext>
              </c:extLst>
            </c:dLbl>
            <c:spPr>
              <a:noFill/>
              <a:ln w="10905">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Sheet1!$B$4:$AB$4</c:f>
              <c:numCache>
                <c:formatCode>0.00%</c:formatCode>
                <c:ptCount val="6"/>
                <c:pt idx="0">
                  <c:v>1.52E-2</c:v>
                </c:pt>
                <c:pt idx="1">
                  <c:v>1.2999999999999999E-2</c:v>
                </c:pt>
                <c:pt idx="2">
                  <c:v>8.5500000000000003E-3</c:v>
                </c:pt>
                <c:pt idx="3">
                  <c:v>5.1999999999999998E-3</c:v>
                </c:pt>
                <c:pt idx="4">
                  <c:v>3.9199999999999999E-3</c:v>
                </c:pt>
                <c:pt idx="5">
                  <c:v>3.5400000000000002E-3</c:v>
                </c:pt>
              </c:numCache>
            </c:numRef>
          </c:val>
          <c:smooth val="0"/>
          <c:extLst>
            <c:ext xmlns:c16="http://schemas.microsoft.com/office/drawing/2014/chart" uri="{C3380CC4-5D6E-409C-BE32-E72D297353CC}">
              <c16:uniqueId val="{00000009-C0C2-4EC9-B78E-5685E68E02E2}"/>
            </c:ext>
          </c:extLst>
        </c:ser>
        <c:dLbls>
          <c:showLegendKey val="0"/>
          <c:showVal val="1"/>
          <c:showCatName val="0"/>
          <c:showSerName val="0"/>
          <c:showPercent val="0"/>
          <c:showBubbleSize val="0"/>
        </c:dLbls>
        <c:marker val="1"/>
        <c:smooth val="0"/>
        <c:axId val="184185600"/>
        <c:axId val="184187136"/>
      </c:lineChart>
      <c:catAx>
        <c:axId val="184185600"/>
        <c:scaling>
          <c:orientation val="minMax"/>
        </c:scaling>
        <c:delete val="0"/>
        <c:axPos val="b"/>
        <c:numFmt formatCode="General" sourceLinked="1"/>
        <c:majorTickMark val="none"/>
        <c:minorTickMark val="none"/>
        <c:tickLblPos val="nextTo"/>
        <c:spPr>
          <a:ln w="5453">
            <a:solidFill>
              <a:schemeClr val="accent6"/>
            </a:solidFill>
            <a:prstDash val="solid"/>
          </a:ln>
        </c:spPr>
        <c:txPr>
          <a:bodyPr rot="0" vert="horz"/>
          <a:lstStyle/>
          <a:p>
            <a:pPr>
              <a:defRPr/>
            </a:pPr>
            <a:endParaRPr lang="zh-TW"/>
          </a:p>
        </c:txPr>
        <c:crossAx val="184187136"/>
        <c:crosses val="autoZero"/>
        <c:auto val="1"/>
        <c:lblAlgn val="ctr"/>
        <c:lblOffset val="100"/>
        <c:tickLblSkip val="1"/>
        <c:tickMarkSkip val="1"/>
        <c:noMultiLvlLbl val="0"/>
      </c:catAx>
      <c:valAx>
        <c:axId val="184187136"/>
        <c:scaling>
          <c:orientation val="minMax"/>
        </c:scaling>
        <c:delete val="1"/>
        <c:axPos val="l"/>
        <c:numFmt formatCode="0.00%" sourceLinked="1"/>
        <c:majorTickMark val="out"/>
        <c:minorTickMark val="none"/>
        <c:tickLblPos val="nextTo"/>
        <c:crossAx val="184185600"/>
        <c:crosses val="autoZero"/>
        <c:crossBetween val="between"/>
      </c:valAx>
      <c:spPr>
        <a:noFill/>
        <a:ln w="10905">
          <a:noFill/>
        </a:ln>
      </c:spPr>
    </c:plotArea>
    <c:legend>
      <c:legendPos val="t"/>
      <c:layout>
        <c:manualLayout>
          <c:xMode val="edge"/>
          <c:yMode val="edge"/>
          <c:x val="6.7708267393565127E-2"/>
          <c:y val="3.6363636363636362E-2"/>
          <c:w val="0.82219813581546775"/>
          <c:h val="0.11632653061224489"/>
        </c:manualLayout>
      </c:layout>
      <c:overlay val="0"/>
      <c:spPr>
        <a:noFill/>
        <a:ln w="10905">
          <a:noFill/>
        </a:ln>
      </c:spPr>
    </c:legend>
    <c:plotVisOnly val="1"/>
    <c:dispBlanksAs val="gap"/>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91666666666666E-2"/>
          <c:y val="0.24124529815938614"/>
          <c:w val="0.95729166666666665"/>
          <c:h val="0.60977531470986512"/>
        </c:manualLayout>
      </c:layout>
      <c:lineChart>
        <c:grouping val="standard"/>
        <c:varyColors val="0"/>
        <c:ser>
          <c:idx val="0"/>
          <c:order val="0"/>
          <c:tx>
            <c:strRef>
              <c:f>Sheet1!$A$2</c:f>
              <c:strCache>
                <c:ptCount val="1"/>
                <c:pt idx="0">
                  <c:v>Spread</c:v>
                </c:pt>
              </c:strCache>
            </c:strRef>
          </c:tx>
          <c:spPr>
            <a:ln w="16764">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7"/>
            <c:spPr>
              <a:solidFill>
                <a:schemeClr val="accent5"/>
              </a:solidFill>
              <a:ln w="2794">
                <a:solidFill>
                  <a:schemeClr val="accent5">
                    <a:lumMod val="60000"/>
                    <a:lumOff val="40000"/>
                  </a:schemeClr>
                </a:solidFill>
              </a:ln>
              <a:effectLst>
                <a:outerShdw blurRad="50800" dist="38100" dir="8100000" algn="tr" rotWithShape="0">
                  <a:prstClr val="black">
                    <a:alpha val="40000"/>
                  </a:prstClr>
                </a:outerShdw>
              </a:effectLst>
            </c:spPr>
          </c:marker>
          <c:dLbls>
            <c:spPr>
              <a:noFill/>
              <a:ln w="11176">
                <a:noFill/>
              </a:ln>
            </c:spPr>
            <c:txPr>
              <a:bodyPr wrap="square" lIns="38100" tIns="19050" rIns="38100" bIns="19050" anchor="ctr">
                <a:spAutoFit/>
              </a:bodyPr>
              <a:lstStyle/>
              <a:p>
                <a:pPr>
                  <a:defRPr sz="1100" b="1">
                    <a:solidFill>
                      <a:schemeClr val="accent5"/>
                    </a:solidFil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Sheet1!$B$2:$AB$2</c:f>
              <c:numCache>
                <c:formatCode>0.00%</c:formatCode>
                <c:ptCount val="6"/>
                <c:pt idx="0">
                  <c:v>1.32E-2</c:v>
                </c:pt>
                <c:pt idx="1">
                  <c:v>1.29E-2</c:v>
                </c:pt>
                <c:pt idx="2">
                  <c:v>1.145E-2</c:v>
                </c:pt>
                <c:pt idx="3">
                  <c:v>1.094E-2</c:v>
                </c:pt>
                <c:pt idx="4">
                  <c:v>1.136E-2</c:v>
                </c:pt>
                <c:pt idx="5">
                  <c:v>1.1469999999999999E-2</c:v>
                </c:pt>
              </c:numCache>
            </c:numRef>
          </c:val>
          <c:smooth val="1"/>
          <c:extLst>
            <c:ext xmlns:c16="http://schemas.microsoft.com/office/drawing/2014/chart" uri="{C3380CC4-5D6E-409C-BE32-E72D297353CC}">
              <c16:uniqueId val="{00000000-92F4-46CA-B08D-63FF815839FD}"/>
            </c:ext>
          </c:extLst>
        </c:ser>
        <c:ser>
          <c:idx val="1"/>
          <c:order val="1"/>
          <c:tx>
            <c:strRef>
              <c:f>Sheet1!$A$3</c:f>
              <c:strCache>
                <c:ptCount val="1"/>
                <c:pt idx="0">
                  <c:v>Yield</c:v>
                </c:pt>
              </c:strCache>
            </c:strRef>
          </c:tx>
          <c:spPr>
            <a:ln w="5588">
              <a:solidFill>
                <a:schemeClr val="accent3">
                  <a:lumMod val="40000"/>
                  <a:lumOff val="60000"/>
                </a:schemeClr>
              </a:solidFill>
              <a:prstDash val="solid"/>
            </a:ln>
            <a:effectLst>
              <a:outerShdw blurRad="50800" dist="38100" dir="8100000" algn="tr" rotWithShape="0">
                <a:prstClr val="black">
                  <a:alpha val="40000"/>
                </a:prstClr>
              </a:outerShdw>
            </a:effectLst>
          </c:spPr>
          <c:marker>
            <c:symbol val="triangle"/>
            <c:size val="7"/>
            <c:spPr>
              <a:solidFill>
                <a:schemeClr val="accent3"/>
              </a:solidFill>
              <a:ln w="2794">
                <a:solidFill>
                  <a:schemeClr val="accent3">
                    <a:lumMod val="40000"/>
                    <a:lumOff val="60000"/>
                  </a:schemeClr>
                </a:solidFill>
              </a:ln>
              <a:effectLst>
                <a:outerShdw blurRad="50800" dist="38100" dir="8100000" algn="tr" rotWithShape="0">
                  <a:prstClr val="black">
                    <a:alpha val="40000"/>
                  </a:prstClr>
                </a:outerShdw>
              </a:effectLst>
            </c:spPr>
          </c:marker>
          <c:dLbls>
            <c:spPr>
              <a:noFill/>
              <a:ln w="11176">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Sheet1!$B$3:$AB$3</c:f>
              <c:numCache>
                <c:formatCode>0.00%</c:formatCode>
                <c:ptCount val="6"/>
                <c:pt idx="0">
                  <c:v>1.78E-2</c:v>
                </c:pt>
                <c:pt idx="1">
                  <c:v>1.7399999999999999E-2</c:v>
                </c:pt>
                <c:pt idx="2">
                  <c:v>1.506E-2</c:v>
                </c:pt>
                <c:pt idx="3">
                  <c:v>1.426E-2</c:v>
                </c:pt>
                <c:pt idx="4">
                  <c:v>1.456E-2</c:v>
                </c:pt>
                <c:pt idx="5">
                  <c:v>1.457E-2</c:v>
                </c:pt>
              </c:numCache>
            </c:numRef>
          </c:val>
          <c:smooth val="1"/>
          <c:extLst>
            <c:ext xmlns:c16="http://schemas.microsoft.com/office/drawing/2014/chart" uri="{C3380CC4-5D6E-409C-BE32-E72D297353CC}">
              <c16:uniqueId val="{00000001-92F4-46CA-B08D-63FF815839FD}"/>
            </c:ext>
          </c:extLst>
        </c:ser>
        <c:ser>
          <c:idx val="2"/>
          <c:order val="2"/>
          <c:tx>
            <c:strRef>
              <c:f>Sheet1!$A$4</c:f>
              <c:strCache>
                <c:ptCount val="1"/>
                <c:pt idx="0">
                  <c:v>Cost</c:v>
                </c:pt>
              </c:strCache>
            </c:strRef>
          </c:tx>
          <c:spPr>
            <a:ln w="5588">
              <a:solidFill>
                <a:schemeClr val="accent2">
                  <a:lumMod val="60000"/>
                  <a:lumOff val="4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794">
                <a:solidFill>
                  <a:schemeClr val="accent2">
                    <a:lumMod val="60000"/>
                    <a:lumOff val="40000"/>
                  </a:schemeClr>
                </a:solidFill>
              </a:ln>
              <a:effectLst>
                <a:outerShdw blurRad="50800" dist="38100" dir="8100000" algn="tr" rotWithShape="0">
                  <a:prstClr val="black">
                    <a:alpha val="40000"/>
                  </a:prstClr>
                </a:outerShdw>
              </a:effectLst>
            </c:spPr>
          </c:marker>
          <c:dLbls>
            <c:dLbl>
              <c:idx val="0"/>
              <c:layout>
                <c:manualLayout>
                  <c:x val="-7.4451498206439162E-2"/>
                  <c:y val="4.5509804904960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F4-46CA-B08D-63FF815839FD}"/>
                </c:ext>
              </c:extLst>
            </c:dLbl>
            <c:dLbl>
              <c:idx val="1"/>
              <c:layout>
                <c:manualLayout>
                  <c:x val="-7.7654060256078877E-2"/>
                  <c:y val="7.09875119113295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F4-46CA-B08D-63FF815839FD}"/>
                </c:ext>
              </c:extLst>
            </c:dLbl>
            <c:dLbl>
              <c:idx val="2"/>
              <c:layout>
                <c:manualLayout>
                  <c:x val="-6.8046374107159746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F4-46CA-B08D-63FF815839FD}"/>
                </c:ext>
              </c:extLst>
            </c:dLbl>
            <c:dLbl>
              <c:idx val="3"/>
              <c:layout>
                <c:manualLayout>
                  <c:x val="-7.4451498206439162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F4-46CA-B08D-63FF815839FD}"/>
                </c:ext>
              </c:extLst>
            </c:dLbl>
            <c:dLbl>
              <c:idx val="4"/>
              <c:layout>
                <c:manualLayout>
                  <c:x val="-7.7654060256078877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F4-46CA-B08D-63FF815839FD}"/>
                </c:ext>
              </c:extLst>
            </c:dLbl>
            <c:dLbl>
              <c:idx val="5"/>
              <c:layout>
                <c:manualLayout>
                  <c:x val="-5.3860032908216456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F4-46CA-B08D-63FF815839FD}"/>
                </c:ext>
              </c:extLst>
            </c:dLbl>
            <c:spPr>
              <a:noFill/>
              <a:ln w="11176">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4Q/19</c:v>
                </c:pt>
                <c:pt idx="1">
                  <c:v>1Q/20</c:v>
                </c:pt>
                <c:pt idx="2">
                  <c:v>2Q/20</c:v>
                </c:pt>
                <c:pt idx="3">
                  <c:v>3Q/20</c:v>
                </c:pt>
                <c:pt idx="4">
                  <c:v>4Q/20</c:v>
                </c:pt>
                <c:pt idx="5">
                  <c:v>1Q/21</c:v>
                </c:pt>
              </c:strCache>
            </c:strRef>
          </c:cat>
          <c:val>
            <c:numRef>
              <c:f>Sheet1!$B$4:$AB$4</c:f>
              <c:numCache>
                <c:formatCode>0.00%</c:formatCode>
                <c:ptCount val="6"/>
                <c:pt idx="0">
                  <c:v>4.4999999999999997E-3</c:v>
                </c:pt>
                <c:pt idx="1">
                  <c:v>4.5999999999999999E-3</c:v>
                </c:pt>
                <c:pt idx="2">
                  <c:v>3.6099999999999999E-3</c:v>
                </c:pt>
                <c:pt idx="3">
                  <c:v>3.31E-3</c:v>
                </c:pt>
                <c:pt idx="4">
                  <c:v>3.2100000000000002E-3</c:v>
                </c:pt>
                <c:pt idx="5">
                  <c:v>3.0999999999999999E-3</c:v>
                </c:pt>
              </c:numCache>
            </c:numRef>
          </c:val>
          <c:smooth val="0"/>
          <c:extLst>
            <c:ext xmlns:c16="http://schemas.microsoft.com/office/drawing/2014/chart" uri="{C3380CC4-5D6E-409C-BE32-E72D297353CC}">
              <c16:uniqueId val="{00000008-92F4-46CA-B08D-63FF815839FD}"/>
            </c:ext>
          </c:extLst>
        </c:ser>
        <c:dLbls>
          <c:showLegendKey val="0"/>
          <c:showVal val="1"/>
          <c:showCatName val="0"/>
          <c:showSerName val="0"/>
          <c:showPercent val="0"/>
          <c:showBubbleSize val="0"/>
        </c:dLbls>
        <c:marker val="1"/>
        <c:smooth val="0"/>
        <c:axId val="183718272"/>
        <c:axId val="183719808"/>
      </c:lineChart>
      <c:catAx>
        <c:axId val="183718272"/>
        <c:scaling>
          <c:orientation val="minMax"/>
        </c:scaling>
        <c:delete val="0"/>
        <c:axPos val="b"/>
        <c:numFmt formatCode="General" sourceLinked="1"/>
        <c:majorTickMark val="none"/>
        <c:minorTickMark val="none"/>
        <c:tickLblPos val="nextTo"/>
        <c:spPr>
          <a:ln w="5588">
            <a:solidFill>
              <a:schemeClr val="hlink"/>
            </a:solidFill>
            <a:prstDash val="solid"/>
          </a:ln>
        </c:spPr>
        <c:txPr>
          <a:bodyPr rot="0" vert="horz"/>
          <a:lstStyle/>
          <a:p>
            <a:pPr>
              <a:defRPr/>
            </a:pPr>
            <a:endParaRPr lang="zh-TW"/>
          </a:p>
        </c:txPr>
        <c:crossAx val="183719808"/>
        <c:crosses val="autoZero"/>
        <c:auto val="1"/>
        <c:lblAlgn val="ctr"/>
        <c:lblOffset val="100"/>
        <c:tickLblSkip val="1"/>
        <c:tickMarkSkip val="1"/>
        <c:noMultiLvlLbl val="0"/>
      </c:catAx>
      <c:valAx>
        <c:axId val="183719808"/>
        <c:scaling>
          <c:orientation val="minMax"/>
        </c:scaling>
        <c:delete val="1"/>
        <c:axPos val="l"/>
        <c:numFmt formatCode="0.00%" sourceLinked="1"/>
        <c:majorTickMark val="out"/>
        <c:minorTickMark val="none"/>
        <c:tickLblPos val="nextTo"/>
        <c:crossAx val="183718272"/>
        <c:crosses val="autoZero"/>
        <c:crossBetween val="between"/>
      </c:valAx>
      <c:spPr>
        <a:noFill/>
        <a:ln w="11176">
          <a:noFill/>
        </a:ln>
      </c:spPr>
    </c:plotArea>
    <c:legend>
      <c:legendPos val="t"/>
      <c:layout>
        <c:manualLayout>
          <c:xMode val="edge"/>
          <c:yMode val="edge"/>
          <c:x val="6.9791666666666669E-2"/>
          <c:y val="0"/>
          <c:w val="0.86562499999999998"/>
          <c:h val="0.11632653061224489"/>
        </c:manualLayout>
      </c:layout>
      <c:overlay val="0"/>
      <c:spPr>
        <a:noFill/>
        <a:ln w="11176">
          <a:noFill/>
        </a:ln>
      </c:spPr>
    </c:legend>
    <c:plotVisOnly val="1"/>
    <c:dispBlanksAs val="gap"/>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79021879021878E-2"/>
          <c:y val="5.3547948611686685E-2"/>
          <c:w val="0.96267696267696268"/>
          <c:h val="0.6844591794446746"/>
        </c:manualLayout>
      </c:layout>
      <c:lineChart>
        <c:grouping val="standard"/>
        <c:varyColors val="0"/>
        <c:ser>
          <c:idx val="0"/>
          <c:order val="0"/>
          <c:tx>
            <c:strRef>
              <c:f>Sheet1!$A$2</c:f>
              <c:strCache>
                <c:ptCount val="1"/>
                <c:pt idx="0">
                  <c:v>Mega Bank Interest Spread</c:v>
                </c:pt>
              </c:strCache>
            </c:strRef>
          </c:tx>
          <c:spPr>
            <a:ln w="28214">
              <a:solidFill>
                <a:schemeClr val="accent3"/>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2505923659707908E-2"/>
                  <c:y val="-0.14186377050509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22-46B6-9CE6-2F194FCA7816}"/>
                </c:ext>
              </c:extLst>
            </c:dLbl>
            <c:spPr>
              <a:noFill/>
              <a:ln w="18809">
                <a:noFill/>
              </a:ln>
            </c:spPr>
            <c:txPr>
              <a:bodyPr/>
              <a:lstStyle/>
              <a:p>
                <a:pPr algn="ctr" rtl="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Sheet1!$B$2:$AC$2</c:f>
              <c:numCache>
                <c:formatCode>0.00%</c:formatCode>
                <c:ptCount val="5"/>
                <c:pt idx="0">
                  <c:v>9.2999999999999992E-3</c:v>
                </c:pt>
                <c:pt idx="1">
                  <c:v>9.5499999999999995E-3</c:v>
                </c:pt>
                <c:pt idx="2">
                  <c:v>8.2000000000000007E-3</c:v>
                </c:pt>
                <c:pt idx="3">
                  <c:v>8.5000000000000006E-3</c:v>
                </c:pt>
                <c:pt idx="4">
                  <c:v>8.6999999999999994E-3</c:v>
                </c:pt>
              </c:numCache>
            </c:numRef>
          </c:val>
          <c:smooth val="1"/>
          <c:extLst>
            <c:ext xmlns:c16="http://schemas.microsoft.com/office/drawing/2014/chart" uri="{C3380CC4-5D6E-409C-BE32-E72D297353CC}">
              <c16:uniqueId val="{00000001-9B22-46B6-9CE6-2F194FCA7816}"/>
            </c:ext>
          </c:extLst>
        </c:ser>
        <c:ser>
          <c:idx val="1"/>
          <c:order val="1"/>
          <c:tx>
            <c:strRef>
              <c:f>Sheet1!$A$3</c:f>
              <c:strCache>
                <c:ptCount val="1"/>
                <c:pt idx="0">
                  <c:v>中部</c:v>
                </c:pt>
              </c:strCache>
            </c:strRef>
          </c:tx>
          <c:spPr>
            <a:ln w="9405">
              <a:solidFill>
                <a:srgbClr val="FFFF00"/>
              </a:solidFill>
              <a:prstDash val="solid"/>
            </a:ln>
          </c:spPr>
          <c:marker>
            <c:symbol val="none"/>
          </c:marker>
          <c:dLbls>
            <c:spPr>
              <a:noFill/>
              <a:ln w="1880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Sheet1!$B$3:$AC$3</c:f>
              <c:numCache>
                <c:formatCode>General</c:formatCode>
                <c:ptCount val="5"/>
              </c:numCache>
            </c:numRef>
          </c:val>
          <c:smooth val="0"/>
          <c:extLst>
            <c:ext xmlns:c16="http://schemas.microsoft.com/office/drawing/2014/chart" uri="{C3380CC4-5D6E-409C-BE32-E72D297353CC}">
              <c16:uniqueId val="{00000002-9B22-46B6-9CE6-2F194FCA7816}"/>
            </c:ext>
          </c:extLst>
        </c:ser>
        <c:dLbls>
          <c:showLegendKey val="0"/>
          <c:showVal val="1"/>
          <c:showCatName val="0"/>
          <c:showSerName val="0"/>
          <c:showPercent val="0"/>
          <c:showBubbleSize val="0"/>
        </c:dLbls>
        <c:marker val="1"/>
        <c:smooth val="0"/>
        <c:axId val="183975936"/>
        <c:axId val="183977472"/>
      </c:lineChart>
      <c:catAx>
        <c:axId val="183975936"/>
        <c:scaling>
          <c:orientation val="minMax"/>
        </c:scaling>
        <c:delete val="0"/>
        <c:axPos val="b"/>
        <c:numFmt formatCode="General" sourceLinked="1"/>
        <c:majorTickMark val="none"/>
        <c:minorTickMark val="none"/>
        <c:tickLblPos val="nextTo"/>
        <c:spPr>
          <a:ln w="9405">
            <a:solidFill>
              <a:schemeClr val="accent6"/>
            </a:solidFill>
            <a:prstDash val="solid"/>
          </a:ln>
        </c:spPr>
        <c:txPr>
          <a:bodyPr rot="0" vert="horz"/>
          <a:lstStyle/>
          <a:p>
            <a:pPr>
              <a:defRPr/>
            </a:pPr>
            <a:endParaRPr lang="zh-TW"/>
          </a:p>
        </c:txPr>
        <c:crossAx val="183977472"/>
        <c:crosses val="autoZero"/>
        <c:auto val="1"/>
        <c:lblAlgn val="ctr"/>
        <c:lblOffset val="100"/>
        <c:tickLblSkip val="1"/>
        <c:tickMarkSkip val="1"/>
        <c:noMultiLvlLbl val="0"/>
      </c:catAx>
      <c:valAx>
        <c:axId val="183977472"/>
        <c:scaling>
          <c:orientation val="minMax"/>
          <c:max val="1.5000000000000003E-2"/>
          <c:min val="6.0000000000000019E-3"/>
        </c:scaling>
        <c:delete val="1"/>
        <c:axPos val="l"/>
        <c:numFmt formatCode="0.00%" sourceLinked="1"/>
        <c:majorTickMark val="out"/>
        <c:minorTickMark val="none"/>
        <c:tickLblPos val="nextTo"/>
        <c:crossAx val="183975936"/>
        <c:crosses val="autoZero"/>
        <c:crossBetween val="between"/>
      </c:valAx>
      <c:spPr>
        <a:noFill/>
        <a:ln w="18809">
          <a:noFill/>
        </a:ln>
      </c:spPr>
    </c:plotArea>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94871794871794E-2"/>
          <c:y val="0.25"/>
          <c:w val="0.96282051282051284"/>
          <c:h val="0.48106060606060608"/>
        </c:manualLayout>
      </c:layout>
      <c:lineChart>
        <c:grouping val="standard"/>
        <c:varyColors val="0"/>
        <c:ser>
          <c:idx val="0"/>
          <c:order val="0"/>
          <c:tx>
            <c:strRef>
              <c:f>Sheet1!$A$2</c:f>
              <c:strCache>
                <c:ptCount val="1"/>
                <c:pt idx="0">
                  <c:v>Mega Bank Interest Spread</c:v>
                </c:pt>
              </c:strCache>
            </c:strRef>
          </c:tx>
          <c:spPr>
            <a:ln w="28148">
              <a:solidFill>
                <a:schemeClr val="accent3"/>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3540526229576945E-2"/>
                  <c:y val="-0.136559324847239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C2-4907-BA9D-95652D2CDD6C}"/>
                </c:ext>
              </c:extLst>
            </c:dLbl>
            <c:dLbl>
              <c:idx val="8"/>
              <c:spPr>
                <a:noFill/>
                <a:ln w="18765">
                  <a:noFill/>
                </a:ln>
              </c:spPr>
              <c:txPr>
                <a:bodyPr/>
                <a:lstStyle/>
                <a:p>
                  <a:pPr algn="ctr" rtl="0">
                    <a:defRPr sz="1200" b="1"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15C2-4907-BA9D-95652D2CDD6C}"/>
                </c:ext>
              </c:extLst>
            </c:dLbl>
            <c:dLbl>
              <c:idx val="9"/>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15C2-4907-BA9D-95652D2CDD6C}"/>
                </c:ext>
              </c:extLst>
            </c:dLbl>
            <c:dLbl>
              <c:idx val="10"/>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15C2-4907-BA9D-95652D2CDD6C}"/>
                </c:ext>
              </c:extLst>
            </c:dLbl>
            <c:dLbl>
              <c:idx val="11"/>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15C2-4907-BA9D-95652D2CDD6C}"/>
                </c:ext>
              </c:extLst>
            </c:dLbl>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Sheet1!$B$2:$AC$2</c:f>
              <c:numCache>
                <c:formatCode>0.00%</c:formatCode>
                <c:ptCount val="5"/>
                <c:pt idx="0">
                  <c:v>9.1000000000000004E-3</c:v>
                </c:pt>
                <c:pt idx="1">
                  <c:v>9.5200000000000007E-3</c:v>
                </c:pt>
                <c:pt idx="2">
                  <c:v>7.4000000000000003E-3</c:v>
                </c:pt>
                <c:pt idx="3">
                  <c:v>7.4999999999999997E-3</c:v>
                </c:pt>
                <c:pt idx="4">
                  <c:v>8.0999999999999996E-3</c:v>
                </c:pt>
              </c:numCache>
            </c:numRef>
          </c:val>
          <c:smooth val="1"/>
          <c:extLst>
            <c:ext xmlns:c16="http://schemas.microsoft.com/office/drawing/2014/chart" uri="{C3380CC4-5D6E-409C-BE32-E72D297353CC}">
              <c16:uniqueId val="{00000005-15C2-4907-BA9D-95652D2CDD6C}"/>
            </c:ext>
          </c:extLst>
        </c:ser>
        <c:ser>
          <c:idx val="1"/>
          <c:order val="1"/>
          <c:tx>
            <c:strRef>
              <c:f>Sheet1!$A$3</c:f>
              <c:strCache>
                <c:ptCount val="1"/>
              </c:strCache>
            </c:strRef>
          </c:tx>
          <c:spPr>
            <a:ln w="9383">
              <a:solidFill>
                <a:srgbClr val="FFFF00"/>
              </a:solidFill>
              <a:prstDash val="solid"/>
            </a:ln>
          </c:spPr>
          <c:marker>
            <c:symbol val="none"/>
          </c:marker>
          <c:dLbls>
            <c:spPr>
              <a:noFill/>
              <a:ln w="18765">
                <a:noFill/>
              </a:ln>
            </c:spPr>
            <c:txPr>
              <a:bodyPr/>
              <a:lstStyle/>
              <a:p>
                <a:pPr>
                  <a:defRPr sz="554" b="1" i="0" u="none" strike="noStrike" baseline="0">
                    <a:solidFill>
                      <a:schemeClr val="tx1"/>
                    </a:solidFill>
                    <a:latin typeface="新細明體"/>
                    <a:ea typeface="新細明體"/>
                    <a:cs typeface="新細明體"/>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Sheet1!$B$3:$AC$3</c:f>
              <c:numCache>
                <c:formatCode>General</c:formatCode>
                <c:ptCount val="5"/>
              </c:numCache>
            </c:numRef>
          </c:val>
          <c:smooth val="0"/>
          <c:extLst>
            <c:ext xmlns:c16="http://schemas.microsoft.com/office/drawing/2014/chart" uri="{C3380CC4-5D6E-409C-BE32-E72D297353CC}">
              <c16:uniqueId val="{00000006-15C2-4907-BA9D-95652D2CDD6C}"/>
            </c:ext>
          </c:extLst>
        </c:ser>
        <c:dLbls>
          <c:showLegendKey val="0"/>
          <c:showVal val="1"/>
          <c:showCatName val="0"/>
          <c:showSerName val="0"/>
          <c:showPercent val="0"/>
          <c:showBubbleSize val="0"/>
        </c:dLbls>
        <c:marker val="1"/>
        <c:smooth val="0"/>
        <c:axId val="184022144"/>
        <c:axId val="184023680"/>
      </c:lineChart>
      <c:catAx>
        <c:axId val="184022144"/>
        <c:scaling>
          <c:orientation val="minMax"/>
        </c:scaling>
        <c:delete val="0"/>
        <c:axPos val="b"/>
        <c:numFmt formatCode="General" sourceLinked="1"/>
        <c:majorTickMark val="none"/>
        <c:minorTickMark val="none"/>
        <c:tickLblPos val="nextTo"/>
        <c:spPr>
          <a:ln w="9383">
            <a:solidFill>
              <a:schemeClr val="accent6"/>
            </a:solidFill>
            <a:prstDash val="solid"/>
          </a:ln>
        </c:spPr>
        <c:txPr>
          <a:bodyPr rot="0" vert="horz"/>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crossAx val="184023680"/>
        <c:crosses val="autoZero"/>
        <c:auto val="1"/>
        <c:lblAlgn val="ctr"/>
        <c:lblOffset val="100"/>
        <c:tickLblSkip val="1"/>
        <c:tickMarkSkip val="1"/>
        <c:noMultiLvlLbl val="0"/>
      </c:catAx>
      <c:valAx>
        <c:axId val="184023680"/>
        <c:scaling>
          <c:orientation val="minMax"/>
          <c:max val="1.5000000000000003E-2"/>
          <c:min val="6.0000000000000019E-3"/>
        </c:scaling>
        <c:delete val="1"/>
        <c:axPos val="l"/>
        <c:numFmt formatCode="0.00%" sourceLinked="1"/>
        <c:majorTickMark val="out"/>
        <c:minorTickMark val="none"/>
        <c:tickLblPos val="nextTo"/>
        <c:crossAx val="184022144"/>
        <c:crosses val="autoZero"/>
        <c:crossBetween val="between"/>
      </c:valAx>
      <c:spPr>
        <a:noFill/>
        <a:ln w="18765">
          <a:noFill/>
        </a:ln>
      </c:spPr>
    </c:plotArea>
    <c:plotVisOnly val="1"/>
    <c:dispBlanksAs val="gap"/>
    <c:showDLblsOverMax val="0"/>
  </c:chart>
  <c:spPr>
    <a:noFill/>
    <a:ln>
      <a:noFill/>
    </a:ln>
  </c:spPr>
  <c:txPr>
    <a:bodyPr/>
    <a:lstStyle/>
    <a:p>
      <a:pPr>
        <a:defRPr sz="61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79021879021878E-2"/>
          <c:y val="5.3547948611686706E-2"/>
          <c:w val="0.96267696267696268"/>
          <c:h val="0.6844591794446746"/>
        </c:manualLayout>
      </c:layout>
      <c:lineChart>
        <c:grouping val="standard"/>
        <c:varyColors val="0"/>
        <c:ser>
          <c:idx val="0"/>
          <c:order val="0"/>
          <c:tx>
            <c:strRef>
              <c:f>Sheet1!$A$2</c:f>
              <c:strCache>
                <c:ptCount val="1"/>
                <c:pt idx="0">
                  <c:v>Mega Bank Interest Spread</c:v>
                </c:pt>
              </c:strCache>
            </c:strRef>
          </c:tx>
          <c:spPr>
            <a:ln w="28214">
              <a:solidFill>
                <a:schemeClr val="accent3"/>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2505923659707908E-2"/>
                  <c:y val="-0.14186377050509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02-42E6-B618-E76CB0BB96D2}"/>
                </c:ext>
              </c:extLst>
            </c:dLbl>
            <c:spPr>
              <a:noFill/>
              <a:ln w="18809">
                <a:noFill/>
              </a:ln>
            </c:spPr>
            <c:txPr>
              <a:bodyPr/>
              <a:lstStyle/>
              <a:p>
                <a:pPr algn="ctr" rtl="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Sheet1!$B$2:$AC$2</c:f>
              <c:numCache>
                <c:formatCode>0.00%</c:formatCode>
                <c:ptCount val="5"/>
                <c:pt idx="0">
                  <c:v>1.03E-2</c:v>
                </c:pt>
                <c:pt idx="1">
                  <c:v>8.9300000000000004E-3</c:v>
                </c:pt>
                <c:pt idx="2">
                  <c:v>8.3999999999999995E-3</c:v>
                </c:pt>
                <c:pt idx="3">
                  <c:v>8.5000000000000006E-3</c:v>
                </c:pt>
                <c:pt idx="4">
                  <c:v>8.0999999999999996E-3</c:v>
                </c:pt>
              </c:numCache>
            </c:numRef>
          </c:val>
          <c:smooth val="1"/>
          <c:extLst>
            <c:ext xmlns:c16="http://schemas.microsoft.com/office/drawing/2014/chart" uri="{C3380CC4-5D6E-409C-BE32-E72D297353CC}">
              <c16:uniqueId val="{00000001-2C02-42E6-B618-E76CB0BB96D2}"/>
            </c:ext>
          </c:extLst>
        </c:ser>
        <c:ser>
          <c:idx val="1"/>
          <c:order val="1"/>
          <c:tx>
            <c:strRef>
              <c:f>Sheet1!$A$3</c:f>
              <c:strCache>
                <c:ptCount val="1"/>
                <c:pt idx="0">
                  <c:v>中部</c:v>
                </c:pt>
              </c:strCache>
            </c:strRef>
          </c:tx>
          <c:spPr>
            <a:ln w="9405">
              <a:solidFill>
                <a:srgbClr val="FFFF00"/>
              </a:solidFill>
              <a:prstDash val="solid"/>
            </a:ln>
          </c:spPr>
          <c:marker>
            <c:symbol val="none"/>
          </c:marker>
          <c:dLbls>
            <c:spPr>
              <a:noFill/>
              <a:ln w="1880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Sheet1!$B$3:$AC$3</c:f>
              <c:numCache>
                <c:formatCode>General</c:formatCode>
                <c:ptCount val="5"/>
              </c:numCache>
            </c:numRef>
          </c:val>
          <c:smooth val="0"/>
          <c:extLst>
            <c:ext xmlns:c16="http://schemas.microsoft.com/office/drawing/2014/chart" uri="{C3380CC4-5D6E-409C-BE32-E72D297353CC}">
              <c16:uniqueId val="{00000002-2C02-42E6-B618-E76CB0BB96D2}"/>
            </c:ext>
          </c:extLst>
        </c:ser>
        <c:dLbls>
          <c:showLegendKey val="0"/>
          <c:showVal val="1"/>
          <c:showCatName val="0"/>
          <c:showSerName val="0"/>
          <c:showPercent val="0"/>
          <c:showBubbleSize val="0"/>
        </c:dLbls>
        <c:marker val="1"/>
        <c:smooth val="0"/>
        <c:axId val="184259328"/>
        <c:axId val="184260864"/>
      </c:lineChart>
      <c:catAx>
        <c:axId val="184259328"/>
        <c:scaling>
          <c:orientation val="minMax"/>
        </c:scaling>
        <c:delete val="0"/>
        <c:axPos val="b"/>
        <c:numFmt formatCode="General" sourceLinked="1"/>
        <c:majorTickMark val="none"/>
        <c:minorTickMark val="none"/>
        <c:tickLblPos val="nextTo"/>
        <c:spPr>
          <a:ln w="9405">
            <a:solidFill>
              <a:schemeClr val="accent6"/>
            </a:solidFill>
            <a:prstDash val="solid"/>
          </a:ln>
        </c:spPr>
        <c:txPr>
          <a:bodyPr rot="0" vert="horz"/>
          <a:lstStyle/>
          <a:p>
            <a:pPr>
              <a:defRPr/>
            </a:pPr>
            <a:endParaRPr lang="zh-TW"/>
          </a:p>
        </c:txPr>
        <c:crossAx val="184260864"/>
        <c:crosses val="autoZero"/>
        <c:auto val="1"/>
        <c:lblAlgn val="ctr"/>
        <c:lblOffset val="100"/>
        <c:tickLblSkip val="1"/>
        <c:tickMarkSkip val="1"/>
        <c:noMultiLvlLbl val="0"/>
      </c:catAx>
      <c:valAx>
        <c:axId val="184260864"/>
        <c:scaling>
          <c:orientation val="minMax"/>
          <c:max val="1.5000000000000003E-2"/>
          <c:min val="6.0000000000000019E-3"/>
        </c:scaling>
        <c:delete val="1"/>
        <c:axPos val="l"/>
        <c:numFmt formatCode="0.00%" sourceLinked="1"/>
        <c:majorTickMark val="out"/>
        <c:minorTickMark val="none"/>
        <c:tickLblPos val="nextTo"/>
        <c:crossAx val="184259328"/>
        <c:crosses val="autoZero"/>
        <c:crossBetween val="between"/>
      </c:valAx>
      <c:spPr>
        <a:noFill/>
        <a:ln w="18809">
          <a:noFill/>
        </a:ln>
      </c:spPr>
    </c:plotArea>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79021879021878E-2"/>
          <c:y val="0.24723247232472328"/>
          <c:w val="0.96267696267696268"/>
          <c:h val="0.49077490774907756"/>
        </c:manualLayout>
      </c:layout>
      <c:lineChart>
        <c:grouping val="standard"/>
        <c:varyColors val="0"/>
        <c:ser>
          <c:idx val="0"/>
          <c:order val="0"/>
          <c:tx>
            <c:strRef>
              <c:f>Sheet1!$A$2</c:f>
              <c:strCache>
                <c:ptCount val="1"/>
                <c:pt idx="0">
                  <c:v>Mega Bank Interest Spread</c:v>
                </c:pt>
              </c:strCache>
            </c:strRef>
          </c:tx>
          <c:spPr>
            <a:ln w="47625">
              <a:solidFill>
                <a:schemeClr val="accent2"/>
              </a:solidFill>
              <a:prstDash val="solid"/>
            </a:ln>
            <a:effectLst>
              <a:outerShdw blurRad="50800" dist="38100" dir="8100000" algn="tr" rotWithShape="0">
                <a:prstClr val="black">
                  <a:alpha val="40000"/>
                </a:prstClr>
              </a:outerShdw>
            </a:effectLst>
          </c:spPr>
          <c:marker>
            <c:symbol val="square"/>
            <c:size val="11"/>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2505923659707908E-2"/>
                  <c:y val="-0.14186377050509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25-44F4-BA49-2EC2B3D4DB03}"/>
                </c:ext>
              </c:extLst>
            </c:dLbl>
            <c:spPr>
              <a:noFill/>
              <a:ln w="18809">
                <a:noFill/>
              </a:ln>
            </c:spPr>
            <c:txPr>
              <a:bodyPr/>
              <a:lstStyle/>
              <a:p>
                <a:pPr algn="ctr" rtl="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Sheet1!$B$2:$AC$2</c:f>
              <c:numCache>
                <c:formatCode>0.00%</c:formatCode>
                <c:ptCount val="5"/>
                <c:pt idx="0">
                  <c:v>9.7999999999999997E-3</c:v>
                </c:pt>
                <c:pt idx="1">
                  <c:v>9.1999999999999998E-3</c:v>
                </c:pt>
                <c:pt idx="2">
                  <c:v>8.3000000000000001E-3</c:v>
                </c:pt>
                <c:pt idx="3">
                  <c:v>8.5000000000000006E-3</c:v>
                </c:pt>
                <c:pt idx="4">
                  <c:v>8.3000000000000001E-3</c:v>
                </c:pt>
              </c:numCache>
            </c:numRef>
          </c:val>
          <c:smooth val="1"/>
          <c:extLst>
            <c:ext xmlns:c16="http://schemas.microsoft.com/office/drawing/2014/chart" uri="{C3380CC4-5D6E-409C-BE32-E72D297353CC}">
              <c16:uniqueId val="{00000001-7E25-44F4-BA49-2EC2B3D4DB03}"/>
            </c:ext>
          </c:extLst>
        </c:ser>
        <c:ser>
          <c:idx val="1"/>
          <c:order val="1"/>
          <c:tx>
            <c:strRef>
              <c:f>Sheet1!$A$3</c:f>
              <c:strCache>
                <c:ptCount val="1"/>
                <c:pt idx="0">
                  <c:v>中部</c:v>
                </c:pt>
              </c:strCache>
            </c:strRef>
          </c:tx>
          <c:spPr>
            <a:ln w="9405">
              <a:solidFill>
                <a:srgbClr val="FFFF00"/>
              </a:solidFill>
              <a:prstDash val="solid"/>
            </a:ln>
          </c:spPr>
          <c:marker>
            <c:symbol val="none"/>
          </c:marker>
          <c:dLbls>
            <c:spPr>
              <a:noFill/>
              <a:ln w="1880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1Q/20</c:v>
                </c:pt>
                <c:pt idx="1">
                  <c:v>2Q/20</c:v>
                </c:pt>
                <c:pt idx="2">
                  <c:v>3Q/20</c:v>
                </c:pt>
                <c:pt idx="3">
                  <c:v>4Q/20</c:v>
                </c:pt>
                <c:pt idx="4">
                  <c:v>1Q/21</c:v>
                </c:pt>
              </c:strCache>
            </c:strRef>
          </c:cat>
          <c:val>
            <c:numRef>
              <c:f>Sheet1!$B$3:$AC$3</c:f>
              <c:numCache>
                <c:formatCode>General</c:formatCode>
                <c:ptCount val="5"/>
              </c:numCache>
            </c:numRef>
          </c:val>
          <c:smooth val="0"/>
          <c:extLst>
            <c:ext xmlns:c16="http://schemas.microsoft.com/office/drawing/2014/chart" uri="{C3380CC4-5D6E-409C-BE32-E72D297353CC}">
              <c16:uniqueId val="{00000002-7E25-44F4-BA49-2EC2B3D4DB03}"/>
            </c:ext>
          </c:extLst>
        </c:ser>
        <c:dLbls>
          <c:showLegendKey val="0"/>
          <c:showVal val="1"/>
          <c:showCatName val="0"/>
          <c:showSerName val="0"/>
          <c:showPercent val="0"/>
          <c:showBubbleSize val="0"/>
        </c:dLbls>
        <c:marker val="1"/>
        <c:smooth val="0"/>
        <c:axId val="184148352"/>
        <c:axId val="184149888"/>
      </c:lineChart>
      <c:catAx>
        <c:axId val="184148352"/>
        <c:scaling>
          <c:orientation val="minMax"/>
        </c:scaling>
        <c:delete val="0"/>
        <c:axPos val="b"/>
        <c:numFmt formatCode="General" sourceLinked="1"/>
        <c:majorTickMark val="none"/>
        <c:minorTickMark val="none"/>
        <c:tickLblPos val="nextTo"/>
        <c:spPr>
          <a:ln w="9405">
            <a:solidFill>
              <a:schemeClr val="accent6"/>
            </a:solidFill>
            <a:prstDash val="solid"/>
          </a:ln>
        </c:spPr>
        <c:txPr>
          <a:bodyPr rot="0" vert="horz"/>
          <a:lstStyle/>
          <a:p>
            <a:pPr>
              <a:defRPr/>
            </a:pPr>
            <a:endParaRPr lang="zh-TW"/>
          </a:p>
        </c:txPr>
        <c:crossAx val="184149888"/>
        <c:crosses val="autoZero"/>
        <c:auto val="1"/>
        <c:lblAlgn val="ctr"/>
        <c:lblOffset val="100"/>
        <c:tickLblSkip val="1"/>
        <c:tickMarkSkip val="1"/>
        <c:noMultiLvlLbl val="0"/>
      </c:catAx>
      <c:valAx>
        <c:axId val="184149888"/>
        <c:scaling>
          <c:orientation val="minMax"/>
          <c:min val="6.0000000000000019E-3"/>
        </c:scaling>
        <c:delete val="1"/>
        <c:axPos val="l"/>
        <c:numFmt formatCode="0.00%" sourceLinked="1"/>
        <c:majorTickMark val="out"/>
        <c:minorTickMark val="none"/>
        <c:tickLblPos val="nextTo"/>
        <c:crossAx val="184148352"/>
        <c:crosses val="autoZero"/>
        <c:crossBetween val="between"/>
      </c:valAx>
      <c:spPr>
        <a:noFill/>
        <a:ln w="18809">
          <a:noFill/>
        </a:ln>
      </c:spPr>
    </c:plotArea>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84514081765153E-2"/>
          <c:y val="2.793425989536543E-3"/>
          <c:w val="0.97535211267605637"/>
          <c:h val="0.8994413407821229"/>
        </c:manualLayout>
      </c:layout>
      <c:barChart>
        <c:barDir val="col"/>
        <c:grouping val="stacked"/>
        <c:varyColors val="0"/>
        <c:ser>
          <c:idx val="0"/>
          <c:order val="0"/>
          <c:tx>
            <c:strRef>
              <c:f>Sheet2!#REF!</c:f>
              <c:strCache>
                <c:ptCount val="1"/>
                <c:pt idx="0">
                  <c:v>#REF!</c:v>
                </c:pt>
              </c:strCache>
            </c:strRef>
          </c:tx>
          <c:spPr>
            <a:gradFill rotWithShape="0">
              <a:gsLst>
                <a:gs pos="0">
                  <a:srgbClr xmlns:mc="http://schemas.openxmlformats.org/markup-compatibility/2006" xmlns:a14="http://schemas.microsoft.com/office/drawing/2010/main" val="000000" mc:Ignorable="a14" a14:legacySpreadsheetColorIndex="46">
                    <a:gamma/>
                    <a:shade val="46275"/>
                    <a:invGamma/>
                  </a:srgbClr>
                </a:gs>
                <a:gs pos="50000">
                  <a:srgbClr xmlns:mc="http://schemas.openxmlformats.org/markup-compatibility/2006" xmlns:a14="http://schemas.microsoft.com/office/drawing/2010/main" val="CC99FF" mc:Ignorable="a14" a14:legacySpreadsheetColorIndex="46"/>
                </a:gs>
                <a:gs pos="100000">
                  <a:srgbClr xmlns:mc="http://schemas.openxmlformats.org/markup-compatibility/2006" xmlns:a14="http://schemas.microsoft.com/office/drawing/2010/main" val="000000" mc:Ignorable="a14" a14:legacySpreadsheetColorIndex="46">
                    <a:gamma/>
                    <a:shade val="46275"/>
                    <a:invGamma/>
                  </a:srgbClr>
                </a:gs>
              </a:gsLst>
              <a:lin ang="0" scaled="1"/>
            </a:gradFill>
            <a:ln w="28160">
              <a:noFill/>
            </a:ln>
          </c:spPr>
          <c:invertIfNegative val="0"/>
          <c:dLbls>
            <c:delete val="1"/>
          </c:dLbls>
          <c:cat>
            <c:strRef>
              <c:f>Sheet2!$B$2:$K$2</c:f>
              <c:strCache>
                <c:ptCount val="8"/>
                <c:pt idx="0">
                  <c:v>2Q/19</c:v>
                </c:pt>
                <c:pt idx="1">
                  <c:v>3Q/19</c:v>
                </c:pt>
                <c:pt idx="2">
                  <c:v>4Q/19</c:v>
                </c:pt>
                <c:pt idx="3">
                  <c:v>1Q/20</c:v>
                </c:pt>
                <c:pt idx="4">
                  <c:v>2Q/20</c:v>
                </c:pt>
                <c:pt idx="5">
                  <c:v>3Q/20</c:v>
                </c:pt>
                <c:pt idx="6">
                  <c:v>4Q/20</c:v>
                </c:pt>
                <c:pt idx="7">
                  <c:v>1Q/21</c:v>
                </c:pt>
              </c:strCache>
            </c:strRef>
          </c:cat>
          <c:val>
            <c:numRef>
              <c:f>Sheet2!#REF!</c:f>
              <c:numCache>
                <c:formatCode>General</c:formatCode>
                <c:ptCount val="1"/>
                <c:pt idx="0">
                  <c:v>1</c:v>
                </c:pt>
              </c:numCache>
            </c:numRef>
          </c:val>
          <c:extLst>
            <c:ext xmlns:c16="http://schemas.microsoft.com/office/drawing/2014/chart" uri="{C3380CC4-5D6E-409C-BE32-E72D297353CC}">
              <c16:uniqueId val="{00000000-6C44-4862-B6F5-398538E751DF}"/>
            </c:ext>
          </c:extLst>
        </c:ser>
        <c:ser>
          <c:idx val="1"/>
          <c:order val="1"/>
          <c:tx>
            <c:strRef>
              <c:f>Sheet2!$A$3</c:f>
              <c:strCache>
                <c:ptCount val="1"/>
                <c:pt idx="0">
                  <c:v>Structured Notes Fee</c:v>
                </c:pt>
              </c:strCache>
            </c:strRef>
          </c:tx>
          <c:spPr>
            <a:solidFill>
              <a:schemeClr val="accent2"/>
            </a:solidFill>
            <a:ln w="9525">
              <a:noFill/>
            </a:ln>
            <a:effectLst>
              <a:outerShdw blurRad="50800" dist="38100" dir="8100000" algn="tr" rotWithShape="0">
                <a:prstClr val="black">
                  <a:alpha val="40000"/>
                </a:prstClr>
              </a:outerShdw>
            </a:effectLst>
          </c:spPr>
          <c:invertIfNegative val="0"/>
          <c:dLbls>
            <c:dLbl>
              <c:idx val="0"/>
              <c:layout>
                <c:manualLayout>
                  <c:x val="-9.22267625351475E-3"/>
                  <c:y val="-1.5126133046686974E-2"/>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44-4862-B6F5-398538E751DF}"/>
                </c:ext>
              </c:extLst>
            </c:dLbl>
            <c:dLbl>
              <c:idx val="3"/>
              <c:layout>
                <c:manualLayout>
                  <c:x val="1.3225244893874666E-3"/>
                  <c:y val="-8.3384073119614488E-3"/>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44-4862-B6F5-398538E751DF}"/>
                </c:ext>
              </c:extLst>
            </c:dLbl>
            <c:dLbl>
              <c:idx val="4"/>
              <c:layout>
                <c:manualLayout>
                  <c:x val="-8.7817819607149961E-4"/>
                  <c:y val="-1.2891609837810791E-2"/>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44-4862-B6F5-398538E751DF}"/>
                </c:ext>
              </c:extLst>
            </c:dLbl>
            <c:spPr>
              <a:noFill/>
              <a:ln w="28160">
                <a:noFill/>
              </a:ln>
            </c:spPr>
            <c:txPr>
              <a:bodyPr wrap="square" lIns="38100" tIns="19050" rIns="38100" bIns="19050" anchor="ctr">
                <a:spAutoFit/>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2Q/19</c:v>
                </c:pt>
                <c:pt idx="1">
                  <c:v>3Q/19</c:v>
                </c:pt>
                <c:pt idx="2">
                  <c:v>4Q/19</c:v>
                </c:pt>
                <c:pt idx="3">
                  <c:v>1Q/20</c:v>
                </c:pt>
                <c:pt idx="4">
                  <c:v>2Q/20</c:v>
                </c:pt>
                <c:pt idx="5">
                  <c:v>3Q/20</c:v>
                </c:pt>
                <c:pt idx="6">
                  <c:v>4Q/20</c:v>
                </c:pt>
                <c:pt idx="7">
                  <c:v>1Q/21</c:v>
                </c:pt>
              </c:strCache>
            </c:strRef>
          </c:cat>
          <c:val>
            <c:numRef>
              <c:f>Sheet2!$B$3:$K$3</c:f>
              <c:numCache>
                <c:formatCode>0</c:formatCode>
                <c:ptCount val="8"/>
                <c:pt idx="0">
                  <c:v>67</c:v>
                </c:pt>
                <c:pt idx="1">
                  <c:v>87</c:v>
                </c:pt>
                <c:pt idx="2">
                  <c:v>72</c:v>
                </c:pt>
                <c:pt idx="3">
                  <c:v>94</c:v>
                </c:pt>
                <c:pt idx="4">
                  <c:v>56</c:v>
                </c:pt>
                <c:pt idx="5">
                  <c:v>139</c:v>
                </c:pt>
                <c:pt idx="6">
                  <c:v>126</c:v>
                </c:pt>
                <c:pt idx="7">
                  <c:v>135.32999999999998</c:v>
                </c:pt>
              </c:numCache>
            </c:numRef>
          </c:val>
          <c:extLst>
            <c:ext xmlns:c16="http://schemas.microsoft.com/office/drawing/2014/chart" uri="{C3380CC4-5D6E-409C-BE32-E72D297353CC}">
              <c16:uniqueId val="{00000004-6C44-4862-B6F5-398538E751DF}"/>
            </c:ext>
          </c:extLst>
        </c:ser>
        <c:ser>
          <c:idx val="2"/>
          <c:order val="2"/>
          <c:tx>
            <c:strRef>
              <c:f>Sheet2!$A$4</c:f>
              <c:strCache>
                <c:ptCount val="1"/>
                <c:pt idx="0">
                  <c:v>Bancassurance Fee</c:v>
                </c:pt>
              </c:strCache>
            </c:strRef>
          </c:tx>
          <c:spPr>
            <a:solidFill>
              <a:schemeClr val="accent3"/>
            </a:solidFill>
            <a:ln w="9525">
              <a:noFill/>
            </a:ln>
            <a:effectLst>
              <a:outerShdw blurRad="50800" dist="38100" dir="8100000" algn="tr" rotWithShape="0">
                <a:prstClr val="black">
                  <a:alpha val="40000"/>
                </a:prstClr>
              </a:outerShdw>
            </a:effectLst>
          </c:spPr>
          <c:invertIfNegative val="0"/>
          <c:dLbls>
            <c:dLbl>
              <c:idx val="0"/>
              <c:layout>
                <c:manualLayout>
                  <c:x val="-8.7818435564417097E-4"/>
                  <c:y val="-1.1718400385921535E-2"/>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44-4862-B6F5-398538E751DF}"/>
                </c:ext>
              </c:extLst>
            </c:dLbl>
            <c:spPr>
              <a:noFill/>
              <a:ln w="28160">
                <a:noFill/>
              </a:ln>
            </c:spPr>
            <c:txPr>
              <a:bodyPr wrap="square" lIns="38100" tIns="19050" rIns="38100" bIns="19050" anchor="ctr">
                <a:spAutoFit/>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2Q/19</c:v>
                </c:pt>
                <c:pt idx="1">
                  <c:v>3Q/19</c:v>
                </c:pt>
                <c:pt idx="2">
                  <c:v>4Q/19</c:v>
                </c:pt>
                <c:pt idx="3">
                  <c:v>1Q/20</c:v>
                </c:pt>
                <c:pt idx="4">
                  <c:v>2Q/20</c:v>
                </c:pt>
                <c:pt idx="5">
                  <c:v>3Q/20</c:v>
                </c:pt>
                <c:pt idx="6">
                  <c:v>4Q/20</c:v>
                </c:pt>
                <c:pt idx="7">
                  <c:v>1Q/21</c:v>
                </c:pt>
              </c:strCache>
            </c:strRef>
          </c:cat>
          <c:val>
            <c:numRef>
              <c:f>Sheet2!$B$4:$K$4</c:f>
              <c:numCache>
                <c:formatCode>0</c:formatCode>
                <c:ptCount val="8"/>
                <c:pt idx="0" formatCode="General">
                  <c:v>320</c:v>
                </c:pt>
                <c:pt idx="1">
                  <c:v>377</c:v>
                </c:pt>
                <c:pt idx="2">
                  <c:v>431</c:v>
                </c:pt>
                <c:pt idx="3">
                  <c:v>239</c:v>
                </c:pt>
                <c:pt idx="4">
                  <c:v>289</c:v>
                </c:pt>
                <c:pt idx="5">
                  <c:v>101</c:v>
                </c:pt>
                <c:pt idx="6">
                  <c:v>170</c:v>
                </c:pt>
                <c:pt idx="7">
                  <c:v>166.03</c:v>
                </c:pt>
              </c:numCache>
            </c:numRef>
          </c:val>
          <c:extLst>
            <c:ext xmlns:c16="http://schemas.microsoft.com/office/drawing/2014/chart" uri="{C3380CC4-5D6E-409C-BE32-E72D297353CC}">
              <c16:uniqueId val="{00000006-6C44-4862-B6F5-398538E751DF}"/>
            </c:ext>
          </c:extLst>
        </c:ser>
        <c:ser>
          <c:idx val="3"/>
          <c:order val="3"/>
          <c:tx>
            <c:strRef>
              <c:f>Sheet2!$A$5</c:f>
              <c:strCache>
                <c:ptCount val="1"/>
                <c:pt idx="0">
                  <c:v>Mutual Fund Fee</c:v>
                </c:pt>
              </c:strCache>
            </c:strRef>
          </c:tx>
          <c:spPr>
            <a:solidFill>
              <a:schemeClr val="accent5"/>
            </a:solidFill>
            <a:ln w="9525">
              <a:noFill/>
            </a:ln>
            <a:effectLst>
              <a:outerShdw blurRad="50800" dist="38100" dir="8100000" algn="tr" rotWithShape="0">
                <a:prstClr val="black">
                  <a:alpha val="40000"/>
                </a:prstClr>
              </a:outerShdw>
            </a:effectLst>
          </c:spPr>
          <c:invertIfNegative val="0"/>
          <c:dLbls>
            <c:dLbl>
              <c:idx val="0"/>
              <c:spPr>
                <a:noFill/>
                <a:ln w="28160">
                  <a:noFill/>
                </a:ln>
              </c:spPr>
              <c:txPr>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7-6C44-4862-B6F5-398538E751DF}"/>
                </c:ext>
              </c:extLst>
            </c:dLbl>
            <c:spPr>
              <a:noFill/>
              <a:ln w="28160">
                <a:noFill/>
              </a:ln>
            </c:spPr>
            <c:txPr>
              <a:bodyPr wrap="square" lIns="38100" tIns="19050" rIns="38100" bIns="19050" anchor="ctr">
                <a:spAutoFit/>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2Q/19</c:v>
                </c:pt>
                <c:pt idx="1">
                  <c:v>3Q/19</c:v>
                </c:pt>
                <c:pt idx="2">
                  <c:v>4Q/19</c:v>
                </c:pt>
                <c:pt idx="3">
                  <c:v>1Q/20</c:v>
                </c:pt>
                <c:pt idx="4">
                  <c:v>2Q/20</c:v>
                </c:pt>
                <c:pt idx="5">
                  <c:v>3Q/20</c:v>
                </c:pt>
                <c:pt idx="6">
                  <c:v>4Q/20</c:v>
                </c:pt>
                <c:pt idx="7">
                  <c:v>1Q/21</c:v>
                </c:pt>
              </c:strCache>
            </c:strRef>
          </c:cat>
          <c:val>
            <c:numRef>
              <c:f>Sheet2!$B$5:$K$5</c:f>
              <c:numCache>
                <c:formatCode>0</c:formatCode>
                <c:ptCount val="8"/>
                <c:pt idx="0">
                  <c:v>108</c:v>
                </c:pt>
                <c:pt idx="1">
                  <c:v>121</c:v>
                </c:pt>
                <c:pt idx="2">
                  <c:v>106</c:v>
                </c:pt>
                <c:pt idx="3">
                  <c:v>144</c:v>
                </c:pt>
                <c:pt idx="4">
                  <c:v>138</c:v>
                </c:pt>
                <c:pt idx="5">
                  <c:v>203</c:v>
                </c:pt>
                <c:pt idx="6">
                  <c:v>255</c:v>
                </c:pt>
                <c:pt idx="7">
                  <c:v>202.85000000000002</c:v>
                </c:pt>
              </c:numCache>
            </c:numRef>
          </c:val>
          <c:extLst>
            <c:ext xmlns:c16="http://schemas.microsoft.com/office/drawing/2014/chart" uri="{C3380CC4-5D6E-409C-BE32-E72D297353CC}">
              <c16:uniqueId val="{00000008-6C44-4862-B6F5-398538E751DF}"/>
            </c:ext>
          </c:extLst>
        </c:ser>
        <c:ser>
          <c:idx val="4"/>
          <c:order val="4"/>
          <c:tx>
            <c:strRef>
              <c:f>Sheet2!$A$6</c:f>
              <c:strCache>
                <c:ptCount val="1"/>
                <c:pt idx="0">
                  <c:v>Management Fee**</c:v>
                </c:pt>
              </c:strCache>
            </c:strRef>
          </c:tx>
          <c:spPr>
            <a:solidFill>
              <a:schemeClr val="accent6"/>
            </a:solidFill>
            <a:ln w="9525">
              <a:noFill/>
            </a:ln>
            <a:effectLst>
              <a:outerShdw blurRad="50800" dist="38100" dir="8100000" algn="tr" rotWithShape="0">
                <a:prstClr val="black">
                  <a:alpha val="40000"/>
                </a:prstClr>
              </a:outerShdw>
            </a:effectLst>
          </c:spPr>
          <c:invertIfNegative val="0"/>
          <c:dLbls>
            <c:spPr>
              <a:noFill/>
              <a:ln w="28160">
                <a:noFill/>
              </a:ln>
            </c:spPr>
            <c:txPr>
              <a:bodyPr wrap="square" lIns="38100" tIns="19050" rIns="38100" bIns="19050" anchor="ctr">
                <a:spAutoFit/>
              </a:bodyPr>
              <a:lstStyle/>
              <a:p>
                <a:pPr>
                  <a:defRPr sz="1303"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2Q/19</c:v>
                </c:pt>
                <c:pt idx="1">
                  <c:v>3Q/19</c:v>
                </c:pt>
                <c:pt idx="2">
                  <c:v>4Q/19</c:v>
                </c:pt>
                <c:pt idx="3">
                  <c:v>1Q/20</c:v>
                </c:pt>
                <c:pt idx="4">
                  <c:v>2Q/20</c:v>
                </c:pt>
                <c:pt idx="5">
                  <c:v>3Q/20</c:v>
                </c:pt>
                <c:pt idx="6">
                  <c:v>4Q/20</c:v>
                </c:pt>
                <c:pt idx="7">
                  <c:v>1Q/21</c:v>
                </c:pt>
              </c:strCache>
            </c:strRef>
          </c:cat>
          <c:val>
            <c:numRef>
              <c:f>Sheet2!$B$6:$K$6</c:f>
              <c:numCache>
                <c:formatCode>0</c:formatCode>
                <c:ptCount val="8"/>
                <c:pt idx="0" formatCode="General">
                  <c:v>113</c:v>
                </c:pt>
                <c:pt idx="1">
                  <c:v>101</c:v>
                </c:pt>
                <c:pt idx="2">
                  <c:v>92</c:v>
                </c:pt>
                <c:pt idx="3">
                  <c:v>89</c:v>
                </c:pt>
                <c:pt idx="4">
                  <c:v>106</c:v>
                </c:pt>
                <c:pt idx="5">
                  <c:v>110</c:v>
                </c:pt>
                <c:pt idx="6">
                  <c:v>107</c:v>
                </c:pt>
                <c:pt idx="7">
                  <c:v>139.47</c:v>
                </c:pt>
              </c:numCache>
            </c:numRef>
          </c:val>
          <c:extLst>
            <c:ext xmlns:c16="http://schemas.microsoft.com/office/drawing/2014/chart" uri="{C3380CC4-5D6E-409C-BE32-E72D297353CC}">
              <c16:uniqueId val="{00000009-6C44-4862-B6F5-398538E751DF}"/>
            </c:ext>
          </c:extLst>
        </c:ser>
        <c:dLbls>
          <c:showLegendKey val="0"/>
          <c:showVal val="1"/>
          <c:showCatName val="0"/>
          <c:showSerName val="0"/>
          <c:showPercent val="0"/>
          <c:showBubbleSize val="0"/>
        </c:dLbls>
        <c:gapWidth val="30"/>
        <c:overlap val="100"/>
        <c:serLines>
          <c:spPr>
            <a:ln w="3520">
              <a:solidFill>
                <a:srgbClr val="000000"/>
              </a:solidFill>
              <a:prstDash val="solid"/>
            </a:ln>
          </c:spPr>
        </c:serLines>
        <c:axId val="184304000"/>
        <c:axId val="184305536"/>
      </c:barChart>
      <c:catAx>
        <c:axId val="184304000"/>
        <c:scaling>
          <c:orientation val="minMax"/>
        </c:scaling>
        <c:delete val="0"/>
        <c:axPos val="b"/>
        <c:numFmt formatCode="General" sourceLinked="1"/>
        <c:majorTickMark val="none"/>
        <c:minorTickMark val="none"/>
        <c:tickLblPos val="nextTo"/>
        <c:spPr>
          <a:ln w="3520">
            <a:solidFill>
              <a:srgbClr val="000000"/>
            </a:solidFill>
            <a:prstDash val="solid"/>
          </a:ln>
        </c:spPr>
        <c:txPr>
          <a:bodyPr rot="0" vert="horz"/>
          <a:lstStyle/>
          <a:p>
            <a:pPr>
              <a:defRPr sz="1303" b="0" i="0" u="none" strike="noStrike" baseline="0">
                <a:solidFill>
                  <a:srgbClr val="000000"/>
                </a:solidFill>
                <a:latin typeface="Arial"/>
                <a:ea typeface="Arial"/>
                <a:cs typeface="Arial"/>
              </a:defRPr>
            </a:pPr>
            <a:endParaRPr lang="zh-TW"/>
          </a:p>
        </c:txPr>
        <c:crossAx val="184305536"/>
        <c:crosses val="autoZero"/>
        <c:auto val="1"/>
        <c:lblAlgn val="ctr"/>
        <c:lblOffset val="100"/>
        <c:tickLblSkip val="1"/>
        <c:tickMarkSkip val="1"/>
        <c:noMultiLvlLbl val="0"/>
      </c:catAx>
      <c:valAx>
        <c:axId val="184305536"/>
        <c:scaling>
          <c:orientation val="minMax"/>
        </c:scaling>
        <c:delete val="1"/>
        <c:axPos val="l"/>
        <c:numFmt formatCode="General" sourceLinked="1"/>
        <c:majorTickMark val="out"/>
        <c:minorTickMark val="none"/>
        <c:tickLblPos val="nextTo"/>
        <c:crossAx val="184304000"/>
        <c:crosses val="autoZero"/>
        <c:crossBetween val="between"/>
      </c:valAx>
      <c:spPr>
        <a:noFill/>
        <a:ln w="28160">
          <a:noFill/>
        </a:ln>
      </c:spPr>
    </c:plotArea>
    <c:plotVisOnly val="1"/>
    <c:dispBlanksAs val="gap"/>
    <c:showDLblsOverMax val="0"/>
  </c:chart>
  <c:spPr>
    <a:noFill/>
    <a:ln>
      <a:noFill/>
    </a:ln>
  </c:spPr>
  <c:txPr>
    <a:bodyPr/>
    <a:lstStyle/>
    <a:p>
      <a:pPr>
        <a:defRPr sz="887"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48593925759281E-3"/>
          <c:y val="0.28378378378378377"/>
          <c:w val="1"/>
          <c:h val="0.55855855855855852"/>
        </c:manualLayout>
      </c:layout>
      <c:barChart>
        <c:barDir val="col"/>
        <c:grouping val="clustered"/>
        <c:varyColors val="0"/>
        <c:ser>
          <c:idx val="0"/>
          <c:order val="0"/>
          <c:tx>
            <c:strRef>
              <c:f>Sheet2!$A$3</c:f>
              <c:strCache>
                <c:ptCount val="1"/>
                <c:pt idx="0">
                  <c:v>1Q/20</c:v>
                </c:pt>
              </c:strCache>
            </c:strRef>
          </c:tx>
          <c:spPr>
            <a:pattFill prst="wdDnDiag">
              <a:fgClr>
                <a:schemeClr val="accent2">
                  <a:lumMod val="40000"/>
                  <a:lumOff val="60000"/>
                </a:schemeClr>
              </a:fgClr>
              <a:bgClr>
                <a:schemeClr val="accent2"/>
              </a:bgClr>
            </a:pattFill>
            <a:ln w="25767">
              <a:noFill/>
            </a:ln>
            <a:effectLst>
              <a:outerShdw blurRad="50800" dist="38100" dir="8100000" algn="tr" rotWithShape="0">
                <a:prstClr val="black">
                  <a:alpha val="40000"/>
                </a:prstClr>
              </a:outerShdw>
            </a:effectLst>
          </c:spPr>
          <c:invertIfNegative val="0"/>
          <c:dLbls>
            <c:dLbl>
              <c:idx val="0"/>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0-7807-4EB5-B9DE-01A570F062E2}"/>
                </c:ext>
              </c:extLst>
            </c:dLbl>
            <c:dLbl>
              <c:idx val="1"/>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1-7807-4EB5-B9DE-01A570F062E2}"/>
                </c:ext>
              </c:extLst>
            </c:dLbl>
            <c:dLbl>
              <c:idx val="2"/>
              <c:layout>
                <c:manualLayout>
                  <c:x val="-2.391324605134415E-3"/>
                  <c:y val="-1.0380604714676722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DF-4CDF-8FBE-C719D80ECD86}"/>
                </c:ext>
              </c:extLst>
            </c:dLbl>
            <c:dLbl>
              <c:idx val="4"/>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2-7807-4EB5-B9DE-01A570F062E2}"/>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Sheet2!$B$2:$G$2</c:f>
              <c:strCache>
                <c:ptCount val="6"/>
                <c:pt idx="0">
                  <c:v>Wealth Mgmt*</c:v>
                </c:pt>
                <c:pt idx="1">
                  <c:v>FX</c:v>
                </c:pt>
                <c:pt idx="2">
                  <c:v>Loan fee**</c:v>
                </c:pt>
                <c:pt idx="3">
                  <c:v>Custodian</c:v>
                </c:pt>
                <c:pt idx="4">
                  <c:v>Credit card</c:v>
                </c:pt>
                <c:pt idx="5">
                  <c:v>Others</c:v>
                </c:pt>
              </c:strCache>
            </c:strRef>
          </c:cat>
          <c:val>
            <c:numRef>
              <c:f>Sheet2!$B$3:$G$3</c:f>
              <c:numCache>
                <c:formatCode>0</c:formatCode>
                <c:ptCount val="6"/>
                <c:pt idx="0" formatCode="0_ ">
                  <c:v>648</c:v>
                </c:pt>
                <c:pt idx="1">
                  <c:v>294</c:v>
                </c:pt>
                <c:pt idx="2">
                  <c:v>562</c:v>
                </c:pt>
                <c:pt idx="3">
                  <c:v>99</c:v>
                </c:pt>
                <c:pt idx="4">
                  <c:v>52</c:v>
                </c:pt>
                <c:pt idx="5" formatCode="_-* #,##0_-;\-* #,##0_-;_-* &quot;-&quot;??_-;_-@_-">
                  <c:v>34</c:v>
                </c:pt>
              </c:numCache>
            </c:numRef>
          </c:val>
          <c:extLst>
            <c:ext xmlns:c16="http://schemas.microsoft.com/office/drawing/2014/chart" uri="{C3380CC4-5D6E-409C-BE32-E72D297353CC}">
              <c16:uniqueId val="{00000004-8BDF-4CDF-8FBE-C719D80ECD86}"/>
            </c:ext>
          </c:extLst>
        </c:ser>
        <c:ser>
          <c:idx val="1"/>
          <c:order val="1"/>
          <c:tx>
            <c:strRef>
              <c:f>Sheet2!$A$4</c:f>
              <c:strCache>
                <c:ptCount val="1"/>
                <c:pt idx="0">
                  <c:v>1Q/21</c:v>
                </c:pt>
              </c:strCache>
            </c:strRef>
          </c:tx>
          <c:spPr>
            <a:solidFill>
              <a:schemeClr val="accent5"/>
            </a:solidFill>
            <a:ln w="25767">
              <a:noFill/>
            </a:ln>
            <a:effectLst>
              <a:outerShdw blurRad="50800" dist="38100" dir="8100000" algn="tr" rotWithShape="0">
                <a:prstClr val="black">
                  <a:alpha val="40000"/>
                </a:prstClr>
              </a:outerShdw>
            </a:effectLst>
          </c:spPr>
          <c:invertIfNegative val="0"/>
          <c:dLbls>
            <c:dLbl>
              <c:idx val="0"/>
              <c:layout>
                <c:manualLayout>
                  <c:x val="-2.1664026464147668E-3"/>
                  <c:y val="-2.1500233742089814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DF-4CDF-8FBE-C719D80ECD86}"/>
                </c:ext>
              </c:extLst>
            </c:dLbl>
            <c:dLbl>
              <c:idx val="1"/>
              <c:layout>
                <c:manualLayout>
                  <c:x val="1.2081921712448485E-3"/>
                  <c:y val="-2.1155179885494257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DF-4CDF-8FBE-C719D80ECD86}"/>
                </c:ext>
              </c:extLst>
            </c:dLbl>
            <c:dLbl>
              <c:idx val="2"/>
              <c:layout>
                <c:manualLayout>
                  <c:x val="4.5827869889044637E-3"/>
                  <c:y val="-1.802570383048524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DF-4CDF-8FBE-C719D80ECD86}"/>
                </c:ext>
              </c:extLst>
            </c:dLbl>
            <c:dLbl>
              <c:idx val="3"/>
              <c:layout>
                <c:manualLayout>
                  <c:x val="-1.7997916680533299E-3"/>
                  <c:y val="-2.504220697360393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DF-4CDF-8FBE-C719D80ECD86}"/>
                </c:ext>
              </c:extLst>
            </c:dLbl>
            <c:dLbl>
              <c:idx val="4"/>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3-7807-4EB5-B9DE-01A570F062E2}"/>
                </c:ext>
              </c:extLst>
            </c:dLbl>
            <c:dLbl>
              <c:idx val="5"/>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4-7807-4EB5-B9DE-01A570F062E2}"/>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Sheet2!$B$2:$G$2</c:f>
              <c:strCache>
                <c:ptCount val="6"/>
                <c:pt idx="0">
                  <c:v>Wealth Mgmt*</c:v>
                </c:pt>
                <c:pt idx="1">
                  <c:v>FX</c:v>
                </c:pt>
                <c:pt idx="2">
                  <c:v>Loan fee**</c:v>
                </c:pt>
                <c:pt idx="3">
                  <c:v>Custodian</c:v>
                </c:pt>
                <c:pt idx="4">
                  <c:v>Credit card</c:v>
                </c:pt>
                <c:pt idx="5">
                  <c:v>Others</c:v>
                </c:pt>
              </c:strCache>
            </c:strRef>
          </c:cat>
          <c:val>
            <c:numRef>
              <c:f>Sheet2!$B$4:$G$4</c:f>
              <c:numCache>
                <c:formatCode>0</c:formatCode>
                <c:ptCount val="6"/>
                <c:pt idx="0" formatCode="0_ ">
                  <c:v>782</c:v>
                </c:pt>
                <c:pt idx="1">
                  <c:v>250</c:v>
                </c:pt>
                <c:pt idx="2">
                  <c:v>512</c:v>
                </c:pt>
                <c:pt idx="3">
                  <c:v>54</c:v>
                </c:pt>
                <c:pt idx="4">
                  <c:v>63</c:v>
                </c:pt>
                <c:pt idx="5" formatCode="_-* #,##0_-;\-* #,##0_-;_-* &quot;-&quot;??_-;_-@_-">
                  <c:v>9</c:v>
                </c:pt>
              </c:numCache>
            </c:numRef>
          </c:val>
          <c:extLst>
            <c:ext xmlns:c16="http://schemas.microsoft.com/office/drawing/2014/chart" uri="{C3380CC4-5D6E-409C-BE32-E72D297353CC}">
              <c16:uniqueId val="{0000000B-8BDF-4CDF-8FBE-C719D80ECD86}"/>
            </c:ext>
          </c:extLst>
        </c:ser>
        <c:dLbls>
          <c:showLegendKey val="0"/>
          <c:showVal val="1"/>
          <c:showCatName val="0"/>
          <c:showSerName val="0"/>
          <c:showPercent val="0"/>
          <c:showBubbleSize val="0"/>
        </c:dLbls>
        <c:gapWidth val="50"/>
        <c:axId val="336338944"/>
        <c:axId val="336340480"/>
      </c:barChart>
      <c:catAx>
        <c:axId val="336338944"/>
        <c:scaling>
          <c:orientation val="minMax"/>
        </c:scaling>
        <c:delete val="0"/>
        <c:axPos val="b"/>
        <c:numFmt formatCode="General" sourceLinked="1"/>
        <c:majorTickMark val="none"/>
        <c:minorTickMark val="none"/>
        <c:tickLblPos val="nextTo"/>
        <c:spPr>
          <a:ln w="3221">
            <a:solidFill>
              <a:srgbClr val="660066"/>
            </a:solidFill>
            <a:prstDash val="solid"/>
          </a:ln>
        </c:spPr>
        <c:txPr>
          <a:bodyPr rot="0" vert="horz"/>
          <a:lstStyle/>
          <a:p>
            <a:pPr>
              <a:defRPr sz="1217" b="0" i="0" u="none" strike="noStrike" baseline="0">
                <a:solidFill>
                  <a:schemeClr val="accent6">
                    <a:lumMod val="50000"/>
                  </a:schemeClr>
                </a:solidFill>
                <a:latin typeface="Arial"/>
                <a:ea typeface="Arial"/>
                <a:cs typeface="Arial"/>
              </a:defRPr>
            </a:pPr>
            <a:endParaRPr lang="zh-TW"/>
          </a:p>
        </c:txPr>
        <c:crossAx val="336340480"/>
        <c:crosses val="autoZero"/>
        <c:auto val="1"/>
        <c:lblAlgn val="ctr"/>
        <c:lblOffset val="100"/>
        <c:tickLblSkip val="1"/>
        <c:tickMarkSkip val="1"/>
        <c:noMultiLvlLbl val="0"/>
      </c:catAx>
      <c:valAx>
        <c:axId val="336340480"/>
        <c:scaling>
          <c:orientation val="minMax"/>
        </c:scaling>
        <c:delete val="1"/>
        <c:axPos val="l"/>
        <c:numFmt formatCode="0_ " sourceLinked="1"/>
        <c:majorTickMark val="out"/>
        <c:minorTickMark val="none"/>
        <c:tickLblPos val="nextTo"/>
        <c:crossAx val="336338944"/>
        <c:crosses val="autoZero"/>
        <c:crossBetween val="between"/>
      </c:valAx>
      <c:spPr>
        <a:noFill/>
        <a:ln w="25767">
          <a:noFill/>
        </a:ln>
      </c:spPr>
    </c:plotArea>
    <c:legend>
      <c:legendPos val="t"/>
      <c:layout>
        <c:manualLayout>
          <c:xMode val="edge"/>
          <c:yMode val="edge"/>
          <c:x val="1.1248427526440849E-3"/>
          <c:y val="1.2545215124559942E-2"/>
          <c:w val="0.26546681664791899"/>
          <c:h val="0.13513513513513514"/>
        </c:manualLayout>
      </c:layout>
      <c:overlay val="0"/>
      <c:spPr>
        <a:noFill/>
        <a:ln w="25767">
          <a:noFill/>
        </a:ln>
      </c:spPr>
      <c:txPr>
        <a:bodyPr/>
        <a:lstStyle/>
        <a:p>
          <a:pPr>
            <a:defRPr sz="1491"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457"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03174603174607"/>
          <c:y val="0.18421052631578944"/>
          <c:w val="0.48412698412698413"/>
          <c:h val="0.68796992481203001"/>
        </c:manualLayout>
      </c:layout>
      <c:pieChart>
        <c:varyColors val="1"/>
        <c:ser>
          <c:idx val="0"/>
          <c:order val="0"/>
          <c:tx>
            <c:strRef>
              <c:f>Sheet1!$A$2</c:f>
              <c:strCache>
                <c:ptCount val="1"/>
                <c:pt idx="0">
                  <c:v>1Q/21</c:v>
                </c:pt>
              </c:strCache>
            </c:strRef>
          </c:tx>
          <c:spPr>
            <a:solidFill>
              <a:schemeClr val="accent1"/>
            </a:solidFill>
            <a:ln w="14636">
              <a:solidFill>
                <a:schemeClr val="tx1"/>
              </a:solidFill>
              <a:prstDash val="solid"/>
            </a:ln>
          </c:spPr>
          <c:dPt>
            <c:idx val="0"/>
            <c:bubble3D val="0"/>
            <c:spPr>
              <a:solidFill>
                <a:schemeClr val="accent6"/>
              </a:solidFill>
              <a:ln w="29273">
                <a:noFill/>
              </a:ln>
              <a:scene3d>
                <a:camera prst="orthographicFront"/>
                <a:lightRig rig="threePt" dir="t"/>
              </a:scene3d>
              <a:sp3d>
                <a:bevelT w="190500" h="38100"/>
              </a:sp3d>
            </c:spPr>
            <c:extLst>
              <c:ext xmlns:c16="http://schemas.microsoft.com/office/drawing/2014/chart" uri="{C3380CC4-5D6E-409C-BE32-E72D297353CC}">
                <c16:uniqueId val="{00000001-F5BC-43F0-8351-0158F72D5B2F}"/>
              </c:ext>
            </c:extLst>
          </c:dPt>
          <c:dPt>
            <c:idx val="1"/>
            <c:bubble3D val="0"/>
            <c:spPr>
              <a:solidFill>
                <a:schemeClr val="accent5"/>
              </a:solidFill>
              <a:ln w="29273">
                <a:noFill/>
              </a:ln>
              <a:scene3d>
                <a:camera prst="orthographicFront"/>
                <a:lightRig rig="threePt" dir="t"/>
              </a:scene3d>
              <a:sp3d>
                <a:bevelT w="190500" h="38100"/>
              </a:sp3d>
            </c:spPr>
            <c:extLst>
              <c:ext xmlns:c16="http://schemas.microsoft.com/office/drawing/2014/chart" uri="{C3380CC4-5D6E-409C-BE32-E72D297353CC}">
                <c16:uniqueId val="{00000003-F5BC-43F0-8351-0158F72D5B2F}"/>
              </c:ext>
            </c:extLst>
          </c:dPt>
          <c:dPt>
            <c:idx val="2"/>
            <c:bubble3D val="0"/>
            <c:spPr>
              <a:solidFill>
                <a:schemeClr val="accent4"/>
              </a:solidFill>
              <a:ln w="29273">
                <a:noFill/>
              </a:ln>
              <a:scene3d>
                <a:camera prst="orthographicFront"/>
                <a:lightRig rig="threePt" dir="t"/>
              </a:scene3d>
              <a:sp3d>
                <a:bevelT w="190500" h="38100"/>
              </a:sp3d>
            </c:spPr>
            <c:extLst>
              <c:ext xmlns:c16="http://schemas.microsoft.com/office/drawing/2014/chart" uri="{C3380CC4-5D6E-409C-BE32-E72D297353CC}">
                <c16:uniqueId val="{00000005-F5BC-43F0-8351-0158F72D5B2F}"/>
              </c:ext>
            </c:extLst>
          </c:dPt>
          <c:dPt>
            <c:idx val="3"/>
            <c:bubble3D val="0"/>
            <c:spPr>
              <a:solidFill>
                <a:schemeClr val="accent3"/>
              </a:solidFill>
              <a:ln w="29273">
                <a:noFill/>
              </a:ln>
              <a:scene3d>
                <a:camera prst="orthographicFront"/>
                <a:lightRig rig="threePt" dir="t"/>
              </a:scene3d>
              <a:sp3d>
                <a:bevelT w="190500" h="38100"/>
              </a:sp3d>
            </c:spPr>
            <c:extLst>
              <c:ext xmlns:c16="http://schemas.microsoft.com/office/drawing/2014/chart" uri="{C3380CC4-5D6E-409C-BE32-E72D297353CC}">
                <c16:uniqueId val="{00000007-F5BC-43F0-8351-0158F72D5B2F}"/>
              </c:ext>
            </c:extLst>
          </c:dPt>
          <c:dPt>
            <c:idx val="4"/>
            <c:bubble3D val="0"/>
            <c:spPr>
              <a:solidFill>
                <a:schemeClr val="accent2"/>
              </a:solidFill>
              <a:ln w="29273">
                <a:noFill/>
              </a:ln>
              <a:scene3d>
                <a:camera prst="orthographicFront"/>
                <a:lightRig rig="threePt" dir="t"/>
              </a:scene3d>
              <a:sp3d>
                <a:bevelT w="190500" h="38100"/>
              </a:sp3d>
            </c:spPr>
            <c:extLst>
              <c:ext xmlns:c16="http://schemas.microsoft.com/office/drawing/2014/chart" uri="{C3380CC4-5D6E-409C-BE32-E72D297353CC}">
                <c16:uniqueId val="{00000009-F5BC-43F0-8351-0158F72D5B2F}"/>
              </c:ext>
            </c:extLst>
          </c:dPt>
          <c:dPt>
            <c:idx val="5"/>
            <c:bubble3D val="0"/>
            <c:spPr>
              <a:gradFill rotWithShape="0">
                <a:gsLst>
                  <a:gs pos="0">
                    <a:srgbClr xmlns:mc="http://schemas.openxmlformats.org/markup-compatibility/2006" xmlns:a14="http://schemas.microsoft.com/office/drawing/2010/main" val="344164" mc:Ignorable="a14" a14:legacySpreadsheetColorIndex="29"/>
                  </a:gs>
                  <a:gs pos="100000">
                    <a:srgbClr xmlns:mc="http://schemas.openxmlformats.org/markup-compatibility/2006" xmlns:a14="http://schemas.microsoft.com/office/drawing/2010/main" val="000000" mc:Ignorable="a14" a14:legacySpreadsheetColorIndex="29">
                      <a:gamma/>
                      <a:shade val="46275"/>
                      <a:invGamma/>
                    </a:srgbClr>
                  </a:gs>
                </a:gsLst>
                <a:lin ang="2700000" scaled="1"/>
              </a:gradFill>
              <a:ln w="29273">
                <a:noFill/>
              </a:ln>
            </c:spPr>
            <c:extLst>
              <c:ext xmlns:c16="http://schemas.microsoft.com/office/drawing/2014/chart" uri="{C3380CC4-5D6E-409C-BE32-E72D297353CC}">
                <c16:uniqueId val="{0000000B-F5BC-43F0-8351-0158F72D5B2F}"/>
              </c:ext>
            </c:extLst>
          </c:dPt>
          <c:dPt>
            <c:idx val="6"/>
            <c:bubble3D val="0"/>
            <c:spPr>
              <a:gradFill rotWithShape="0">
                <a:gsLst>
                  <a:gs pos="0">
                    <a:srgbClr xmlns:mc="http://schemas.openxmlformats.org/markup-compatibility/2006" xmlns:a14="http://schemas.microsoft.com/office/drawing/2010/main" val="FF00FF" mc:Ignorable="a14" a14:legacySpreadsheetColorIndex="14"/>
                  </a:gs>
                  <a:gs pos="100000">
                    <a:srgbClr xmlns:mc="http://schemas.openxmlformats.org/markup-compatibility/2006" xmlns:a14="http://schemas.microsoft.com/office/drawing/2010/main" val="000000" mc:Ignorable="a14" a14:legacySpreadsheetColorIndex="14">
                      <a:gamma/>
                      <a:shade val="46275"/>
                      <a:invGamma/>
                    </a:srgbClr>
                  </a:gs>
                </a:gsLst>
                <a:lin ang="2700000" scaled="1"/>
              </a:gradFill>
              <a:ln w="29273">
                <a:noFill/>
              </a:ln>
            </c:spPr>
            <c:extLst>
              <c:ext xmlns:c16="http://schemas.microsoft.com/office/drawing/2014/chart" uri="{C3380CC4-5D6E-409C-BE32-E72D297353CC}">
                <c16:uniqueId val="{0000000D-F5BC-43F0-8351-0158F72D5B2F}"/>
              </c:ext>
            </c:extLst>
          </c:dPt>
          <c:dLbls>
            <c:dLbl>
              <c:idx val="0"/>
              <c:layout>
                <c:manualLayout>
                  <c:x val="1.6147559353942239E-2"/>
                  <c:y val="-7.881437390930322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5BC-43F0-8351-0158F72D5B2F}"/>
                </c:ext>
              </c:extLst>
            </c:dLbl>
            <c:dLbl>
              <c:idx val="1"/>
              <c:layout>
                <c:manualLayout>
                  <c:x val="-8.426601323790886E-2"/>
                  <c:y val="-3.980168301350873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5BC-43F0-8351-0158F72D5B2F}"/>
                </c:ext>
              </c:extLst>
            </c:dLbl>
            <c:dLbl>
              <c:idx val="2"/>
              <c:layout>
                <c:manualLayout>
                  <c:x val="-9.0448684426780626E-2"/>
                  <c:y val="5.23924701307096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5BC-43F0-8351-0158F72D5B2F}"/>
                </c:ext>
              </c:extLst>
            </c:dLbl>
            <c:dLbl>
              <c:idx val="3"/>
              <c:layout>
                <c:manualLayout>
                  <c:x val="-0.12003914596064487"/>
                  <c:y val="0.1407765548871274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5BC-43F0-8351-0158F72D5B2F}"/>
                </c:ext>
              </c:extLst>
            </c:dLbl>
            <c:dLbl>
              <c:idx val="4"/>
              <c:layout>
                <c:manualLayout>
                  <c:x val="-0.1686572337850558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5BC-43F0-8351-0158F72D5B2F}"/>
                </c:ext>
              </c:extLst>
            </c:dLbl>
            <c:dLbl>
              <c:idx val="5"/>
              <c:layout>
                <c:manualLayout>
                  <c:x val="0.17219994322341586"/>
                  <c:y val="6.8913795399921443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358633776091078"/>
                      <c:h val="0.14006731035980585"/>
                    </c:manualLayout>
                  </c15:layout>
                </c:ext>
                <c:ext xmlns:c16="http://schemas.microsoft.com/office/drawing/2014/chart" uri="{C3380CC4-5D6E-409C-BE32-E72D297353CC}">
                  <c16:uniqueId val="{0000000B-F5BC-43F0-8351-0158F72D5B2F}"/>
                </c:ext>
              </c:extLst>
            </c:dLbl>
            <c:dLbl>
              <c:idx val="6"/>
              <c:layout>
                <c:manualLayout>
                  <c:x val="-8.0995128613350939E-2"/>
                  <c:y val="1.885137163718581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5BC-43F0-8351-0158F72D5B2F}"/>
                </c:ext>
              </c:extLst>
            </c:dLbl>
            <c:numFmt formatCode="0%" sourceLinked="0"/>
            <c:spPr>
              <a:noFill/>
              <a:ln w="29273">
                <a:noFill/>
              </a:ln>
            </c:spPr>
            <c:txPr>
              <a:bodyPr/>
              <a:lstStyle/>
              <a:p>
                <a:pPr>
                  <a:defRPr sz="1000" b="0">
                    <a:latin typeface="+mn-lt"/>
                  </a:defRPr>
                </a:pPr>
                <a:endParaRPr lang="zh-TW"/>
              </a:p>
            </c:txPr>
            <c:dLblPos val="outEnd"/>
            <c:showLegendKey val="0"/>
            <c:showVal val="0"/>
            <c:showCatName val="1"/>
            <c:showSerName val="0"/>
            <c:showPercent val="1"/>
            <c:showBubbleSize val="0"/>
            <c:showLeaderLines val="1"/>
            <c:leaderLines>
              <c:spPr>
                <a:ln w="14636">
                  <a:solidFill>
                    <a:schemeClr val="accent6">
                      <a:lumMod val="50000"/>
                    </a:schemeClr>
                  </a:solidFill>
                  <a:prstDash val="solid"/>
                </a:ln>
              </c:spPr>
            </c:leaderLines>
            <c:extLst>
              <c:ext xmlns:c15="http://schemas.microsoft.com/office/drawing/2012/chart" uri="{CE6537A1-D6FC-4f65-9D91-7224C49458BB}"/>
            </c:extLst>
          </c:dLbls>
          <c:cat>
            <c:strRef>
              <c:f>Sheet1!$B$1:$G$1</c:f>
              <c:strCache>
                <c:ptCount val="6"/>
                <c:pt idx="0">
                  <c:v>WM</c:v>
                </c:pt>
                <c:pt idx="1">
                  <c:v>FX</c:v>
                </c:pt>
                <c:pt idx="2">
                  <c:v>Loan fee</c:v>
                </c:pt>
                <c:pt idx="3">
                  <c:v>Custodian</c:v>
                </c:pt>
                <c:pt idx="4">
                  <c:v>Credit card</c:v>
                </c:pt>
                <c:pt idx="5">
                  <c:v>Others</c:v>
                </c:pt>
              </c:strCache>
            </c:strRef>
          </c:cat>
          <c:val>
            <c:numRef>
              <c:f>Sheet1!$B$2:$G$2</c:f>
              <c:numCache>
                <c:formatCode>0</c:formatCode>
                <c:ptCount val="6"/>
                <c:pt idx="0" formatCode="0_ ">
                  <c:v>782</c:v>
                </c:pt>
                <c:pt idx="1">
                  <c:v>250</c:v>
                </c:pt>
                <c:pt idx="2">
                  <c:v>512</c:v>
                </c:pt>
                <c:pt idx="3">
                  <c:v>54</c:v>
                </c:pt>
                <c:pt idx="4">
                  <c:v>63</c:v>
                </c:pt>
                <c:pt idx="5" formatCode="General">
                  <c:v>9</c:v>
                </c:pt>
              </c:numCache>
            </c:numRef>
          </c:val>
          <c:extLst>
            <c:ext xmlns:c16="http://schemas.microsoft.com/office/drawing/2014/chart" uri="{C3380CC4-5D6E-409C-BE32-E72D297353CC}">
              <c16:uniqueId val="{0000000E-F5BC-43F0-8351-0158F72D5B2F}"/>
            </c:ext>
          </c:extLst>
        </c:ser>
        <c:dLbls>
          <c:showLegendKey val="0"/>
          <c:showVal val="0"/>
          <c:showCatName val="1"/>
          <c:showSerName val="0"/>
          <c:showPercent val="1"/>
          <c:showBubbleSize val="0"/>
          <c:showLeaderLines val="1"/>
        </c:dLbls>
        <c:firstSliceAng val="0"/>
      </c:pieChart>
      <c:spPr>
        <a:noFill/>
        <a:ln w="29273">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90121181660804E-2"/>
          <c:y val="0.42363448420235134"/>
          <c:w val="0.91722968671469263"/>
          <c:h val="0.34547004634786826"/>
        </c:manualLayout>
      </c:layout>
      <c:barChart>
        <c:barDir val="col"/>
        <c:grouping val="stacked"/>
        <c:varyColors val="0"/>
        <c:ser>
          <c:idx val="0"/>
          <c:order val="0"/>
          <c:spPr>
            <a:solidFill>
              <a:schemeClr val="accent6"/>
            </a:solidFill>
            <a:ln w="34765">
              <a:noFill/>
            </a:ln>
            <a:effectLst>
              <a:outerShdw blurRad="50800" dist="38100" dir="8100000" algn="tr" rotWithShape="0">
                <a:prstClr val="black">
                  <a:alpha val="40000"/>
                </a:prstClr>
              </a:outerShdw>
            </a:effectLst>
          </c:spPr>
          <c:invertIfNegative val="0"/>
          <c:dLbls>
            <c:spPr>
              <a:noFill/>
              <a:ln>
                <a:noFill/>
              </a:ln>
              <a:effectLst/>
            </c:spPr>
            <c:txPr>
              <a:bodyPr lIns="38100" tIns="19050" rIns="38100" bIns="19050">
                <a:spAutoFit/>
              </a:bodyPr>
              <a:lstStyle/>
              <a:p>
                <a:pPr>
                  <a:defRPr sz="1200">
                    <a:solidFill>
                      <a:schemeClr val="tx1"/>
                    </a:solidFil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Sheet2!$D$1:$H$1</c:f>
              <c:strCache>
                <c:ptCount val="5"/>
                <c:pt idx="0">
                  <c:v>1Q/20***</c:v>
                </c:pt>
                <c:pt idx="1">
                  <c:v>2Q/20</c:v>
                </c:pt>
                <c:pt idx="2">
                  <c:v>3Q/20</c:v>
                </c:pt>
                <c:pt idx="3">
                  <c:v>4Q/20</c:v>
                </c:pt>
                <c:pt idx="4">
                  <c:v>1Q/21</c:v>
                </c:pt>
              </c:strCache>
            </c:strRef>
          </c:cat>
          <c:val>
            <c:numRef>
              <c:f>Sheet2!$D$2:$H$2</c:f>
              <c:numCache>
                <c:formatCode>_-* #,##0_-;\-* #,##0_-;_-* "-"??_-;_-@_-</c:formatCode>
                <c:ptCount val="5"/>
                <c:pt idx="0">
                  <c:v>1689</c:v>
                </c:pt>
                <c:pt idx="1">
                  <c:v>1335.4299999999998</c:v>
                </c:pt>
                <c:pt idx="2">
                  <c:v>1777.67</c:v>
                </c:pt>
                <c:pt idx="3">
                  <c:v>1779</c:v>
                </c:pt>
                <c:pt idx="4">
                  <c:v>1670</c:v>
                </c:pt>
              </c:numCache>
            </c:numRef>
          </c:val>
          <c:extLst>
            <c:ext xmlns:c16="http://schemas.microsoft.com/office/drawing/2014/chart" uri="{C3380CC4-5D6E-409C-BE32-E72D297353CC}">
              <c16:uniqueId val="{00000000-3591-4EEF-8A6F-CEF85C155633}"/>
            </c:ext>
          </c:extLst>
        </c:ser>
        <c:dLbls>
          <c:showLegendKey val="0"/>
          <c:showVal val="1"/>
          <c:showCatName val="0"/>
          <c:showSerName val="0"/>
          <c:showPercent val="0"/>
          <c:showBubbleSize val="0"/>
        </c:dLbls>
        <c:gapWidth val="40"/>
        <c:overlap val="100"/>
        <c:axId val="184549760"/>
        <c:axId val="184552448"/>
      </c:barChart>
      <c:catAx>
        <c:axId val="184549760"/>
        <c:scaling>
          <c:orientation val="minMax"/>
        </c:scaling>
        <c:delete val="0"/>
        <c:axPos val="b"/>
        <c:numFmt formatCode="General" sourceLinked="1"/>
        <c:majorTickMark val="none"/>
        <c:minorTickMark val="none"/>
        <c:tickLblPos val="nextTo"/>
        <c:spPr>
          <a:ln w="4346">
            <a:solidFill>
              <a:srgbClr val="000000"/>
            </a:solidFill>
            <a:prstDash val="solid"/>
          </a:ln>
        </c:spPr>
        <c:txPr>
          <a:bodyPr rot="0" vert="horz"/>
          <a:lstStyle/>
          <a:p>
            <a:pPr>
              <a:defRPr sz="1400" b="1" i="0" u="none" strike="noStrike" baseline="0">
                <a:solidFill>
                  <a:schemeClr val="accent6">
                    <a:lumMod val="50000"/>
                  </a:schemeClr>
                </a:solidFill>
                <a:latin typeface="Arial"/>
                <a:ea typeface="Arial"/>
                <a:cs typeface="Arial"/>
              </a:defRPr>
            </a:pPr>
            <a:endParaRPr lang="zh-TW"/>
          </a:p>
        </c:txPr>
        <c:crossAx val="184552448"/>
        <c:crosses val="autoZero"/>
        <c:auto val="1"/>
        <c:lblAlgn val="ctr"/>
        <c:lblOffset val="100"/>
        <c:tickLblSkip val="1"/>
        <c:tickMarkSkip val="1"/>
        <c:noMultiLvlLbl val="0"/>
      </c:catAx>
      <c:valAx>
        <c:axId val="184552448"/>
        <c:scaling>
          <c:orientation val="minMax"/>
          <c:min val="0"/>
        </c:scaling>
        <c:delete val="1"/>
        <c:axPos val="l"/>
        <c:numFmt formatCode="_-* #,##0_-;\-* #,##0_-;_-* &quot;-&quot;??_-;_-@_-" sourceLinked="1"/>
        <c:majorTickMark val="out"/>
        <c:minorTickMark val="none"/>
        <c:tickLblPos val="nextTo"/>
        <c:crossAx val="184549760"/>
        <c:crosses val="autoZero"/>
        <c:crossBetween val="between"/>
      </c:valAx>
      <c:spPr>
        <a:noFill/>
        <a:ln w="34765">
          <a:noFill/>
        </a:ln>
      </c:spPr>
    </c:plotArea>
    <c:plotVisOnly val="1"/>
    <c:dispBlanksAs val="gap"/>
    <c:showDLblsOverMax val="0"/>
  </c:chart>
  <c:spPr>
    <a:noFill/>
    <a:ln>
      <a:noFill/>
    </a:ln>
  </c:spPr>
  <c:txPr>
    <a:bodyPr/>
    <a:lstStyle/>
    <a:p>
      <a:pPr>
        <a:defRPr sz="513"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09270117831015"/>
          <c:y val="0"/>
          <c:w val="0.62786798458703297"/>
          <c:h val="0.77250388040015572"/>
        </c:manualLayout>
      </c:layout>
      <c:barChart>
        <c:barDir val="col"/>
        <c:grouping val="stacked"/>
        <c:varyColors val="0"/>
        <c:ser>
          <c:idx val="0"/>
          <c:order val="0"/>
          <c:spPr>
            <a:solidFill>
              <a:schemeClr val="accent6"/>
            </a:solidFill>
            <a:ln w="34765">
              <a:noFill/>
            </a:ln>
            <a:effectLst>
              <a:outerShdw blurRad="50800" dist="38100" dir="8100000" algn="tr" rotWithShape="0">
                <a:prstClr val="black">
                  <a:alpha val="40000"/>
                </a:prstClr>
              </a:outerShdw>
            </a:effectLst>
          </c:spPr>
          <c:invertIfNegative val="0"/>
          <c:dLbls>
            <c:dLbl>
              <c:idx val="0"/>
              <c:spPr>
                <a:noFill/>
                <a:ln w="34765">
                  <a:noFill/>
                </a:ln>
              </c:spPr>
              <c:txPr>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extLst>
                <c:ext xmlns:c16="http://schemas.microsoft.com/office/drawing/2014/chart" uri="{C3380CC4-5D6E-409C-BE32-E72D297353CC}">
                  <c16:uniqueId val="{00000000-C03C-4DF0-B330-101B4E1058B5}"/>
                </c:ext>
              </c:extLst>
            </c:dLbl>
            <c:dLbl>
              <c:idx val="4"/>
              <c:spPr>
                <a:noFill/>
                <a:ln w="34765">
                  <a:noFill/>
                </a:ln>
              </c:spPr>
              <c:txPr>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extLst>
                <c:ext xmlns:c16="http://schemas.microsoft.com/office/drawing/2014/chart" uri="{C3380CC4-5D6E-409C-BE32-E72D297353CC}">
                  <c16:uniqueId val="{00000001-C03C-4DF0-B330-101B4E1058B5}"/>
                </c:ext>
              </c:extLst>
            </c:dLbl>
            <c:spPr>
              <a:noFill/>
              <a:ln w="34765">
                <a:noFill/>
              </a:ln>
            </c:spPr>
            <c:txPr>
              <a:bodyPr wrap="square" lIns="38100" tIns="19050" rIns="38100" bIns="19050" anchor="ctr">
                <a:spAutoFit/>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Sheet2!$D$2:$E$2</c:f>
              <c:strCache>
                <c:ptCount val="2"/>
                <c:pt idx="0">
                  <c:v>1Q/20</c:v>
                </c:pt>
                <c:pt idx="1">
                  <c:v>1Q/21*</c:v>
                </c:pt>
              </c:strCache>
            </c:strRef>
          </c:cat>
          <c:val>
            <c:numRef>
              <c:f>Sheet2!$D$3:$E$3</c:f>
              <c:numCache>
                <c:formatCode>#,##0</c:formatCode>
                <c:ptCount val="2"/>
                <c:pt idx="0">
                  <c:v>10797</c:v>
                </c:pt>
                <c:pt idx="1">
                  <c:v>14590</c:v>
                </c:pt>
              </c:numCache>
            </c:numRef>
          </c:val>
          <c:extLst>
            <c:ext xmlns:c16="http://schemas.microsoft.com/office/drawing/2014/chart" uri="{C3380CC4-5D6E-409C-BE32-E72D297353CC}">
              <c16:uniqueId val="{00000002-C03C-4DF0-B330-101B4E1058B5}"/>
            </c:ext>
          </c:extLst>
        </c:ser>
        <c:dLbls>
          <c:showLegendKey val="0"/>
          <c:showVal val="1"/>
          <c:showCatName val="0"/>
          <c:showSerName val="0"/>
          <c:showPercent val="0"/>
          <c:showBubbleSize val="0"/>
        </c:dLbls>
        <c:gapWidth val="40"/>
        <c:overlap val="100"/>
        <c:axId val="105611264"/>
        <c:axId val="105612800"/>
      </c:barChart>
      <c:catAx>
        <c:axId val="105611264"/>
        <c:scaling>
          <c:orientation val="minMax"/>
        </c:scaling>
        <c:delete val="0"/>
        <c:axPos val="b"/>
        <c:numFmt formatCode="General" sourceLinked="1"/>
        <c:majorTickMark val="none"/>
        <c:minorTickMark val="none"/>
        <c:tickLblPos val="nextTo"/>
        <c:spPr>
          <a:ln w="4346">
            <a:solidFill>
              <a:srgbClr val="000000"/>
            </a:solidFill>
            <a:prstDash val="solid"/>
          </a:ln>
        </c:spPr>
        <c:txPr>
          <a:bodyPr rot="0" vert="horz"/>
          <a:lstStyle/>
          <a:p>
            <a:pPr>
              <a:defRPr sz="1200" b="0" i="0" u="none" strike="noStrike" baseline="0">
                <a:solidFill>
                  <a:schemeClr val="accent6">
                    <a:lumMod val="50000"/>
                  </a:schemeClr>
                </a:solidFill>
                <a:latin typeface="Arial"/>
                <a:ea typeface="Arial"/>
                <a:cs typeface="Arial"/>
              </a:defRPr>
            </a:pPr>
            <a:endParaRPr lang="zh-TW"/>
          </a:p>
        </c:txPr>
        <c:crossAx val="105612800"/>
        <c:crosses val="autoZero"/>
        <c:auto val="1"/>
        <c:lblAlgn val="ctr"/>
        <c:lblOffset val="100"/>
        <c:tickLblSkip val="1"/>
        <c:tickMarkSkip val="1"/>
        <c:noMultiLvlLbl val="0"/>
      </c:catAx>
      <c:valAx>
        <c:axId val="105612800"/>
        <c:scaling>
          <c:orientation val="minMax"/>
          <c:min val="0"/>
        </c:scaling>
        <c:delete val="1"/>
        <c:axPos val="l"/>
        <c:numFmt formatCode="#,##0" sourceLinked="1"/>
        <c:majorTickMark val="out"/>
        <c:minorTickMark val="none"/>
        <c:tickLblPos val="nextTo"/>
        <c:crossAx val="105611264"/>
        <c:crosses val="autoZero"/>
        <c:crossBetween val="between"/>
      </c:valAx>
      <c:spPr>
        <a:noFill/>
        <a:ln w="34765">
          <a:noFill/>
        </a:ln>
      </c:spPr>
    </c:plotArea>
    <c:plotVisOnly val="1"/>
    <c:dispBlanksAs val="gap"/>
    <c:showDLblsOverMax val="0"/>
  </c:chart>
  <c:spPr>
    <a:noFill/>
    <a:ln>
      <a:noFill/>
    </a:ln>
  </c:spPr>
  <c:txPr>
    <a:bodyPr/>
    <a:lstStyle/>
    <a:p>
      <a:pPr>
        <a:defRPr sz="513" b="0" i="0" u="none" strike="noStrike" baseline="0">
          <a:solidFill>
            <a:srgbClr val="000000"/>
          </a:solidFill>
          <a:latin typeface="Arial Unicode MS"/>
          <a:ea typeface="Arial Unicode MS"/>
          <a:cs typeface="Arial Unicode MS"/>
        </a:defRPr>
      </a:pPr>
      <a:endParaRPr lang="zh-TW"/>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75387797311272E-2"/>
          <c:y val="0.19881889763779528"/>
          <c:w val="0.98655635987590484"/>
          <c:h val="0.57480314960629919"/>
        </c:manualLayout>
      </c:layout>
      <c:barChart>
        <c:barDir val="col"/>
        <c:grouping val="clustered"/>
        <c:varyColors val="0"/>
        <c:ser>
          <c:idx val="1"/>
          <c:order val="0"/>
          <c:tx>
            <c:strRef>
              <c:f>Sheet1!$A$2</c:f>
              <c:strCache>
                <c:ptCount val="1"/>
                <c:pt idx="0">
                  <c:v>LLR</c:v>
                </c:pt>
              </c:strCache>
            </c:strRef>
          </c:tx>
          <c:spPr>
            <a:solidFill>
              <a:schemeClr val="accent6"/>
            </a:solidFill>
            <a:ln w="4931">
              <a:solidFill>
                <a:schemeClr val="tx1"/>
              </a:solidFill>
              <a:prstDash val="solid"/>
            </a:ln>
            <a:effectLst>
              <a:outerShdw blurRad="50800" dist="38100" dir="8100000" algn="tr" rotWithShape="0">
                <a:prstClr val="black">
                  <a:alpha val="40000"/>
                </a:prstClr>
              </a:outerShdw>
            </a:effectLst>
          </c:spPr>
          <c:invertIfNegative val="0"/>
          <c:dLbls>
            <c:spPr>
              <a:noFill/>
              <a:ln w="9861">
                <a:noFill/>
              </a:ln>
            </c:spPr>
            <c:txPr>
              <a:bodyPr/>
              <a:lstStyle/>
              <a:p>
                <a:pPr>
                  <a:defRPr sz="1085" b="1" i="0" u="none" strike="noStrike" baseline="0">
                    <a:solidFill>
                      <a:schemeClr val="accent6">
                        <a:lumMod val="50000"/>
                      </a:schemeClr>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Sheet1!$B$1:$AT$1</c:f>
              <c:strCache>
                <c:ptCount val="6"/>
                <c:pt idx="0">
                  <c:v>4Q/19</c:v>
                </c:pt>
                <c:pt idx="1">
                  <c:v>1Q/20</c:v>
                </c:pt>
                <c:pt idx="2">
                  <c:v>2Q/20</c:v>
                </c:pt>
                <c:pt idx="3">
                  <c:v>3Q/20</c:v>
                </c:pt>
                <c:pt idx="4">
                  <c:v>4Q/20</c:v>
                </c:pt>
                <c:pt idx="5">
                  <c:v>1Q/21</c:v>
                </c:pt>
              </c:strCache>
            </c:strRef>
          </c:cat>
          <c:val>
            <c:numRef>
              <c:f>Sheet1!$B$2:$AT$2</c:f>
              <c:numCache>
                <c:formatCode>#,##0</c:formatCode>
                <c:ptCount val="6"/>
                <c:pt idx="0">
                  <c:v>29282</c:v>
                </c:pt>
                <c:pt idx="1">
                  <c:v>30417</c:v>
                </c:pt>
                <c:pt idx="2">
                  <c:v>30783</c:v>
                </c:pt>
                <c:pt idx="3">
                  <c:v>29899.22</c:v>
                </c:pt>
                <c:pt idx="4">
                  <c:v>28857</c:v>
                </c:pt>
                <c:pt idx="5">
                  <c:v>28833</c:v>
                </c:pt>
              </c:numCache>
            </c:numRef>
          </c:val>
          <c:extLst>
            <c:ext xmlns:c16="http://schemas.microsoft.com/office/drawing/2014/chart" uri="{C3380CC4-5D6E-409C-BE32-E72D297353CC}">
              <c16:uniqueId val="{00000000-3C63-4B66-95D1-CFBB7EC6653A}"/>
            </c:ext>
          </c:extLst>
        </c:ser>
        <c:dLbls>
          <c:showLegendKey val="0"/>
          <c:showVal val="0"/>
          <c:showCatName val="0"/>
          <c:showSerName val="0"/>
          <c:showPercent val="0"/>
          <c:showBubbleSize val="0"/>
        </c:dLbls>
        <c:gapWidth val="50"/>
        <c:axId val="184586240"/>
        <c:axId val="184587776"/>
      </c:barChart>
      <c:catAx>
        <c:axId val="184586240"/>
        <c:scaling>
          <c:orientation val="minMax"/>
        </c:scaling>
        <c:delete val="0"/>
        <c:axPos val="b"/>
        <c:numFmt formatCode="General" sourceLinked="1"/>
        <c:majorTickMark val="none"/>
        <c:minorTickMark val="none"/>
        <c:tickLblPos val="nextTo"/>
        <c:spPr>
          <a:ln w="14792">
            <a:solidFill>
              <a:schemeClr val="accent6"/>
            </a:solidFill>
            <a:prstDash val="solid"/>
          </a:ln>
        </c:spPr>
        <c:txPr>
          <a:bodyPr rot="0" vert="horz"/>
          <a:lstStyle/>
          <a:p>
            <a:pPr>
              <a:defRPr sz="1399" b="0" i="0" u="none" strike="noStrike" baseline="0">
                <a:solidFill>
                  <a:schemeClr val="accent6">
                    <a:lumMod val="50000"/>
                  </a:schemeClr>
                </a:solidFill>
                <a:latin typeface="Arial"/>
                <a:ea typeface="Arial"/>
                <a:cs typeface="Arial"/>
              </a:defRPr>
            </a:pPr>
            <a:endParaRPr lang="zh-TW"/>
          </a:p>
        </c:txPr>
        <c:crossAx val="184587776"/>
        <c:crossesAt val="2000"/>
        <c:auto val="0"/>
        <c:lblAlgn val="ctr"/>
        <c:lblOffset val="100"/>
        <c:tickLblSkip val="1"/>
        <c:tickMarkSkip val="1"/>
        <c:noMultiLvlLbl val="0"/>
      </c:catAx>
      <c:valAx>
        <c:axId val="184587776"/>
        <c:scaling>
          <c:orientation val="minMax"/>
        </c:scaling>
        <c:delete val="0"/>
        <c:axPos val="l"/>
        <c:numFmt formatCode="#,##0" sourceLinked="1"/>
        <c:majorTickMark val="in"/>
        <c:minorTickMark val="none"/>
        <c:tickLblPos val="none"/>
        <c:spPr>
          <a:ln w="2465">
            <a:noFill/>
          </a:ln>
        </c:spPr>
        <c:crossAx val="184586240"/>
        <c:crosses val="autoZero"/>
        <c:crossBetween val="between"/>
        <c:majorUnit val="2000"/>
        <c:minorUnit val="400"/>
      </c:valAx>
      <c:spPr>
        <a:noFill/>
        <a:ln w="25288">
          <a:noFill/>
        </a:ln>
      </c:spPr>
    </c:plotArea>
    <c:plotVisOnly val="1"/>
    <c:dispBlanksAs val="gap"/>
    <c:showDLblsOverMax val="0"/>
  </c:chart>
  <c:spPr>
    <a:noFill/>
    <a:ln>
      <a:noFill/>
    </a:ln>
  </c:spPr>
  <c:txPr>
    <a:bodyPr/>
    <a:lstStyle/>
    <a:p>
      <a:pPr>
        <a:defRPr sz="388" b="0" i="0" u="none" strike="noStrike" baseline="0">
          <a:solidFill>
            <a:srgbClr val="FFFFFF"/>
          </a:solidFill>
          <a:latin typeface="Arial"/>
          <a:ea typeface="Arial"/>
          <a:cs typeface="Arial"/>
        </a:defRPr>
      </a:pPr>
      <a:endParaRPr lang="zh-TW"/>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69184290030211E-2"/>
          <c:y val="3.5502958579881658E-2"/>
          <c:w val="0.90634441087613293"/>
          <c:h val="0.76331360946745563"/>
        </c:manualLayout>
      </c:layout>
      <c:barChart>
        <c:barDir val="col"/>
        <c:grouping val="stacked"/>
        <c:varyColors val="0"/>
        <c:ser>
          <c:idx val="0"/>
          <c:order val="0"/>
          <c:tx>
            <c:strRef>
              <c:f>Sheet2!$A$3</c:f>
              <c:strCache>
                <c:ptCount val="1"/>
                <c:pt idx="0">
                  <c:v>NPL balance</c:v>
                </c:pt>
              </c:strCache>
            </c:strRef>
          </c:tx>
          <c:spPr>
            <a:solidFill>
              <a:schemeClr val="accent6"/>
            </a:solidFill>
            <a:ln w="34181">
              <a:noFill/>
            </a:ln>
            <a:effectLst>
              <a:outerShdw blurRad="50800" dist="38100" dir="8100000" algn="tr" rotWithShape="0">
                <a:prstClr val="black">
                  <a:alpha val="40000"/>
                </a:prstClr>
              </a:outerShdw>
            </a:effectLst>
          </c:spPr>
          <c:invertIfNegative val="0"/>
          <c:dLbls>
            <c:spPr>
              <a:noFill/>
              <a:ln w="34181">
                <a:noFill/>
              </a:ln>
            </c:spPr>
            <c:txPr>
              <a:bodyPr/>
              <a:lstStyle/>
              <a:p>
                <a:pPr>
                  <a:defRPr sz="1277" b="0" i="0" u="none" strike="noStrike" baseline="0">
                    <a:solidFill>
                      <a:srgbClr val="FFFFFF"/>
                    </a:solidFill>
                    <a:latin typeface="Arial"/>
                    <a:ea typeface="Arial"/>
                    <a:cs typeface="Aria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Sheet2!$B$2:$I$2</c:f>
              <c:strCache>
                <c:ptCount val="6"/>
                <c:pt idx="0">
                  <c:v>4Q/19</c:v>
                </c:pt>
                <c:pt idx="1">
                  <c:v>1Q/20</c:v>
                </c:pt>
                <c:pt idx="2">
                  <c:v>2Q/20</c:v>
                </c:pt>
                <c:pt idx="3">
                  <c:v>3Q/20</c:v>
                </c:pt>
                <c:pt idx="4">
                  <c:v>4Q/20</c:v>
                </c:pt>
                <c:pt idx="5">
                  <c:v>1Q/21</c:v>
                </c:pt>
              </c:strCache>
            </c:strRef>
          </c:cat>
          <c:val>
            <c:numRef>
              <c:f>Sheet2!$B$3:$I$3</c:f>
              <c:numCache>
                <c:formatCode>#,##0</c:formatCode>
                <c:ptCount val="6"/>
                <c:pt idx="0">
                  <c:v>2614</c:v>
                </c:pt>
                <c:pt idx="1">
                  <c:v>5421</c:v>
                </c:pt>
                <c:pt idx="2">
                  <c:v>5053</c:v>
                </c:pt>
                <c:pt idx="3">
                  <c:v>5313.92</c:v>
                </c:pt>
                <c:pt idx="4">
                  <c:v>3977</c:v>
                </c:pt>
                <c:pt idx="5">
                  <c:v>4695</c:v>
                </c:pt>
              </c:numCache>
            </c:numRef>
          </c:val>
          <c:extLst>
            <c:ext xmlns:c16="http://schemas.microsoft.com/office/drawing/2014/chart" uri="{C3380CC4-5D6E-409C-BE32-E72D297353CC}">
              <c16:uniqueId val="{00000000-C7C9-4F6F-B473-6992EB98FB79}"/>
            </c:ext>
          </c:extLst>
        </c:ser>
        <c:dLbls>
          <c:showLegendKey val="0"/>
          <c:showVal val="0"/>
          <c:showCatName val="0"/>
          <c:showSerName val="0"/>
          <c:showPercent val="0"/>
          <c:showBubbleSize val="0"/>
        </c:dLbls>
        <c:gapWidth val="40"/>
        <c:overlap val="100"/>
        <c:axId val="185050624"/>
        <c:axId val="185052160"/>
      </c:barChart>
      <c:catAx>
        <c:axId val="185050624"/>
        <c:scaling>
          <c:orientation val="minMax"/>
        </c:scaling>
        <c:delete val="0"/>
        <c:axPos val="b"/>
        <c:numFmt formatCode="General" sourceLinked="1"/>
        <c:majorTickMark val="none"/>
        <c:minorTickMark val="none"/>
        <c:tickLblPos val="nextTo"/>
        <c:spPr>
          <a:ln w="4273">
            <a:solidFill>
              <a:srgbClr val="000000"/>
            </a:solidFill>
            <a:prstDash val="solid"/>
          </a:ln>
        </c:spPr>
        <c:txPr>
          <a:bodyPr rot="0" vert="horz"/>
          <a:lstStyle/>
          <a:p>
            <a:pPr>
              <a:defRPr sz="1516" b="0" i="0" u="none" strike="noStrike" baseline="0">
                <a:solidFill>
                  <a:schemeClr val="accent6">
                    <a:lumMod val="50000"/>
                  </a:schemeClr>
                </a:solidFill>
                <a:latin typeface="Arial"/>
                <a:ea typeface="Arial"/>
                <a:cs typeface="Arial"/>
              </a:defRPr>
            </a:pPr>
            <a:endParaRPr lang="zh-TW"/>
          </a:p>
        </c:txPr>
        <c:crossAx val="185052160"/>
        <c:crosses val="autoZero"/>
        <c:auto val="1"/>
        <c:lblAlgn val="ctr"/>
        <c:lblOffset val="100"/>
        <c:tickLblSkip val="1"/>
        <c:tickMarkSkip val="1"/>
        <c:noMultiLvlLbl val="0"/>
      </c:catAx>
      <c:valAx>
        <c:axId val="185052160"/>
        <c:scaling>
          <c:orientation val="minMax"/>
        </c:scaling>
        <c:delete val="1"/>
        <c:axPos val="l"/>
        <c:numFmt formatCode="#,##0" sourceLinked="1"/>
        <c:majorTickMark val="out"/>
        <c:minorTickMark val="none"/>
        <c:tickLblPos val="nextTo"/>
        <c:crossAx val="185050624"/>
        <c:crosses val="autoZero"/>
        <c:crossBetween val="between"/>
      </c:valAx>
      <c:spPr>
        <a:noFill/>
        <a:ln w="25339">
          <a:noFill/>
        </a:ln>
      </c:spPr>
    </c:plotArea>
    <c:plotVisOnly val="1"/>
    <c:dispBlanksAs val="gap"/>
    <c:showDLblsOverMax val="0"/>
  </c:chart>
  <c:spPr>
    <a:noFill/>
    <a:ln>
      <a:noFill/>
    </a:ln>
  </c:spPr>
  <c:txPr>
    <a:bodyPr/>
    <a:lstStyle/>
    <a:p>
      <a:pPr>
        <a:defRPr sz="469"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262575649118253E-3"/>
          <c:y val="3.9104049493813284E-2"/>
          <c:w val="0.98552223371251291"/>
          <c:h val="0.82372881355932204"/>
        </c:manualLayout>
      </c:layout>
      <c:lineChart>
        <c:grouping val="standard"/>
        <c:varyColors val="0"/>
        <c:ser>
          <c:idx val="0"/>
          <c:order val="0"/>
          <c:tx>
            <c:strRef>
              <c:f>Sheet1!$A$2</c:f>
              <c:strCache>
                <c:ptCount val="1"/>
                <c:pt idx="0">
                  <c:v>NPL ratio</c:v>
                </c:pt>
              </c:strCache>
            </c:strRef>
          </c:tx>
          <c:spPr>
            <a:ln w="22225">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6"/>
            <c:spPr>
              <a:solidFill>
                <a:schemeClr val="accent5"/>
              </a:solidFill>
              <a:ln w="6333">
                <a:solidFill>
                  <a:schemeClr val="accent5">
                    <a:lumMod val="60000"/>
                    <a:lumOff val="40000"/>
                  </a:schemeClr>
                </a:solidFill>
              </a:ln>
              <a:effectLst>
                <a:outerShdw blurRad="50800" dist="38100" dir="8100000" algn="tr" rotWithShape="0">
                  <a:prstClr val="black">
                    <a:alpha val="40000"/>
                  </a:prstClr>
                </a:outerShdw>
              </a:effectLst>
            </c:spPr>
          </c:marker>
          <c:dLbls>
            <c:dLbl>
              <c:idx val="4"/>
              <c:layout>
                <c:manualLayout>
                  <c:x val="-7.7752066115702484E-2"/>
                  <c:y val="0.12372151010578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4F-4F7B-AB83-70FF2D61152A}"/>
                </c:ext>
              </c:extLst>
            </c:dLbl>
            <c:dLbl>
              <c:idx val="5"/>
              <c:layout>
                <c:manualLayout>
                  <c:x val="-1.2020563545259322E-2"/>
                  <c:y val="0.1321934758155230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4F-4F7B-AB83-70FF2D61152A}"/>
                </c:ext>
              </c:extLst>
            </c:dLbl>
            <c:spPr>
              <a:noFill/>
              <a:ln w="10383">
                <a:noFill/>
              </a:ln>
            </c:spPr>
            <c:txPr>
              <a:bodyPr/>
              <a:lstStyle/>
              <a:p>
                <a:pPr>
                  <a:defRPr sz="1960" b="1" i="0" u="none" strike="noStrike" baseline="30000">
                    <a:solidFill>
                      <a:schemeClr val="accent6">
                        <a:lumMod val="50000"/>
                      </a:schemeClr>
                    </a:solidFill>
                    <a:latin typeface="Arial"/>
                    <a:ea typeface="Arial"/>
                    <a:cs typeface="Aria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4Q/19</c:v>
                </c:pt>
                <c:pt idx="1">
                  <c:v>1Q/20</c:v>
                </c:pt>
                <c:pt idx="2">
                  <c:v>2Q/20</c:v>
                </c:pt>
                <c:pt idx="3">
                  <c:v>3Q/20</c:v>
                </c:pt>
                <c:pt idx="4">
                  <c:v>4Q/20</c:v>
                </c:pt>
                <c:pt idx="5">
                  <c:v>1Q/21</c:v>
                </c:pt>
              </c:strCache>
            </c:strRef>
          </c:cat>
          <c:val>
            <c:numRef>
              <c:f>Sheet1!$B$2:$AS$2</c:f>
              <c:numCache>
                <c:formatCode>0.00%</c:formatCode>
                <c:ptCount val="6"/>
                <c:pt idx="0">
                  <c:v>1.4E-3</c:v>
                </c:pt>
                <c:pt idx="1">
                  <c:v>2.8999999999999998E-3</c:v>
                </c:pt>
                <c:pt idx="2">
                  <c:v>2.7000000000000001E-3</c:v>
                </c:pt>
                <c:pt idx="3">
                  <c:v>2.8E-3</c:v>
                </c:pt>
                <c:pt idx="4">
                  <c:v>2.0999999999999999E-3</c:v>
                </c:pt>
                <c:pt idx="5">
                  <c:v>2.3999999999999998E-3</c:v>
                </c:pt>
              </c:numCache>
            </c:numRef>
          </c:val>
          <c:smooth val="0"/>
          <c:extLst>
            <c:ext xmlns:c16="http://schemas.microsoft.com/office/drawing/2014/chart" uri="{C3380CC4-5D6E-409C-BE32-E72D297353CC}">
              <c16:uniqueId val="{00000002-3C4F-4F7B-AB83-70FF2D61152A}"/>
            </c:ext>
          </c:extLst>
        </c:ser>
        <c:ser>
          <c:idx val="1"/>
          <c:order val="1"/>
          <c:tx>
            <c:strRef>
              <c:f>Sheet1!$A$3</c:f>
              <c:strCache>
                <c:ptCount val="1"/>
              </c:strCache>
            </c:strRef>
          </c:tx>
          <c:spPr>
            <a:ln w="15575" cmpd="sng">
              <a:solidFill>
                <a:schemeClr val="accent2">
                  <a:lumMod val="40000"/>
                  <a:lumOff val="6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596">
                <a:solidFill>
                  <a:schemeClr val="accent2">
                    <a:lumMod val="40000"/>
                    <a:lumOff val="60000"/>
                  </a:schemeClr>
                </a:solidFill>
              </a:ln>
              <a:effectLst>
                <a:outerShdw blurRad="50800" dist="38100" dir="8100000" algn="tr" rotWithShape="0">
                  <a:prstClr val="black">
                    <a:alpha val="40000"/>
                  </a:prstClr>
                </a:outerShdw>
              </a:effectLst>
            </c:spPr>
          </c:marker>
          <c:dLbls>
            <c:dLbl>
              <c:idx val="5"/>
              <c:layout>
                <c:manualLayout>
                  <c:x val="-2.6095138934079522E-2"/>
                  <c:y val="7.0750281214848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4F-4F7B-AB83-70FF2D61152A}"/>
                </c:ext>
              </c:extLst>
            </c:dLbl>
            <c:spPr>
              <a:noFill/>
              <a:ln w="10383">
                <a:noFill/>
              </a:ln>
            </c:spPr>
            <c:txPr>
              <a:bodyPr/>
              <a:lstStyle/>
              <a:p>
                <a:pPr>
                  <a:defRPr sz="114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4Q/19</c:v>
                </c:pt>
                <c:pt idx="1">
                  <c:v>1Q/20</c:v>
                </c:pt>
                <c:pt idx="2">
                  <c:v>2Q/20</c:v>
                </c:pt>
                <c:pt idx="3">
                  <c:v>3Q/20</c:v>
                </c:pt>
                <c:pt idx="4">
                  <c:v>4Q/20</c:v>
                </c:pt>
                <c:pt idx="5">
                  <c:v>1Q/21</c:v>
                </c:pt>
              </c:strCache>
            </c:strRef>
          </c:cat>
          <c:val>
            <c:numRef>
              <c:f>Sheet1!$B$3:$AS$3</c:f>
              <c:numCache>
                <c:formatCode>General</c:formatCode>
                <c:ptCount val="6"/>
              </c:numCache>
            </c:numRef>
          </c:val>
          <c:smooth val="0"/>
          <c:extLst>
            <c:ext xmlns:c16="http://schemas.microsoft.com/office/drawing/2014/chart" uri="{C3380CC4-5D6E-409C-BE32-E72D297353CC}">
              <c16:uniqueId val="{00000004-3C4F-4F7B-AB83-70FF2D61152A}"/>
            </c:ext>
          </c:extLst>
        </c:ser>
        <c:dLbls>
          <c:showLegendKey val="0"/>
          <c:showVal val="0"/>
          <c:showCatName val="0"/>
          <c:showSerName val="0"/>
          <c:showPercent val="0"/>
          <c:showBubbleSize val="0"/>
        </c:dLbls>
        <c:marker val="1"/>
        <c:smooth val="0"/>
        <c:axId val="184718848"/>
        <c:axId val="184720384"/>
      </c:lineChart>
      <c:catAx>
        <c:axId val="184718848"/>
        <c:scaling>
          <c:orientation val="minMax"/>
        </c:scaling>
        <c:delete val="1"/>
        <c:axPos val="b"/>
        <c:numFmt formatCode="General" sourceLinked="0"/>
        <c:majorTickMark val="out"/>
        <c:minorTickMark val="none"/>
        <c:tickLblPos val="nextTo"/>
        <c:crossAx val="184720384"/>
        <c:crosses val="autoZero"/>
        <c:auto val="0"/>
        <c:lblAlgn val="ctr"/>
        <c:lblOffset val="100"/>
        <c:noMultiLvlLbl val="0"/>
      </c:catAx>
      <c:valAx>
        <c:axId val="184720384"/>
        <c:scaling>
          <c:orientation val="minMax"/>
        </c:scaling>
        <c:delete val="1"/>
        <c:axPos val="l"/>
        <c:numFmt formatCode="0.00%" sourceLinked="1"/>
        <c:majorTickMark val="out"/>
        <c:minorTickMark val="none"/>
        <c:tickLblPos val="nextTo"/>
        <c:crossAx val="184718848"/>
        <c:crosses val="autoZero"/>
        <c:crossBetween val="between"/>
      </c:valAx>
      <c:spPr>
        <a:noFill/>
        <a:ln w="25333">
          <a:noFill/>
        </a:ln>
      </c:spPr>
    </c:plotArea>
    <c:plotVisOnly val="1"/>
    <c:dispBlanksAs val="gap"/>
    <c:showDLblsOverMax val="0"/>
  </c:chart>
  <c:spPr>
    <a:noFill/>
    <a:ln>
      <a:noFill/>
    </a:ln>
  </c:spPr>
  <c:txPr>
    <a:bodyPr/>
    <a:lstStyle/>
    <a:p>
      <a:pPr>
        <a:defRPr sz="409" b="0" i="0" u="none" strike="noStrike" baseline="0">
          <a:solidFill>
            <a:srgbClr val="FFFFFF"/>
          </a:solidFill>
          <a:latin typeface="Arial"/>
          <a:ea typeface="Arial"/>
          <a:cs typeface="Arial"/>
        </a:defRPr>
      </a:pPr>
      <a:endParaRPr lang="zh-TW"/>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511892450879007E-2"/>
          <c:y val="0.24745762711864408"/>
          <c:w val="0.98345398138572904"/>
          <c:h val="0.75423728813559321"/>
        </c:manualLayout>
      </c:layout>
      <c:lineChart>
        <c:grouping val="standard"/>
        <c:varyColors val="0"/>
        <c:ser>
          <c:idx val="0"/>
          <c:order val="0"/>
          <c:tx>
            <c:strRef>
              <c:f>Sheet1!$A$2</c:f>
              <c:strCache>
                <c:ptCount val="1"/>
                <c:pt idx="0">
                  <c:v>LLR ratio</c:v>
                </c:pt>
              </c:strCache>
            </c:strRef>
          </c:tx>
          <c:spPr>
            <a:ln w="19050">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6"/>
            <c:spPr>
              <a:solidFill>
                <a:schemeClr val="accent5"/>
              </a:solidFill>
              <a:ln w="6340">
                <a:solidFill>
                  <a:schemeClr val="accent5">
                    <a:lumMod val="60000"/>
                    <a:lumOff val="40000"/>
                  </a:schemeClr>
                </a:solidFill>
              </a:ln>
              <a:effectLst>
                <a:outerShdw blurRad="50800" dist="38100" dir="8100000" algn="tr" rotWithShape="0">
                  <a:prstClr val="black">
                    <a:alpha val="40000"/>
                  </a:prstClr>
                </a:outerShdw>
              </a:effectLst>
            </c:spPr>
          </c:marker>
          <c:dLbls>
            <c:dLbl>
              <c:idx val="1"/>
              <c:layout>
                <c:manualLayout>
                  <c:x val="-0.10598684210526316"/>
                  <c:y val="-0.1007466803654537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F1-4A26-8CB4-9A56C2E1B062}"/>
                </c:ext>
              </c:extLst>
            </c:dLbl>
            <c:dLbl>
              <c:idx val="3"/>
              <c:layout>
                <c:manualLayout>
                  <c:x val="-9.6141214256112717E-2"/>
                  <c:y val="-6.91154152957328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F1-4A26-8CB4-9A56C2E1B062}"/>
                </c:ext>
              </c:extLst>
            </c:dLbl>
            <c:dLbl>
              <c:idx val="4"/>
              <c:layout>
                <c:manualLayout>
                  <c:x val="-8.4160277662660585E-2"/>
                  <c:y val="-2.4932508436445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F1-4A26-8CB4-9A56C2E1B062}"/>
                </c:ext>
              </c:extLst>
            </c:dLbl>
            <c:dLbl>
              <c:idx val="5"/>
              <c:layout>
                <c:manualLayout>
                  <c:x val="0"/>
                  <c:y val="-0.2215275590551181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F1-4A26-8CB4-9A56C2E1B062}"/>
                </c:ext>
              </c:extLst>
            </c:dLbl>
            <c:spPr>
              <a:noFill/>
              <a:ln w="10095">
                <a:noFill/>
              </a:ln>
            </c:spPr>
            <c:txPr>
              <a:bodyPr/>
              <a:lstStyle/>
              <a:p>
                <a:pPr>
                  <a:defRPr sz="1747" b="1" i="0" u="none" strike="noStrike" baseline="3000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4Q/19</c:v>
                </c:pt>
                <c:pt idx="1">
                  <c:v>1Q/20</c:v>
                </c:pt>
                <c:pt idx="2">
                  <c:v>2Q/20</c:v>
                </c:pt>
                <c:pt idx="3">
                  <c:v>3Q/20</c:v>
                </c:pt>
                <c:pt idx="4">
                  <c:v>4Q/20</c:v>
                </c:pt>
                <c:pt idx="5">
                  <c:v>1Q/21</c:v>
                </c:pt>
              </c:strCache>
            </c:strRef>
          </c:cat>
          <c:val>
            <c:numRef>
              <c:f>Sheet1!$B$2:$AS$2</c:f>
              <c:numCache>
                <c:formatCode>0.00%</c:formatCode>
                <c:ptCount val="6"/>
                <c:pt idx="0">
                  <c:v>11.200799999999999</c:v>
                </c:pt>
                <c:pt idx="1">
                  <c:v>5.6105999999999998</c:v>
                </c:pt>
                <c:pt idx="2">
                  <c:v>6.0921000000000003</c:v>
                </c:pt>
                <c:pt idx="3">
                  <c:v>5.6265999999999998</c:v>
                </c:pt>
                <c:pt idx="4">
                  <c:v>7.2558999999999996</c:v>
                </c:pt>
                <c:pt idx="5">
                  <c:v>6.1418999999999997</c:v>
                </c:pt>
              </c:numCache>
            </c:numRef>
          </c:val>
          <c:smooth val="0"/>
          <c:extLst>
            <c:ext xmlns:c16="http://schemas.microsoft.com/office/drawing/2014/chart" uri="{C3380CC4-5D6E-409C-BE32-E72D297353CC}">
              <c16:uniqueId val="{00000004-95F1-4A26-8CB4-9A56C2E1B062}"/>
            </c:ext>
          </c:extLst>
        </c:ser>
        <c:dLbls>
          <c:showLegendKey val="0"/>
          <c:showVal val="0"/>
          <c:showCatName val="0"/>
          <c:showSerName val="0"/>
          <c:showPercent val="0"/>
          <c:showBubbleSize val="0"/>
        </c:dLbls>
        <c:marker val="1"/>
        <c:smooth val="0"/>
        <c:axId val="185155584"/>
        <c:axId val="185157120"/>
      </c:lineChart>
      <c:lineChart>
        <c:grouping val="standard"/>
        <c:varyColors val="0"/>
        <c:ser>
          <c:idx val="1"/>
          <c:order val="1"/>
          <c:tx>
            <c:strRef>
              <c:f>Sheet1!$A$3</c:f>
              <c:strCache>
                <c:ptCount val="1"/>
              </c:strCache>
            </c:strRef>
          </c:tx>
          <c:spPr>
            <a:ln w="15142">
              <a:solidFill>
                <a:schemeClr val="accent2">
                  <a:lumMod val="40000"/>
                  <a:lumOff val="6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524">
                <a:solidFill>
                  <a:schemeClr val="accent2">
                    <a:lumMod val="40000"/>
                    <a:lumOff val="60000"/>
                  </a:schemeClr>
                </a:solidFill>
              </a:ln>
              <a:effectLst>
                <a:outerShdw blurRad="50800" dist="38100" dir="8100000" algn="tr" rotWithShape="0">
                  <a:prstClr val="black">
                    <a:alpha val="40000"/>
                  </a:prstClr>
                </a:outerShdw>
              </a:effectLst>
            </c:spPr>
          </c:marker>
          <c:dLbls>
            <c:dLbl>
              <c:idx val="5"/>
              <c:layout>
                <c:manualLayout>
                  <c:x val="0"/>
                  <c:y val="7.90856240515006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F1-4A26-8CB4-9A56C2E1B062}"/>
                </c:ext>
              </c:extLst>
            </c:dLbl>
            <c:spPr>
              <a:noFill/>
              <a:ln w="10095">
                <a:noFill/>
              </a:ln>
            </c:spPr>
            <c:txPr>
              <a:bodyPr/>
              <a:lstStyle/>
              <a:p>
                <a:pPr>
                  <a:defRPr sz="1113" b="0" i="0" u="none" strike="noStrike" baseline="0">
                    <a:solidFill>
                      <a:schemeClr val="accent6">
                        <a:lumMod val="50000"/>
                      </a:schemeClr>
                    </a:solidFill>
                    <a:latin typeface="Arial"/>
                    <a:ea typeface="Arial"/>
                    <a:cs typeface="Aria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4Q/19</c:v>
                </c:pt>
                <c:pt idx="1">
                  <c:v>1Q/20</c:v>
                </c:pt>
                <c:pt idx="2">
                  <c:v>2Q/20</c:v>
                </c:pt>
                <c:pt idx="3">
                  <c:v>3Q/20</c:v>
                </c:pt>
                <c:pt idx="4">
                  <c:v>4Q/20</c:v>
                </c:pt>
                <c:pt idx="5">
                  <c:v>1Q/21</c:v>
                </c:pt>
              </c:strCache>
            </c:strRef>
          </c:cat>
          <c:val>
            <c:numRef>
              <c:f>Sheet1!$B$3:$AS$3</c:f>
              <c:numCache>
                <c:formatCode>General</c:formatCode>
                <c:ptCount val="6"/>
              </c:numCache>
            </c:numRef>
          </c:val>
          <c:smooth val="0"/>
          <c:extLst>
            <c:ext xmlns:c16="http://schemas.microsoft.com/office/drawing/2014/chart" uri="{C3380CC4-5D6E-409C-BE32-E72D297353CC}">
              <c16:uniqueId val="{00000006-95F1-4A26-8CB4-9A56C2E1B062}"/>
            </c:ext>
          </c:extLst>
        </c:ser>
        <c:dLbls>
          <c:showLegendKey val="0"/>
          <c:showVal val="0"/>
          <c:showCatName val="0"/>
          <c:showSerName val="0"/>
          <c:showPercent val="0"/>
          <c:showBubbleSize val="0"/>
        </c:dLbls>
        <c:marker val="1"/>
        <c:smooth val="0"/>
        <c:axId val="185158656"/>
        <c:axId val="185176832"/>
      </c:lineChart>
      <c:catAx>
        <c:axId val="185155584"/>
        <c:scaling>
          <c:orientation val="minMax"/>
        </c:scaling>
        <c:delete val="1"/>
        <c:axPos val="b"/>
        <c:numFmt formatCode="General" sourceLinked="0"/>
        <c:majorTickMark val="out"/>
        <c:minorTickMark val="none"/>
        <c:tickLblPos val="nextTo"/>
        <c:crossAx val="185157120"/>
        <c:crosses val="autoZero"/>
        <c:auto val="0"/>
        <c:lblAlgn val="ctr"/>
        <c:lblOffset val="100"/>
        <c:noMultiLvlLbl val="0"/>
      </c:catAx>
      <c:valAx>
        <c:axId val="185157120"/>
        <c:scaling>
          <c:orientation val="minMax"/>
        </c:scaling>
        <c:delete val="0"/>
        <c:axPos val="r"/>
        <c:numFmt formatCode="0.00%" sourceLinked="1"/>
        <c:majorTickMark val="in"/>
        <c:minorTickMark val="none"/>
        <c:tickLblPos val="none"/>
        <c:spPr>
          <a:ln w="2524">
            <a:noFill/>
          </a:ln>
        </c:spPr>
        <c:crossAx val="185155584"/>
        <c:crosses val="max"/>
        <c:crossBetween val="between"/>
        <c:majorUnit val="0.1"/>
      </c:valAx>
      <c:catAx>
        <c:axId val="185158656"/>
        <c:scaling>
          <c:orientation val="minMax"/>
        </c:scaling>
        <c:delete val="1"/>
        <c:axPos val="b"/>
        <c:numFmt formatCode="General" sourceLinked="0"/>
        <c:majorTickMark val="out"/>
        <c:minorTickMark val="none"/>
        <c:tickLblPos val="nextTo"/>
        <c:crossAx val="185176832"/>
        <c:crosses val="autoZero"/>
        <c:auto val="1"/>
        <c:lblAlgn val="ctr"/>
        <c:lblOffset val="100"/>
        <c:noMultiLvlLbl val="0"/>
      </c:catAx>
      <c:valAx>
        <c:axId val="185176832"/>
        <c:scaling>
          <c:orientation val="minMax"/>
        </c:scaling>
        <c:delete val="1"/>
        <c:axPos val="l"/>
        <c:numFmt formatCode="General" sourceLinked="1"/>
        <c:majorTickMark val="out"/>
        <c:minorTickMark val="none"/>
        <c:tickLblPos val="nextTo"/>
        <c:crossAx val="185158656"/>
        <c:crosses val="autoZero"/>
        <c:crossBetween val="between"/>
      </c:valAx>
      <c:spPr>
        <a:noFill/>
        <a:ln w="25359">
          <a:noFill/>
        </a:ln>
      </c:spPr>
    </c:plotArea>
    <c:plotVisOnly val="1"/>
    <c:dispBlanksAs val="gap"/>
    <c:showDLblsOverMax val="0"/>
  </c:chart>
  <c:spPr>
    <a:noFill/>
    <a:ln>
      <a:noFill/>
    </a:ln>
  </c:spPr>
  <c:txPr>
    <a:bodyPr/>
    <a:lstStyle/>
    <a:p>
      <a:pPr>
        <a:defRPr sz="399" b="0" i="0" u="none" strike="noStrike" baseline="0">
          <a:solidFill>
            <a:srgbClr val="FFFFFF"/>
          </a:solidFill>
          <a:latin typeface="Arial"/>
          <a:ea typeface="Arial"/>
          <a:cs typeface="Arial"/>
        </a:defRPr>
      </a:pPr>
      <a:endParaRPr lang="zh-TW"/>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25E-2"/>
          <c:y val="0.28947368421052633"/>
          <c:w val="0.96022727272727271"/>
          <c:h val="0.44736842105263158"/>
        </c:manualLayout>
      </c:layout>
      <c:lineChart>
        <c:grouping val="standard"/>
        <c:varyColors val="0"/>
        <c:ser>
          <c:idx val="0"/>
          <c:order val="0"/>
          <c:tx>
            <c:strRef>
              <c:f>Sheet1!$A$4</c:f>
              <c:strCache>
                <c:ptCount val="1"/>
                <c:pt idx="0">
                  <c:v>New NPL</c:v>
                </c:pt>
              </c:strCache>
            </c:strRef>
          </c:tx>
          <c:spPr>
            <a:ln w="31857">
              <a:solidFill>
                <a:schemeClr val="accent5">
                  <a:lumMod val="40000"/>
                  <a:lumOff val="60000"/>
                </a:schemeClr>
              </a:solidFill>
              <a:prstDash val="solid"/>
            </a:ln>
            <a:effectLst>
              <a:outerShdw blurRad="50800" dist="38100" dir="8100000" algn="tr" rotWithShape="0">
                <a:prstClr val="black">
                  <a:alpha val="40000"/>
                </a:prstClr>
              </a:outerShdw>
            </a:effectLst>
          </c:spPr>
          <c:marker>
            <c:symbol val="diamond"/>
            <c:size val="9"/>
            <c:spPr>
              <a:solidFill>
                <a:schemeClr val="accent5"/>
              </a:solidFill>
              <a:ln>
                <a:solidFill>
                  <a:schemeClr val="accent5">
                    <a:lumMod val="40000"/>
                    <a:lumOff val="60000"/>
                  </a:schemeClr>
                </a:solidFill>
                <a:prstDash val="solid"/>
              </a:ln>
              <a:effectLst>
                <a:outerShdw blurRad="50800" dist="38100" dir="8100000" algn="tr" rotWithShape="0">
                  <a:prstClr val="black">
                    <a:alpha val="40000"/>
                  </a:prstClr>
                </a:outerShdw>
              </a:effectLst>
            </c:spPr>
          </c:marker>
          <c:dLbls>
            <c:dLbl>
              <c:idx val="0"/>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BA7F-4A03-A4D5-E486C43F0F5F}"/>
                </c:ext>
              </c:extLst>
            </c:dLbl>
            <c:dLbl>
              <c:idx val="1"/>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BA7F-4A03-A4D5-E486C43F0F5F}"/>
                </c:ext>
              </c:extLst>
            </c:dLbl>
            <c:dLbl>
              <c:idx val="2"/>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BA7F-4A03-A4D5-E486C43F0F5F}"/>
                </c:ext>
              </c:extLst>
            </c:dLbl>
            <c:dLbl>
              <c:idx val="3"/>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BA7F-4A03-A4D5-E486C43F0F5F}"/>
                </c:ext>
              </c:extLst>
            </c:dLbl>
            <c:dLbl>
              <c:idx val="4"/>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BA7F-4A03-A4D5-E486C43F0F5F}"/>
                </c:ext>
              </c:extLst>
            </c:dLbl>
            <c:spPr>
              <a:noFill/>
              <a:ln w="31857">
                <a:noFill/>
              </a:ln>
            </c:spPr>
            <c:txPr>
              <a:bodyPr wrap="square" lIns="38100" tIns="19050" rIns="38100" bIns="19050" anchor="ctr">
                <a:spAutoFit/>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4Q/19</c:v>
                </c:pt>
                <c:pt idx="1">
                  <c:v>1Q/20</c:v>
                </c:pt>
                <c:pt idx="2">
                  <c:v>2Q/20</c:v>
                </c:pt>
                <c:pt idx="3">
                  <c:v>3Q/20</c:v>
                </c:pt>
                <c:pt idx="4">
                  <c:v>4Q/20</c:v>
                </c:pt>
                <c:pt idx="5">
                  <c:v>1Q/21</c:v>
                </c:pt>
              </c:strCache>
            </c:strRef>
          </c:cat>
          <c:val>
            <c:numRef>
              <c:f>Sheet1!$B$4:$G$4</c:f>
              <c:numCache>
                <c:formatCode>0.00%</c:formatCode>
                <c:ptCount val="6"/>
                <c:pt idx="0">
                  <c:v>2.0000000000000001E-4</c:v>
                </c:pt>
                <c:pt idx="1">
                  <c:v>1.8E-3</c:v>
                </c:pt>
                <c:pt idx="2">
                  <c:v>5.9999999999999995E-4</c:v>
                </c:pt>
                <c:pt idx="3">
                  <c:v>6.0855478258668477E-4</c:v>
                </c:pt>
                <c:pt idx="4">
                  <c:v>2.0000000000000001E-4</c:v>
                </c:pt>
                <c:pt idx="5">
                  <c:v>5.9999999999999995E-4</c:v>
                </c:pt>
              </c:numCache>
            </c:numRef>
          </c:val>
          <c:smooth val="0"/>
          <c:extLst>
            <c:ext xmlns:c16="http://schemas.microsoft.com/office/drawing/2014/chart" uri="{C3380CC4-5D6E-409C-BE32-E72D297353CC}">
              <c16:uniqueId val="{00000005-BA7F-4A03-A4D5-E486C43F0F5F}"/>
            </c:ext>
          </c:extLst>
        </c:ser>
        <c:dLbls>
          <c:showLegendKey val="0"/>
          <c:showVal val="0"/>
          <c:showCatName val="0"/>
          <c:showSerName val="0"/>
          <c:showPercent val="0"/>
          <c:showBubbleSize val="0"/>
        </c:dLbls>
        <c:marker val="1"/>
        <c:smooth val="0"/>
        <c:axId val="184805632"/>
        <c:axId val="135073792"/>
      </c:lineChart>
      <c:catAx>
        <c:axId val="184805632"/>
        <c:scaling>
          <c:orientation val="minMax"/>
        </c:scaling>
        <c:delete val="0"/>
        <c:axPos val="b"/>
        <c:numFmt formatCode="General" sourceLinked="1"/>
        <c:majorTickMark val="none"/>
        <c:minorTickMark val="none"/>
        <c:tickLblPos val="nextTo"/>
        <c:spPr>
          <a:ln w="3982">
            <a:solidFill>
              <a:schemeClr val="accent6"/>
            </a:solidFill>
            <a:prstDash val="solid"/>
          </a:ln>
        </c:spPr>
        <c:txPr>
          <a:bodyPr rot="0" vert="horz"/>
          <a:lstStyle/>
          <a:p>
            <a:pPr>
              <a:defRPr sz="1255" b="0" i="0" u="none" strike="noStrike" baseline="0">
                <a:solidFill>
                  <a:srgbClr val="000000"/>
                </a:solidFill>
                <a:latin typeface="Arial"/>
                <a:ea typeface="Arial"/>
                <a:cs typeface="Arial"/>
              </a:defRPr>
            </a:pPr>
            <a:endParaRPr lang="zh-TW"/>
          </a:p>
        </c:txPr>
        <c:crossAx val="135073792"/>
        <c:crosses val="autoZero"/>
        <c:auto val="1"/>
        <c:lblAlgn val="ctr"/>
        <c:lblOffset val="100"/>
        <c:tickLblSkip val="1"/>
        <c:tickMarkSkip val="1"/>
        <c:noMultiLvlLbl val="0"/>
      </c:catAx>
      <c:valAx>
        <c:axId val="135073792"/>
        <c:scaling>
          <c:orientation val="minMax"/>
        </c:scaling>
        <c:delete val="1"/>
        <c:axPos val="l"/>
        <c:numFmt formatCode="0.00%" sourceLinked="1"/>
        <c:majorTickMark val="out"/>
        <c:minorTickMark val="none"/>
        <c:tickLblPos val="nextTo"/>
        <c:crossAx val="184805632"/>
        <c:crosses val="autoZero"/>
        <c:crossBetween val="between"/>
      </c:valAx>
      <c:spPr>
        <a:noFill/>
        <a:ln w="25299">
          <a:noFill/>
        </a:ln>
      </c:spPr>
    </c:plotArea>
    <c:legend>
      <c:legendPos val="t"/>
      <c:layout>
        <c:manualLayout>
          <c:xMode val="edge"/>
          <c:yMode val="edge"/>
          <c:x val="2.8409072184362602E-2"/>
          <c:y val="6.5789972129772431E-3"/>
          <c:w val="0.27272718712851474"/>
          <c:h val="0.15789485077251941"/>
        </c:manualLayout>
      </c:layout>
      <c:overlay val="0"/>
      <c:spPr>
        <a:solidFill>
          <a:srgbClr val="FFFFFF"/>
        </a:solidFill>
        <a:ln w="3982">
          <a:solidFill>
            <a:srgbClr val="000000"/>
          </a:solidFill>
          <a:prstDash val="solid"/>
        </a:ln>
      </c:spPr>
      <c:txPr>
        <a:bodyPr/>
        <a:lstStyle/>
        <a:p>
          <a:pPr>
            <a:defRPr sz="1154" b="0" i="0" u="none" strike="noStrike" baseline="0">
              <a:solidFill>
                <a:srgbClr val="000000"/>
              </a:solidFill>
              <a:latin typeface="Arial"/>
              <a:ea typeface="Arial"/>
              <a:cs typeface="Arial"/>
            </a:defRPr>
          </a:pPr>
          <a:endParaRPr lang="zh-TW"/>
        </a:p>
      </c:txPr>
    </c:legend>
    <c:plotVisOnly val="1"/>
    <c:dispBlanksAs val="gap"/>
    <c:showDLblsOverMax val="0"/>
  </c:chart>
  <c:spPr>
    <a:solidFill>
      <a:srgbClr val="FFFFFF"/>
    </a:solidFill>
    <a:ln>
      <a:noFill/>
    </a:ln>
  </c:spPr>
  <c:txPr>
    <a:bodyPr/>
    <a:lstStyle/>
    <a:p>
      <a:pPr>
        <a:defRPr sz="468"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413276231263382E-2"/>
          <c:y val="0.43650793650793651"/>
          <c:w val="0.95074946466809418"/>
          <c:h val="0.13492063492063491"/>
        </c:manualLayout>
      </c:layout>
      <c:lineChart>
        <c:grouping val="standard"/>
        <c:varyColors val="0"/>
        <c:ser>
          <c:idx val="0"/>
          <c:order val="0"/>
          <c:tx>
            <c:strRef>
              <c:f>Sheet1!$A$4</c:f>
              <c:strCache>
                <c:ptCount val="1"/>
                <c:pt idx="0">
                  <c:v>Large corp. NPL%</c:v>
                </c:pt>
              </c:strCache>
            </c:strRef>
          </c:tx>
          <c:spPr>
            <a:ln w="25801">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5">
                    <a:lumMod val="60000"/>
                    <a:lumOff val="40000"/>
                  </a:schemeClr>
                </a:solidFill>
                <a:prstDash val="solid"/>
              </a:ln>
              <a:effectLst>
                <a:outerShdw blurRad="50800" dist="38100" dir="8100000" algn="tr" rotWithShape="0">
                  <a:prstClr val="black">
                    <a:alpha val="40000"/>
                  </a:prstClr>
                </a:outerShdw>
              </a:effectLst>
            </c:spPr>
          </c:marker>
          <c:dLbls>
            <c:dLbl>
              <c:idx val="0"/>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C5A5-49DE-9CD3-D95B91E21BB0}"/>
                </c:ext>
              </c:extLst>
            </c:dLbl>
            <c:dLbl>
              <c:idx val="1"/>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C5A5-49DE-9CD3-D95B91E21BB0}"/>
                </c:ext>
              </c:extLst>
            </c:dLbl>
            <c:dLbl>
              <c:idx val="2"/>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C5A5-49DE-9CD3-D95B91E21BB0}"/>
                </c:ext>
              </c:extLst>
            </c:dLbl>
            <c:dLbl>
              <c:idx val="3"/>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C5A5-49DE-9CD3-D95B91E21BB0}"/>
                </c:ext>
              </c:extLst>
            </c:dLbl>
            <c:dLbl>
              <c:idx val="4"/>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C5A5-49DE-9CD3-D95B91E21BB0}"/>
                </c:ext>
              </c:extLst>
            </c:dLbl>
            <c:dLbl>
              <c:idx val="5"/>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5-C5A5-49DE-9CD3-D95B91E21BB0}"/>
                </c:ext>
              </c:extLst>
            </c:dLbl>
            <c:dLbl>
              <c:idx val="6"/>
              <c:spPr>
                <a:noFill/>
                <a:ln w="25801">
                  <a:noFill/>
                </a:ln>
              </c:spPr>
              <c:txPr>
                <a:bodyPr/>
                <a:lstStyle/>
                <a:p>
                  <a:pPr>
                    <a:defRPr sz="582"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6-C5A5-49DE-9CD3-D95B91E21BB0}"/>
                </c:ext>
              </c:extLst>
            </c:dLbl>
            <c:dLbl>
              <c:idx val="8"/>
              <c:spPr>
                <a:noFill/>
                <a:ln w="25801">
                  <a:noFill/>
                </a:ln>
              </c:spPr>
              <c:txPr>
                <a:bodyPr/>
                <a:lstStyle/>
                <a:p>
                  <a:pPr>
                    <a:defRPr sz="582"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7-C5A5-49DE-9CD3-D95B91E21BB0}"/>
                </c:ext>
              </c:extLst>
            </c:dLbl>
            <c:spPr>
              <a:noFill/>
              <a:ln w="25801">
                <a:noFill/>
              </a:ln>
            </c:spPr>
            <c:txPr>
              <a:bodyPr wrap="square" lIns="38100" tIns="19050" rIns="38100" bIns="19050" anchor="ctr">
                <a:spAutoFit/>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4Q/19</c:v>
                </c:pt>
                <c:pt idx="1">
                  <c:v>1Q/20</c:v>
                </c:pt>
                <c:pt idx="2">
                  <c:v>2Q/20</c:v>
                </c:pt>
                <c:pt idx="3">
                  <c:v>3Q/20</c:v>
                </c:pt>
                <c:pt idx="4">
                  <c:v>4Q/20</c:v>
                </c:pt>
                <c:pt idx="5">
                  <c:v>1Q/21</c:v>
                </c:pt>
              </c:strCache>
            </c:strRef>
          </c:cat>
          <c:val>
            <c:numRef>
              <c:f>Sheet1!$B$4:$G$4</c:f>
              <c:numCache>
                <c:formatCode>0.00%</c:formatCode>
                <c:ptCount val="6"/>
                <c:pt idx="0">
                  <c:v>1E-4</c:v>
                </c:pt>
                <c:pt idx="1">
                  <c:v>1E-4</c:v>
                </c:pt>
                <c:pt idx="2">
                  <c:v>1.58E-3</c:v>
                </c:pt>
                <c:pt idx="3">
                  <c:v>1.6999999999999999E-3</c:v>
                </c:pt>
                <c:pt idx="4">
                  <c:v>4.0000000000000002E-4</c:v>
                </c:pt>
                <c:pt idx="5">
                  <c:v>1.2999999999999999E-3</c:v>
                </c:pt>
              </c:numCache>
            </c:numRef>
          </c:val>
          <c:smooth val="0"/>
          <c:extLst>
            <c:ext xmlns:c16="http://schemas.microsoft.com/office/drawing/2014/chart" uri="{C3380CC4-5D6E-409C-BE32-E72D297353CC}">
              <c16:uniqueId val="{00000008-C5A5-49DE-9CD3-D95B91E21BB0}"/>
            </c:ext>
          </c:extLst>
        </c:ser>
        <c:dLbls>
          <c:showLegendKey val="0"/>
          <c:showVal val="0"/>
          <c:showCatName val="0"/>
          <c:showSerName val="0"/>
          <c:showPercent val="0"/>
          <c:showBubbleSize val="0"/>
        </c:dLbls>
        <c:marker val="1"/>
        <c:smooth val="0"/>
        <c:axId val="184819072"/>
        <c:axId val="184833152"/>
      </c:lineChart>
      <c:catAx>
        <c:axId val="184819072"/>
        <c:scaling>
          <c:orientation val="minMax"/>
        </c:scaling>
        <c:delete val="0"/>
        <c:axPos val="b"/>
        <c:numFmt formatCode="[$-409]mmm\-yy;@" sourceLinked="0"/>
        <c:majorTickMark val="none"/>
        <c:minorTickMark val="none"/>
        <c:tickLblPos val="nextTo"/>
        <c:spPr>
          <a:ln w="25801">
            <a:solidFill>
              <a:srgbClr val="660066"/>
            </a:solidFill>
            <a:prstDash val="solid"/>
          </a:ln>
        </c:spPr>
        <c:txPr>
          <a:bodyPr rot="0" vert="horz"/>
          <a:lstStyle/>
          <a:p>
            <a:pPr>
              <a:defRPr sz="1348" b="0" i="0" u="none" strike="noStrike" baseline="0">
                <a:solidFill>
                  <a:srgbClr val="000000"/>
                </a:solidFill>
                <a:latin typeface="Arial"/>
                <a:ea typeface="Arial"/>
                <a:cs typeface="Arial"/>
              </a:defRPr>
            </a:pPr>
            <a:endParaRPr lang="zh-TW"/>
          </a:p>
        </c:txPr>
        <c:crossAx val="184833152"/>
        <c:crosses val="autoZero"/>
        <c:auto val="1"/>
        <c:lblAlgn val="ctr"/>
        <c:lblOffset val="100"/>
        <c:tickLblSkip val="1"/>
        <c:tickMarkSkip val="1"/>
        <c:noMultiLvlLbl val="0"/>
      </c:catAx>
      <c:valAx>
        <c:axId val="184833152"/>
        <c:scaling>
          <c:orientation val="minMax"/>
        </c:scaling>
        <c:delete val="1"/>
        <c:axPos val="l"/>
        <c:numFmt formatCode="0.00%" sourceLinked="1"/>
        <c:majorTickMark val="out"/>
        <c:minorTickMark val="none"/>
        <c:tickLblPos val="nextTo"/>
        <c:crossAx val="184819072"/>
        <c:crosses val="autoZero"/>
        <c:crossBetween val="between"/>
      </c:valAx>
      <c:spPr>
        <a:noFill/>
        <a:ln w="25273">
          <a:noFill/>
        </a:ln>
      </c:spPr>
    </c:plotArea>
    <c:legend>
      <c:legendPos val="t"/>
      <c:layout>
        <c:manualLayout>
          <c:xMode val="edge"/>
          <c:yMode val="edge"/>
          <c:x val="1.4989352746001088E-2"/>
          <c:y val="0"/>
          <c:w val="0.44539614938069849"/>
          <c:h val="0.20634885755559626"/>
        </c:manualLayout>
      </c:layout>
      <c:overlay val="0"/>
      <c:spPr>
        <a:solidFill>
          <a:srgbClr val="FFFFFF"/>
        </a:solidFill>
        <a:ln w="25801">
          <a:noFill/>
        </a:ln>
      </c:spPr>
      <c:txPr>
        <a:bodyPr/>
        <a:lstStyle/>
        <a:p>
          <a:pPr>
            <a:defRPr sz="1305"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507"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23893805309734E-2"/>
          <c:y val="0.42519685039370081"/>
          <c:w val="0.94911504424778759"/>
          <c:h val="0.18110236220472442"/>
        </c:manualLayout>
      </c:layout>
      <c:lineChart>
        <c:grouping val="standard"/>
        <c:varyColors val="0"/>
        <c:ser>
          <c:idx val="0"/>
          <c:order val="0"/>
          <c:tx>
            <c:strRef>
              <c:f>Sheet1!$A$4</c:f>
              <c:strCache>
                <c:ptCount val="1"/>
                <c:pt idx="0">
                  <c:v>Mortgage NPL %</c:v>
                </c:pt>
              </c:strCache>
            </c:strRef>
          </c:tx>
          <c:spPr>
            <a:ln w="26833">
              <a:solidFill>
                <a:schemeClr val="accent5">
                  <a:lumMod val="40000"/>
                  <a:lumOff val="60000"/>
                </a:schemeClr>
              </a:solidFill>
              <a:prstDash val="solid"/>
            </a:ln>
            <a:effectLst>
              <a:outerShdw blurRad="50800" dist="38100" dir="8100000" algn="tr" rotWithShape="0">
                <a:prstClr val="black">
                  <a:alpha val="40000"/>
                </a:prstClr>
              </a:outerShdw>
            </a:effectLst>
          </c:spPr>
          <c:marker>
            <c:symbol val="triangle"/>
            <c:size val="8"/>
            <c:spPr>
              <a:solidFill>
                <a:schemeClr val="accent5"/>
              </a:solidFill>
              <a:ln>
                <a:solidFill>
                  <a:schemeClr val="accent5">
                    <a:lumMod val="40000"/>
                    <a:lumOff val="60000"/>
                  </a:schemeClr>
                </a:solidFill>
                <a:prstDash val="solid"/>
              </a:ln>
              <a:effectLst>
                <a:outerShdw blurRad="50800" dist="38100" dir="8100000" algn="tr" rotWithShape="0">
                  <a:prstClr val="black">
                    <a:alpha val="40000"/>
                  </a:prstClr>
                </a:outerShdw>
              </a:effectLst>
            </c:spPr>
          </c:marker>
          <c:dLbls>
            <c:dLbl>
              <c:idx val="0"/>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7D20-4967-918E-C24D17228E16}"/>
                </c:ext>
              </c:extLst>
            </c:dLbl>
            <c:dLbl>
              <c:idx val="1"/>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7D20-4967-918E-C24D17228E16}"/>
                </c:ext>
              </c:extLst>
            </c:dLbl>
            <c:dLbl>
              <c:idx val="2"/>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7D20-4967-918E-C24D17228E16}"/>
                </c:ext>
              </c:extLst>
            </c:dLbl>
            <c:dLbl>
              <c:idx val="3"/>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7D20-4967-918E-C24D17228E16}"/>
                </c:ext>
              </c:extLst>
            </c:dLbl>
            <c:dLbl>
              <c:idx val="4"/>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7D20-4967-918E-C24D17228E16}"/>
                </c:ext>
              </c:extLst>
            </c:dLbl>
            <c:dLbl>
              <c:idx val="5"/>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5-7D20-4967-918E-C24D17228E16}"/>
                </c:ext>
              </c:extLst>
            </c:dLbl>
            <c:dLbl>
              <c:idx val="6"/>
              <c:spPr>
                <a:noFill/>
                <a:ln w="26833">
                  <a:noFill/>
                </a:ln>
              </c:spPr>
              <c:txPr>
                <a:bodyPr/>
                <a:lstStyle/>
                <a:p>
                  <a:pPr>
                    <a:defRPr sz="579"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6-7D20-4967-918E-C24D17228E16}"/>
                </c:ext>
              </c:extLst>
            </c:dLbl>
            <c:dLbl>
              <c:idx val="8"/>
              <c:spPr>
                <a:noFill/>
                <a:ln w="26833">
                  <a:noFill/>
                </a:ln>
              </c:spPr>
              <c:txPr>
                <a:bodyPr/>
                <a:lstStyle/>
                <a:p>
                  <a:pPr>
                    <a:defRPr sz="579"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7-7D20-4967-918E-C24D17228E16}"/>
                </c:ext>
              </c:extLst>
            </c:dLbl>
            <c:spPr>
              <a:noFill/>
              <a:ln w="26833">
                <a:noFill/>
              </a:ln>
            </c:spPr>
            <c:txPr>
              <a:bodyPr wrap="square" lIns="38100" tIns="19050" rIns="38100" bIns="19050" anchor="ctr">
                <a:spAutoFit/>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4Q/19</c:v>
                </c:pt>
                <c:pt idx="1">
                  <c:v>1Q/20</c:v>
                </c:pt>
                <c:pt idx="2">
                  <c:v>2Q/20</c:v>
                </c:pt>
                <c:pt idx="3">
                  <c:v>3Q/20</c:v>
                </c:pt>
                <c:pt idx="4">
                  <c:v>4Q/20</c:v>
                </c:pt>
                <c:pt idx="5">
                  <c:v>1Q/21</c:v>
                </c:pt>
              </c:strCache>
            </c:strRef>
          </c:cat>
          <c:val>
            <c:numRef>
              <c:f>Sheet1!$B$4:$G$4</c:f>
              <c:numCache>
                <c:formatCode>0.00%</c:formatCode>
                <c:ptCount val="6"/>
                <c:pt idx="0">
                  <c:v>2.0999999999999999E-3</c:v>
                </c:pt>
                <c:pt idx="1">
                  <c:v>2.2000000000000001E-3</c:v>
                </c:pt>
                <c:pt idx="2">
                  <c:v>2E-3</c:v>
                </c:pt>
                <c:pt idx="3">
                  <c:v>2.0999999999999999E-3</c:v>
                </c:pt>
                <c:pt idx="4">
                  <c:v>1.8E-3</c:v>
                </c:pt>
                <c:pt idx="5">
                  <c:v>1.6000000000000001E-3</c:v>
                </c:pt>
              </c:numCache>
            </c:numRef>
          </c:val>
          <c:smooth val="0"/>
          <c:extLst>
            <c:ext xmlns:c16="http://schemas.microsoft.com/office/drawing/2014/chart" uri="{C3380CC4-5D6E-409C-BE32-E72D297353CC}">
              <c16:uniqueId val="{00000008-7D20-4967-918E-C24D17228E16}"/>
            </c:ext>
          </c:extLst>
        </c:ser>
        <c:dLbls>
          <c:showLegendKey val="0"/>
          <c:showVal val="0"/>
          <c:showCatName val="0"/>
          <c:showSerName val="0"/>
          <c:showPercent val="0"/>
          <c:showBubbleSize val="0"/>
        </c:dLbls>
        <c:marker val="1"/>
        <c:smooth val="0"/>
        <c:axId val="184869632"/>
        <c:axId val="184871168"/>
      </c:lineChart>
      <c:catAx>
        <c:axId val="184869632"/>
        <c:scaling>
          <c:orientation val="minMax"/>
        </c:scaling>
        <c:delete val="0"/>
        <c:axPos val="b"/>
        <c:numFmt formatCode="[$-409]mmm\-yy;@" sourceLinked="0"/>
        <c:majorTickMark val="none"/>
        <c:minorTickMark val="none"/>
        <c:tickLblPos val="nextTo"/>
        <c:spPr>
          <a:ln w="26833">
            <a:solidFill>
              <a:srgbClr val="660066"/>
            </a:solidFill>
            <a:prstDash val="solid"/>
          </a:ln>
        </c:spPr>
        <c:txPr>
          <a:bodyPr rot="0" vert="horz"/>
          <a:lstStyle/>
          <a:p>
            <a:pPr>
              <a:defRPr sz="1347" b="0" i="0" u="none" strike="noStrike" baseline="0">
                <a:solidFill>
                  <a:srgbClr val="000000"/>
                </a:solidFill>
                <a:latin typeface="Arial"/>
                <a:ea typeface="Arial"/>
                <a:cs typeface="Arial"/>
              </a:defRPr>
            </a:pPr>
            <a:endParaRPr lang="zh-TW"/>
          </a:p>
        </c:txPr>
        <c:crossAx val="184871168"/>
        <c:crosses val="autoZero"/>
        <c:auto val="1"/>
        <c:lblAlgn val="ctr"/>
        <c:lblOffset val="100"/>
        <c:tickLblSkip val="1"/>
        <c:tickMarkSkip val="1"/>
        <c:noMultiLvlLbl val="0"/>
      </c:catAx>
      <c:valAx>
        <c:axId val="184871168"/>
        <c:scaling>
          <c:orientation val="minMax"/>
        </c:scaling>
        <c:delete val="1"/>
        <c:axPos val="l"/>
        <c:numFmt formatCode="0.00%" sourceLinked="1"/>
        <c:majorTickMark val="out"/>
        <c:minorTickMark val="none"/>
        <c:tickLblPos val="nextTo"/>
        <c:crossAx val="184869632"/>
        <c:crosses val="autoZero"/>
        <c:crossBetween val="between"/>
      </c:valAx>
      <c:spPr>
        <a:noFill/>
        <a:ln w="25349">
          <a:noFill/>
        </a:ln>
      </c:spPr>
    </c:plotArea>
    <c:legend>
      <c:legendPos val="t"/>
      <c:layout>
        <c:manualLayout>
          <c:xMode val="edge"/>
          <c:yMode val="edge"/>
          <c:x val="0"/>
          <c:y val="7.874015748031496E-3"/>
          <c:w val="0.46017694663167108"/>
          <c:h val="0.20472440944881892"/>
        </c:manualLayout>
      </c:layout>
      <c:overlay val="0"/>
      <c:spPr>
        <a:solidFill>
          <a:srgbClr val="FFFFFF"/>
        </a:solidFill>
        <a:ln w="26833">
          <a:noFill/>
        </a:ln>
      </c:spPr>
      <c:txPr>
        <a:bodyPr/>
        <a:lstStyle/>
        <a:p>
          <a:pPr>
            <a:defRPr sz="1357"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529"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76595744680851E-2"/>
          <c:y val="0.41984732824427479"/>
          <c:w val="0.95106382978723403"/>
          <c:h val="0.16793893129770993"/>
        </c:manualLayout>
      </c:layout>
      <c:lineChart>
        <c:grouping val="standard"/>
        <c:varyColors val="0"/>
        <c:ser>
          <c:idx val="0"/>
          <c:order val="0"/>
          <c:tx>
            <c:strRef>
              <c:f>Sheet1!$A$4</c:f>
              <c:strCache>
                <c:ptCount val="1"/>
                <c:pt idx="0">
                  <c:v>SME NPL %</c:v>
                </c:pt>
              </c:strCache>
            </c:strRef>
          </c:tx>
          <c:spPr>
            <a:ln w="25318">
              <a:solidFill>
                <a:schemeClr val="accent5">
                  <a:lumMod val="40000"/>
                  <a:lumOff val="60000"/>
                </a:schemeClr>
              </a:solidFill>
              <a:prstDash val="solid"/>
            </a:ln>
            <a:effectLst>
              <a:outerShdw blurRad="50800" dist="38100" dir="8100000" algn="tr" rotWithShape="0">
                <a:prstClr val="black">
                  <a:alpha val="40000"/>
                </a:prstClr>
              </a:outerShdw>
            </a:effectLst>
          </c:spPr>
          <c:marker>
            <c:symbol val="square"/>
            <c:size val="7"/>
            <c:spPr>
              <a:solidFill>
                <a:schemeClr val="accent5"/>
              </a:solidFill>
              <a:ln>
                <a:solidFill>
                  <a:schemeClr val="accent5">
                    <a:lumMod val="40000"/>
                    <a:lumOff val="60000"/>
                  </a:schemeClr>
                </a:solidFill>
                <a:prstDash val="solid"/>
              </a:ln>
              <a:effectLst>
                <a:outerShdw blurRad="50800" dist="38100" dir="8100000" algn="tr" rotWithShape="0">
                  <a:prstClr val="black">
                    <a:alpha val="40000"/>
                  </a:prstClr>
                </a:outerShdw>
              </a:effectLst>
            </c:spPr>
          </c:marker>
          <c:dLbls>
            <c:dLbl>
              <c:idx val="0"/>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E9B7-4613-8A7D-13BD4D701E03}"/>
                </c:ext>
              </c:extLst>
            </c:dLbl>
            <c:dLbl>
              <c:idx val="1"/>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E9B7-4613-8A7D-13BD4D701E03}"/>
                </c:ext>
              </c:extLst>
            </c:dLbl>
            <c:dLbl>
              <c:idx val="2"/>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E9B7-4613-8A7D-13BD4D701E03}"/>
                </c:ext>
              </c:extLst>
            </c:dLbl>
            <c:dLbl>
              <c:idx val="3"/>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E9B7-4613-8A7D-13BD4D701E03}"/>
                </c:ext>
              </c:extLst>
            </c:dLbl>
            <c:dLbl>
              <c:idx val="4"/>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E9B7-4613-8A7D-13BD4D701E03}"/>
                </c:ext>
              </c:extLst>
            </c:dLbl>
            <c:dLbl>
              <c:idx val="5"/>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5-E9B7-4613-8A7D-13BD4D701E03}"/>
                </c:ext>
              </c:extLst>
            </c:dLbl>
            <c:dLbl>
              <c:idx val="6"/>
              <c:spPr>
                <a:noFill/>
                <a:ln w="25318">
                  <a:noFill/>
                </a:ln>
              </c:spPr>
              <c:txPr>
                <a:bodyPr/>
                <a:lstStyle/>
                <a:p>
                  <a:pPr>
                    <a:defRPr sz="573"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6-E9B7-4613-8A7D-13BD4D701E03}"/>
                </c:ext>
              </c:extLst>
            </c:dLbl>
            <c:dLbl>
              <c:idx val="8"/>
              <c:spPr>
                <a:noFill/>
                <a:ln w="25318">
                  <a:noFill/>
                </a:ln>
              </c:spPr>
              <c:txPr>
                <a:bodyPr/>
                <a:lstStyle/>
                <a:p>
                  <a:pPr>
                    <a:defRPr sz="573"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7-E9B7-4613-8A7D-13BD4D701E03}"/>
                </c:ext>
              </c:extLst>
            </c:dLbl>
            <c:spPr>
              <a:noFill/>
              <a:ln w="25318">
                <a:noFill/>
              </a:ln>
            </c:spPr>
            <c:txPr>
              <a:bodyPr wrap="square" lIns="38100" tIns="19050" rIns="38100" bIns="19050" anchor="ctr">
                <a:spAutoFit/>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4Q/19</c:v>
                </c:pt>
                <c:pt idx="1">
                  <c:v>1Q/20</c:v>
                </c:pt>
                <c:pt idx="2">
                  <c:v>2Q/20</c:v>
                </c:pt>
                <c:pt idx="3">
                  <c:v>3Q/20</c:v>
                </c:pt>
                <c:pt idx="4">
                  <c:v>4Q/20</c:v>
                </c:pt>
                <c:pt idx="5">
                  <c:v>1Q/21</c:v>
                </c:pt>
              </c:strCache>
            </c:strRef>
          </c:cat>
          <c:val>
            <c:numRef>
              <c:f>Sheet1!$B$4:$G$4</c:f>
              <c:numCache>
                <c:formatCode>0.00%</c:formatCode>
                <c:ptCount val="6"/>
                <c:pt idx="0">
                  <c:v>2.3999999999999998E-3</c:v>
                </c:pt>
                <c:pt idx="1">
                  <c:v>6.0000000000000001E-3</c:v>
                </c:pt>
                <c:pt idx="2">
                  <c:v>4.47E-3</c:v>
                </c:pt>
                <c:pt idx="3">
                  <c:v>4.3E-3</c:v>
                </c:pt>
                <c:pt idx="4">
                  <c:v>4.1000000000000003E-3</c:v>
                </c:pt>
                <c:pt idx="5">
                  <c:v>4.1000000000000003E-3</c:v>
                </c:pt>
              </c:numCache>
            </c:numRef>
          </c:val>
          <c:smooth val="0"/>
          <c:extLst>
            <c:ext xmlns:c16="http://schemas.microsoft.com/office/drawing/2014/chart" uri="{C3380CC4-5D6E-409C-BE32-E72D297353CC}">
              <c16:uniqueId val="{00000008-E9B7-4613-8A7D-13BD4D701E03}"/>
            </c:ext>
          </c:extLst>
        </c:ser>
        <c:dLbls>
          <c:showLegendKey val="0"/>
          <c:showVal val="0"/>
          <c:showCatName val="0"/>
          <c:showSerName val="0"/>
          <c:showPercent val="0"/>
          <c:showBubbleSize val="0"/>
        </c:dLbls>
        <c:marker val="1"/>
        <c:smooth val="0"/>
        <c:axId val="134965120"/>
        <c:axId val="134966656"/>
      </c:lineChart>
      <c:catAx>
        <c:axId val="134965120"/>
        <c:scaling>
          <c:orientation val="minMax"/>
        </c:scaling>
        <c:delete val="0"/>
        <c:axPos val="b"/>
        <c:numFmt formatCode="[$-409]mmm\-yy;@" sourceLinked="0"/>
        <c:majorTickMark val="none"/>
        <c:minorTickMark val="none"/>
        <c:tickLblPos val="nextTo"/>
        <c:spPr>
          <a:ln w="25318">
            <a:solidFill>
              <a:srgbClr val="660066"/>
            </a:solidFill>
            <a:prstDash val="solid"/>
          </a:ln>
        </c:spPr>
        <c:txPr>
          <a:bodyPr rot="0" vert="horz"/>
          <a:lstStyle/>
          <a:p>
            <a:pPr>
              <a:defRPr sz="1396" b="0" i="0" u="none" strike="noStrike" baseline="0">
                <a:solidFill>
                  <a:srgbClr val="000000"/>
                </a:solidFill>
                <a:latin typeface="Arial"/>
                <a:ea typeface="Arial"/>
                <a:cs typeface="Arial"/>
              </a:defRPr>
            </a:pPr>
            <a:endParaRPr lang="zh-TW"/>
          </a:p>
        </c:txPr>
        <c:crossAx val="134966656"/>
        <c:crosses val="autoZero"/>
        <c:auto val="1"/>
        <c:lblAlgn val="ctr"/>
        <c:lblOffset val="100"/>
        <c:tickLblSkip val="1"/>
        <c:tickMarkSkip val="1"/>
        <c:noMultiLvlLbl val="0"/>
      </c:catAx>
      <c:valAx>
        <c:axId val="134966656"/>
        <c:scaling>
          <c:orientation val="minMax"/>
        </c:scaling>
        <c:delete val="1"/>
        <c:axPos val="l"/>
        <c:numFmt formatCode="0.00%" sourceLinked="1"/>
        <c:majorTickMark val="out"/>
        <c:minorTickMark val="none"/>
        <c:tickLblPos val="nextTo"/>
        <c:crossAx val="134965120"/>
        <c:crosses val="autoZero"/>
        <c:crossBetween val="between"/>
      </c:valAx>
      <c:spPr>
        <a:noFill/>
        <a:ln w="25319">
          <a:noFill/>
        </a:ln>
      </c:spPr>
    </c:plotArea>
    <c:legend>
      <c:legendPos val="t"/>
      <c:layout>
        <c:manualLayout>
          <c:xMode val="edge"/>
          <c:yMode val="edge"/>
          <c:x val="2.1276595744680851E-3"/>
          <c:y val="7.6335877862595417E-3"/>
          <c:w val="0.35744680851063831"/>
          <c:h val="0.19847328244274809"/>
        </c:manualLayout>
      </c:layout>
      <c:overlay val="0"/>
      <c:spPr>
        <a:solidFill>
          <a:srgbClr val="FFFFFF"/>
        </a:solidFill>
        <a:ln w="25318">
          <a:noFill/>
        </a:ln>
      </c:spPr>
      <c:txPr>
        <a:bodyPr/>
        <a:lstStyle/>
        <a:p>
          <a:pPr>
            <a:defRPr sz="1281"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523"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62830482115085"/>
          <c:y val="2.564102564102564E-2"/>
          <c:w val="0.77916018662519437"/>
          <c:h val="0.84102564102564104"/>
        </c:manualLayout>
      </c:layout>
      <c:barChart>
        <c:barDir val="col"/>
        <c:grouping val="clustered"/>
        <c:varyColors val="0"/>
        <c:ser>
          <c:idx val="0"/>
          <c:order val="0"/>
          <c:tx>
            <c:strRef>
              <c:f>Sheet1!$A$2</c:f>
              <c:strCache>
                <c:ptCount val="1"/>
                <c:pt idx="0">
                  <c:v>EPS</c:v>
                </c:pt>
              </c:strCache>
            </c:strRef>
          </c:tx>
          <c:spPr>
            <a:solidFill>
              <a:schemeClr val="accent5"/>
            </a:solidFill>
            <a:ln w="21588">
              <a:noFill/>
            </a:ln>
            <a:effectLst>
              <a:outerShdw blurRad="50800" dist="38100" dir="8100000" algn="tr" rotWithShape="0">
                <a:prstClr val="black">
                  <a:alpha val="40000"/>
                </a:prstClr>
              </a:outerShdw>
            </a:effectLst>
          </c:spPr>
          <c:invertIfNegative val="0"/>
          <c:dLbls>
            <c:dLbl>
              <c:idx val="0"/>
              <c:layout>
                <c:manualLayout>
                  <c:x val="3.6757622076174956E-3"/>
                  <c:y val="-5.6562211100130702E-3"/>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DD-45FB-907A-68E5784BCAD2}"/>
                </c:ext>
              </c:extLst>
            </c:dLbl>
            <c:dLbl>
              <c:idx val="1"/>
              <c:layout>
                <c:manualLayout>
                  <c:x val="3.9868653895299214E-3"/>
                  <c:y val="-1.0593898434760432E-2"/>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DD-45FB-907A-68E5784BCAD2}"/>
                </c:ext>
              </c:extLst>
            </c:dLbl>
            <c:dLbl>
              <c:idx val="3"/>
              <c:layout>
                <c:manualLayout>
                  <c:x val="-1.3820378938324884E-2"/>
                  <c:y val="1.1867555017161302E-2"/>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DD-45FB-907A-68E5784BCAD2}"/>
                </c:ext>
              </c:extLst>
            </c:dLbl>
            <c:dLbl>
              <c:idx val="4"/>
              <c:layout>
                <c:manualLayout>
                  <c:x val="-1.1487555759489787E-2"/>
                  <c:y val="-6.7308489272848715E-3"/>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DD-45FB-907A-68E5784BCAD2}"/>
                </c:ext>
              </c:extLst>
            </c:dLbl>
            <c:numFmt formatCode="0.00_);[Red]\(0.00\)" sourceLinked="0"/>
            <c:spPr>
              <a:noFill/>
              <a:ln w="21588">
                <a:noFill/>
              </a:ln>
            </c:spPr>
            <c:txPr>
              <a:bodyPr wrap="square" lIns="38100" tIns="19050" rIns="38100" bIns="19050" anchor="ctr">
                <a:spAutoFit/>
              </a:bodyPr>
              <a:lstStyle/>
              <a:p>
                <a:pPr>
                  <a:defRPr sz="1190" b="1" i="0" u="none" strike="noStrike" baseline="0">
                    <a:solidFill>
                      <a:schemeClr val="accent6">
                        <a:lumMod val="50000"/>
                      </a:schemeClr>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1Q/21*</c:v>
                </c:pt>
              </c:strCache>
            </c:strRef>
          </c:cat>
          <c:val>
            <c:numRef>
              <c:f>Sheet1!$B$2:$N$2</c:f>
              <c:numCache>
                <c:formatCode>General</c:formatCode>
                <c:ptCount val="6"/>
                <c:pt idx="0">
                  <c:v>1.65</c:v>
                </c:pt>
                <c:pt idx="1">
                  <c:v>1.89</c:v>
                </c:pt>
                <c:pt idx="2">
                  <c:v>2.0699999999999998</c:v>
                </c:pt>
                <c:pt idx="3">
                  <c:v>2.13</c:v>
                </c:pt>
                <c:pt idx="4">
                  <c:v>1.84</c:v>
                </c:pt>
                <c:pt idx="5">
                  <c:v>0.46</c:v>
                </c:pt>
              </c:numCache>
            </c:numRef>
          </c:val>
          <c:extLst>
            <c:ext xmlns:c16="http://schemas.microsoft.com/office/drawing/2014/chart" uri="{C3380CC4-5D6E-409C-BE32-E72D297353CC}">
              <c16:uniqueId val="{00000004-DADD-45FB-907A-68E5784BCAD2}"/>
            </c:ext>
          </c:extLst>
        </c:ser>
        <c:ser>
          <c:idx val="1"/>
          <c:order val="1"/>
          <c:tx>
            <c:strRef>
              <c:f>Sheet1!$A$3</c:f>
              <c:strCache>
                <c:ptCount val="1"/>
                <c:pt idx="0">
                  <c:v>現金股利</c:v>
                </c:pt>
              </c:strCache>
            </c:strRef>
          </c:tx>
          <c:spPr>
            <a:solidFill>
              <a:schemeClr val="accent2"/>
            </a:solidFill>
            <a:ln w="21588">
              <a:noFill/>
            </a:ln>
            <a:effectLst>
              <a:outerShdw blurRad="50800" dist="38100" dir="8100000" algn="tr" rotWithShape="0">
                <a:prstClr val="black">
                  <a:alpha val="40000"/>
                </a:prstClr>
              </a:outerShdw>
            </a:effectLst>
          </c:spPr>
          <c:invertIfNegative val="0"/>
          <c:dLbls>
            <c:dLbl>
              <c:idx val="0"/>
              <c:layout>
                <c:manualLayout>
                  <c:x val="-4.8989589712186161E-3"/>
                  <c:y val="0.11740890688259102"/>
                </c:manualLayout>
              </c:layout>
              <c:spPr>
                <a:noFill/>
                <a:ln w="21588">
                  <a:noFill/>
                </a:ln>
              </c:spPr>
              <c:txPr>
                <a:bodyPr wrap="square" lIns="38100" tIns="19050" rIns="38100" bIns="19050" anchor="ctr">
                  <a:spAutoFit/>
                </a:bodyPr>
                <a:lstStyle/>
                <a:p>
                  <a:pPr>
                    <a:defRPr sz="1100" b="1" i="0" u="none" strike="noStrike" baseline="0">
                      <a:solidFill>
                        <a:schemeClr val="tx1"/>
                      </a:solidFill>
                      <a:latin typeface="Arial"/>
                      <a:ea typeface="Arial"/>
                      <a:cs typeface="Arial"/>
                    </a:defRPr>
                  </a:pPr>
                  <a:endParaRPr lang="zh-TW"/>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DD-45FB-907A-68E5784BCAD2}"/>
                </c:ext>
              </c:extLst>
            </c:dLbl>
            <c:dLbl>
              <c:idx val="1"/>
              <c:layout>
                <c:manualLayout>
                  <c:x val="1.7240863875481577E-3"/>
                  <c:y val="0.12471707736937741"/>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DD-45FB-907A-68E5784BCAD2}"/>
                </c:ext>
              </c:extLst>
            </c:dLbl>
            <c:dLbl>
              <c:idx val="2"/>
              <c:layout>
                <c:manualLayout>
                  <c:x val="-1.8322878041959392E-3"/>
                  <c:y val="0.11272402690554369"/>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DD-45FB-907A-68E5784BCAD2}"/>
                </c:ext>
              </c:extLst>
            </c:dLbl>
            <c:dLbl>
              <c:idx val="3"/>
              <c:layout>
                <c:manualLayout>
                  <c:x val="-3.936525693014644E-4"/>
                  <c:y val="0.10791067614523886"/>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DD-45FB-907A-68E5784BCAD2}"/>
                </c:ext>
              </c:extLst>
            </c:dLbl>
            <c:dLbl>
              <c:idx val="4"/>
              <c:layout>
                <c:manualLayout>
                  <c:x val="-2.7696476703433913E-4"/>
                  <c:y val="9.317032739328629E-2"/>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DD-45FB-907A-68E5784BCAD2}"/>
                </c:ext>
              </c:extLst>
            </c:dLbl>
            <c:dLbl>
              <c:idx val="5"/>
              <c:layout>
                <c:manualLayout>
                  <c:x val="3.2396789100472018E-3"/>
                  <c:y val="0.91794871794871791"/>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ADD-45FB-907A-68E5784BCAD2}"/>
                </c:ext>
              </c:extLst>
            </c:dLbl>
            <c:spPr>
              <a:noFill/>
              <a:ln w="21588">
                <a:noFill/>
              </a:ln>
            </c:spPr>
            <c:txPr>
              <a:bodyPr wrap="square" lIns="38100" tIns="19050" rIns="38100" bIns="19050" anchor="ctr">
                <a:spAutoFit/>
              </a:bodyPr>
              <a:lstStyle/>
              <a:p>
                <a:pPr>
                  <a:defRPr sz="1100" b="1" i="0" u="none" strike="noStrike" baseline="0">
                    <a:solidFill>
                      <a:schemeClr val="accent2"/>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1Q/21*</c:v>
                </c:pt>
              </c:strCache>
            </c:strRef>
          </c:cat>
          <c:val>
            <c:numRef>
              <c:f>Sheet1!$B$3:$N$3</c:f>
              <c:numCache>
                <c:formatCode>0.00_ </c:formatCode>
                <c:ptCount val="6"/>
                <c:pt idx="0" formatCode="0.00">
                  <c:v>1.42</c:v>
                </c:pt>
                <c:pt idx="1">
                  <c:v>1.5</c:v>
                </c:pt>
                <c:pt idx="2" formatCode="0.00">
                  <c:v>1.7</c:v>
                </c:pt>
                <c:pt idx="3" formatCode="0.00">
                  <c:v>1.7</c:v>
                </c:pt>
                <c:pt idx="4" formatCode="0.00">
                  <c:v>1.58</c:v>
                </c:pt>
              </c:numCache>
            </c:numRef>
          </c:val>
          <c:extLst>
            <c:ext xmlns:c16="http://schemas.microsoft.com/office/drawing/2014/chart" uri="{C3380CC4-5D6E-409C-BE32-E72D297353CC}">
              <c16:uniqueId val="{0000000B-DADD-45FB-907A-68E5784BCAD2}"/>
            </c:ext>
          </c:extLst>
        </c:ser>
        <c:dLbls>
          <c:showLegendKey val="0"/>
          <c:showVal val="1"/>
          <c:showCatName val="0"/>
          <c:showSerName val="0"/>
          <c:showPercent val="0"/>
          <c:showBubbleSize val="0"/>
        </c:dLbls>
        <c:gapWidth val="40"/>
        <c:axId val="169980288"/>
        <c:axId val="169981824"/>
      </c:barChart>
      <c:catAx>
        <c:axId val="169980288"/>
        <c:scaling>
          <c:orientation val="minMax"/>
        </c:scaling>
        <c:delete val="0"/>
        <c:axPos val="b"/>
        <c:numFmt formatCode="General" sourceLinked="1"/>
        <c:majorTickMark val="none"/>
        <c:minorTickMark val="none"/>
        <c:tickLblPos val="nextTo"/>
        <c:spPr>
          <a:ln w="21588">
            <a:solidFill>
              <a:schemeClr val="accent6">
                <a:lumMod val="50000"/>
              </a:schemeClr>
            </a:solidFill>
            <a:prstDash val="solid"/>
          </a:ln>
        </c:spPr>
        <c:txPr>
          <a:bodyPr rot="0" vert="horz"/>
          <a:lstStyle/>
          <a:p>
            <a:pPr>
              <a:defRPr sz="1190" b="1" i="0" u="none" strike="noStrike" baseline="0">
                <a:solidFill>
                  <a:schemeClr val="accent6">
                    <a:lumMod val="50000"/>
                  </a:schemeClr>
                </a:solidFill>
                <a:latin typeface="Arial"/>
                <a:ea typeface="Arial"/>
                <a:cs typeface="Arial"/>
              </a:defRPr>
            </a:pPr>
            <a:endParaRPr lang="zh-TW"/>
          </a:p>
        </c:txPr>
        <c:crossAx val="169981824"/>
        <c:crosses val="autoZero"/>
        <c:auto val="1"/>
        <c:lblAlgn val="ctr"/>
        <c:lblOffset val="100"/>
        <c:tickLblSkip val="1"/>
        <c:tickMarkSkip val="1"/>
        <c:noMultiLvlLbl val="0"/>
      </c:catAx>
      <c:valAx>
        <c:axId val="169981824"/>
        <c:scaling>
          <c:orientation val="minMax"/>
        </c:scaling>
        <c:delete val="1"/>
        <c:axPos val="l"/>
        <c:numFmt formatCode="General" sourceLinked="1"/>
        <c:majorTickMark val="out"/>
        <c:minorTickMark val="none"/>
        <c:tickLblPos val="nextTo"/>
        <c:crossAx val="169980288"/>
        <c:crosses val="autoZero"/>
        <c:crossBetween val="between"/>
      </c:valAx>
      <c:spPr>
        <a:noFill/>
        <a:ln w="21588">
          <a:noFill/>
        </a:ln>
      </c:spPr>
    </c:plotArea>
    <c:legend>
      <c:legendPos val="r"/>
      <c:layout>
        <c:manualLayout>
          <c:xMode val="edge"/>
          <c:yMode val="edge"/>
          <c:x val="3.1104199066874028E-3"/>
          <c:y val="0.37827249832637316"/>
          <c:w val="0.17262830482115085"/>
          <c:h val="0.27813765182186234"/>
        </c:manualLayout>
      </c:layout>
      <c:overlay val="0"/>
      <c:spPr>
        <a:noFill/>
        <a:ln w="21588">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
    <c:plotVisOnly val="1"/>
    <c:dispBlanksAs val="gap"/>
    <c:showDLblsOverMax val="0"/>
  </c:chart>
  <c:spPr>
    <a:noFill/>
    <a:ln>
      <a:noFill/>
    </a:ln>
  </c:spPr>
  <c:txPr>
    <a:bodyPr/>
    <a:lstStyle/>
    <a:p>
      <a:pPr>
        <a:defRPr sz="1445" b="1" i="0" u="none" strike="noStrike" baseline="0">
          <a:solidFill>
            <a:schemeClr val="accent2"/>
          </a:solidFill>
          <a:latin typeface="新細明體"/>
          <a:ea typeface="新細明體"/>
          <a:cs typeface="新細明體"/>
        </a:defRPr>
      </a:pPr>
      <a:endParaRPr lang="zh-TW"/>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52343505200491"/>
          <c:y val="0.1467632685960967"/>
          <c:w val="0.81159420289855078"/>
          <c:h val="0.84615384615384615"/>
        </c:manualLayout>
      </c:layout>
      <c:lineChart>
        <c:grouping val="standard"/>
        <c:varyColors val="0"/>
        <c:ser>
          <c:idx val="0"/>
          <c:order val="0"/>
          <c:tx>
            <c:strRef>
              <c:f>Sheet1!$A$2</c:f>
              <c:strCache>
                <c:ptCount val="1"/>
                <c:pt idx="0">
                  <c:v>ROE</c:v>
                </c:pt>
              </c:strCache>
            </c:strRef>
          </c:tx>
          <c:spPr>
            <a:ln w="21335">
              <a:solidFill>
                <a:schemeClr val="accent2"/>
              </a:solidFill>
              <a:prstDash val="solid"/>
            </a:ln>
          </c:spPr>
          <c:marker>
            <c:symbol val="circle"/>
            <c:size val="11"/>
            <c:spPr>
              <a:solidFill>
                <a:schemeClr val="folHlink"/>
              </a:solidFill>
              <a:ln w="5334">
                <a:noFill/>
              </a:ln>
            </c:spPr>
          </c:marker>
          <c:dLbls>
            <c:dLbl>
              <c:idx val="1"/>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73A7-409C-9C7E-191BE5E7AA47}"/>
                </c:ext>
              </c:extLst>
            </c:dLbl>
            <c:dLbl>
              <c:idx val="2"/>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73A7-409C-9C7E-191BE5E7AA47}"/>
                </c:ext>
              </c:extLst>
            </c:dLbl>
            <c:dLbl>
              <c:idx val="3"/>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73A7-409C-9C7E-191BE5E7AA47}"/>
                </c:ext>
              </c:extLst>
            </c:dLbl>
            <c:dLbl>
              <c:idx val="4"/>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73A7-409C-9C7E-191BE5E7AA47}"/>
                </c:ext>
              </c:extLst>
            </c:dLbl>
            <c:spPr>
              <a:noFill/>
              <a:ln w="21335">
                <a:noFill/>
              </a:ln>
            </c:spPr>
            <c:txPr>
              <a:bodyPr wrap="square" lIns="38100" tIns="19050" rIns="38100" bIns="19050" anchor="ctr">
                <a:spAutoFit/>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1Q/21*</c:v>
                </c:pt>
              </c:strCache>
            </c:strRef>
          </c:cat>
          <c:val>
            <c:numRef>
              <c:f>Sheet1!$B$2:$N$2</c:f>
              <c:numCache>
                <c:formatCode>0.00%</c:formatCode>
                <c:ptCount val="6"/>
                <c:pt idx="0">
                  <c:v>7.6499999999999999E-2</c:v>
                </c:pt>
                <c:pt idx="1">
                  <c:v>8.72E-2</c:v>
                </c:pt>
                <c:pt idx="2">
                  <c:v>9.0399999999999994E-2</c:v>
                </c:pt>
                <c:pt idx="3">
                  <c:v>9.0700000000000003E-2</c:v>
                </c:pt>
                <c:pt idx="4">
                  <c:v>7.6899999999999996E-2</c:v>
                </c:pt>
                <c:pt idx="5">
                  <c:v>7.5600000000000001E-2</c:v>
                </c:pt>
              </c:numCache>
            </c:numRef>
          </c:val>
          <c:smooth val="1"/>
          <c:extLst>
            <c:ext xmlns:c16="http://schemas.microsoft.com/office/drawing/2014/chart" uri="{C3380CC4-5D6E-409C-BE32-E72D297353CC}">
              <c16:uniqueId val="{00000004-73A7-409C-9C7E-191BE5E7AA47}"/>
            </c:ext>
          </c:extLst>
        </c:ser>
        <c:dLbls>
          <c:showLegendKey val="0"/>
          <c:showVal val="1"/>
          <c:showCatName val="0"/>
          <c:showSerName val="0"/>
          <c:showPercent val="0"/>
          <c:showBubbleSize val="0"/>
        </c:dLbls>
        <c:marker val="1"/>
        <c:smooth val="0"/>
        <c:axId val="178262016"/>
        <c:axId val="178263552"/>
      </c:lineChart>
      <c:catAx>
        <c:axId val="178262016"/>
        <c:scaling>
          <c:orientation val="minMax"/>
        </c:scaling>
        <c:delete val="1"/>
        <c:axPos val="b"/>
        <c:numFmt formatCode="General" sourceLinked="1"/>
        <c:majorTickMark val="out"/>
        <c:minorTickMark val="none"/>
        <c:tickLblPos val="nextTo"/>
        <c:crossAx val="178263552"/>
        <c:crosses val="autoZero"/>
        <c:auto val="1"/>
        <c:lblAlgn val="ctr"/>
        <c:lblOffset val="100"/>
        <c:noMultiLvlLbl val="0"/>
      </c:catAx>
      <c:valAx>
        <c:axId val="178263552"/>
        <c:scaling>
          <c:orientation val="minMax"/>
        </c:scaling>
        <c:delete val="1"/>
        <c:axPos val="l"/>
        <c:numFmt formatCode="0.00%" sourceLinked="1"/>
        <c:majorTickMark val="out"/>
        <c:minorTickMark val="none"/>
        <c:tickLblPos val="nextTo"/>
        <c:crossAx val="178262016"/>
        <c:crosses val="autoZero"/>
        <c:crossBetween val="between"/>
      </c:valAx>
      <c:spPr>
        <a:noFill/>
        <a:ln w="21335">
          <a:noFill/>
        </a:ln>
      </c:spPr>
    </c:plotArea>
    <c:legend>
      <c:legendPos val="l"/>
      <c:layout>
        <c:manualLayout>
          <c:xMode val="edge"/>
          <c:yMode val="edge"/>
          <c:x val="1.8974255304094689E-2"/>
          <c:y val="0.29377236936292056"/>
          <c:w val="0.15619967793880837"/>
          <c:h val="0.13247863247863248"/>
        </c:manualLayout>
      </c:layout>
      <c:overlay val="0"/>
      <c:spPr>
        <a:noFill/>
        <a:ln w="21335">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
    <c:plotVisOnly val="1"/>
    <c:dispBlanksAs val="gap"/>
    <c:showDLblsOverMax val="0"/>
  </c:chart>
  <c:spPr>
    <a:noFill/>
    <a:ln>
      <a:noFill/>
    </a:ln>
  </c:spPr>
  <c:txPr>
    <a:bodyPr/>
    <a:lstStyle/>
    <a:p>
      <a:pPr>
        <a:defRPr sz="861"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5421245421245"/>
          <c:y val="0.16923076923076924"/>
          <c:w val="0.77289377289377292"/>
          <c:h val="0.78974358974358971"/>
        </c:manualLayout>
      </c:layout>
      <c:lineChart>
        <c:grouping val="standard"/>
        <c:varyColors val="0"/>
        <c:ser>
          <c:idx val="1"/>
          <c:order val="0"/>
          <c:tx>
            <c:strRef>
              <c:f>Sheet1!$A$3</c:f>
              <c:strCache>
                <c:ptCount val="1"/>
                <c:pt idx="0">
                  <c:v>ROA</c:v>
                </c:pt>
              </c:strCache>
            </c:strRef>
          </c:tx>
          <c:spPr>
            <a:ln w="25398">
              <a:solidFill>
                <a:schemeClr val="accent6">
                  <a:lumMod val="60000"/>
                  <a:lumOff val="40000"/>
                </a:schemeClr>
              </a:solidFill>
              <a:prstDash val="solid"/>
            </a:ln>
          </c:spPr>
          <c:marker>
            <c:symbol val="diamond"/>
            <c:size val="12"/>
            <c:spPr>
              <a:solidFill>
                <a:schemeClr val="accent6"/>
              </a:solidFill>
              <a:ln w="6349">
                <a:solidFill>
                  <a:schemeClr val="accent6">
                    <a:lumMod val="60000"/>
                    <a:lumOff val="40000"/>
                  </a:schemeClr>
                </a:solidFill>
              </a:ln>
            </c:spPr>
          </c:marker>
          <c:dLbls>
            <c:spPr>
              <a:noFill/>
              <a:ln w="25398">
                <a:noFill/>
              </a:ln>
            </c:spPr>
            <c:txPr>
              <a:bodyPr wrap="square" lIns="38100" tIns="19050" rIns="38100" bIns="19050" anchor="ctr">
                <a:spAutoFit/>
              </a:bodyPr>
              <a:lstStyle/>
              <a:p>
                <a:pPr>
                  <a:defRPr sz="1200" b="1" i="0" u="none" strike="noStrike" baseline="0">
                    <a:solidFill>
                      <a:schemeClr val="accent6">
                        <a:lumMod val="50000"/>
                      </a:schemeClr>
                    </a:solidFill>
                    <a:latin typeface="Arial" panose="020B0604020202020204" pitchFamily="34" charset="0"/>
                    <a:ea typeface="新細明體"/>
                    <a:cs typeface="新細明體"/>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1Q/21*</c:v>
                </c:pt>
              </c:strCache>
            </c:strRef>
          </c:cat>
          <c:val>
            <c:numRef>
              <c:f>Sheet1!$B$3:$N$3</c:f>
              <c:numCache>
                <c:formatCode>0.00%</c:formatCode>
                <c:ptCount val="6"/>
                <c:pt idx="0">
                  <c:v>6.7000000000000002E-3</c:v>
                </c:pt>
                <c:pt idx="1">
                  <c:v>7.4999999999999997E-3</c:v>
                </c:pt>
                <c:pt idx="2">
                  <c:v>7.9000000000000008E-3</c:v>
                </c:pt>
                <c:pt idx="3">
                  <c:v>8.0000000000000002E-3</c:v>
                </c:pt>
                <c:pt idx="4">
                  <c:v>6.6E-3</c:v>
                </c:pt>
                <c:pt idx="5">
                  <c:v>6.4000000000000003E-3</c:v>
                </c:pt>
              </c:numCache>
            </c:numRef>
          </c:val>
          <c:smooth val="1"/>
          <c:extLst>
            <c:ext xmlns:c16="http://schemas.microsoft.com/office/drawing/2014/chart" uri="{C3380CC4-5D6E-409C-BE32-E72D297353CC}">
              <c16:uniqueId val="{00000000-D1AB-42EC-92E9-92CF63B917CA}"/>
            </c:ext>
          </c:extLst>
        </c:ser>
        <c:dLbls>
          <c:showLegendKey val="0"/>
          <c:showVal val="1"/>
          <c:showCatName val="0"/>
          <c:showSerName val="0"/>
          <c:showPercent val="0"/>
          <c:showBubbleSize val="0"/>
        </c:dLbls>
        <c:marker val="1"/>
        <c:smooth val="0"/>
        <c:axId val="180949760"/>
        <c:axId val="180952448"/>
      </c:lineChart>
      <c:catAx>
        <c:axId val="180949760"/>
        <c:scaling>
          <c:orientation val="minMax"/>
        </c:scaling>
        <c:delete val="1"/>
        <c:axPos val="b"/>
        <c:numFmt formatCode="General" sourceLinked="1"/>
        <c:majorTickMark val="out"/>
        <c:minorTickMark val="none"/>
        <c:tickLblPos val="nextTo"/>
        <c:crossAx val="180952448"/>
        <c:crosses val="autoZero"/>
        <c:auto val="1"/>
        <c:lblAlgn val="ctr"/>
        <c:lblOffset val="100"/>
        <c:noMultiLvlLbl val="0"/>
      </c:catAx>
      <c:valAx>
        <c:axId val="180952448"/>
        <c:scaling>
          <c:orientation val="minMax"/>
        </c:scaling>
        <c:delete val="1"/>
        <c:axPos val="l"/>
        <c:numFmt formatCode="0.00%" sourceLinked="1"/>
        <c:majorTickMark val="out"/>
        <c:minorTickMark val="none"/>
        <c:tickLblPos val="nextTo"/>
        <c:crossAx val="180949760"/>
        <c:crosses val="autoZero"/>
        <c:crossBetween val="between"/>
      </c:valAx>
      <c:spPr>
        <a:noFill/>
        <a:ln w="25398">
          <a:noFill/>
        </a:ln>
      </c:spPr>
    </c:plotArea>
    <c:legend>
      <c:legendPos val="l"/>
      <c:legendEntry>
        <c:idx val="0"/>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Entry>
      <c:layout>
        <c:manualLayout>
          <c:xMode val="edge"/>
          <c:yMode val="edge"/>
          <c:x val="4.2124636620911378E-2"/>
          <c:y val="0.30319741764697938"/>
          <c:w val="0.16666666666666666"/>
          <c:h val="0.14358974358974358"/>
        </c:manualLayout>
      </c:layout>
      <c:overlay val="0"/>
      <c:spPr>
        <a:noFill/>
        <a:ln w="25398">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
    <c:plotVisOnly val="1"/>
    <c:dispBlanksAs val="gap"/>
    <c:showDLblsOverMax val="0"/>
  </c:chart>
  <c:spPr>
    <a:noFill/>
    <a:ln>
      <a:noFill/>
    </a:ln>
  </c:spPr>
  <c:txPr>
    <a:bodyPr/>
    <a:lstStyle/>
    <a:p>
      <a:pPr>
        <a:defRPr sz="85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10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0.1386</c:v>
                </c:pt>
                <c:pt idx="1">
                  <c:v>0.13919999999999999</c:v>
                </c:pt>
                <c:pt idx="2">
                  <c:v>0.1404</c:v>
                </c:pt>
                <c:pt idx="3">
                  <c:v>0.13650000000000001</c:v>
                </c:pt>
              </c:numCache>
            </c:numRef>
          </c:val>
          <c:extLst>
            <c:ext xmlns:c16="http://schemas.microsoft.com/office/drawing/2014/chart" uri="{C3380CC4-5D6E-409C-BE32-E72D297353CC}">
              <c16:uniqueId val="{00000000-742C-4909-BDBA-8308948E70C6}"/>
            </c:ext>
          </c:extLst>
        </c:ser>
        <c:dLbls>
          <c:showLegendKey val="0"/>
          <c:showVal val="0"/>
          <c:showCatName val="0"/>
          <c:showSerName val="0"/>
          <c:showPercent val="0"/>
          <c:showBubbleSize val="0"/>
        </c:dLbls>
        <c:gapWidth val="30"/>
        <c:axId val="181220480"/>
        <c:axId val="181222016"/>
      </c:barChart>
      <c:catAx>
        <c:axId val="181220480"/>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222016"/>
        <c:crosses val="autoZero"/>
        <c:auto val="1"/>
        <c:lblAlgn val="ctr"/>
        <c:lblOffset val="100"/>
        <c:tickLblSkip val="1"/>
        <c:tickMarkSkip val="1"/>
        <c:noMultiLvlLbl val="0"/>
      </c:catAx>
      <c:valAx>
        <c:axId val="181222016"/>
        <c:scaling>
          <c:orientation val="minMax"/>
          <c:max val="0.18000000000000002"/>
          <c:min val="1.0000000000000002E-2"/>
        </c:scaling>
        <c:delete val="1"/>
        <c:axPos val="l"/>
        <c:numFmt formatCode="0.00%" sourceLinked="1"/>
        <c:majorTickMark val="out"/>
        <c:minorTickMark val="none"/>
        <c:tickLblPos val="nextTo"/>
        <c:crossAx val="181220480"/>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invertIfNegative val="0"/>
          <c:dLbls>
            <c:spPr>
              <a:noFill/>
              <a:ln>
                <a:noFill/>
              </a:ln>
              <a:effectLst/>
            </c:spPr>
            <c:txPr>
              <a:bodyPr/>
              <a:lstStyle/>
              <a:p>
                <a:pPr>
                  <a:defRPr sz="1000" b="1">
                    <a:latin typeface="+mj-lt"/>
                    <a:ea typeface="+mj-ea"/>
                    <a:cs typeface="Arial" panose="020B0604020202020204" pitchFamily="34" charset="0"/>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1Q/21*</c:v>
                </c:pt>
              </c:strCache>
            </c:strRef>
          </c:cat>
          <c:val>
            <c:numRef>
              <c:f>Sheet1!$B$2:$N$2</c:f>
              <c:numCache>
                <c:formatCode>0.00%</c:formatCode>
                <c:ptCount val="4"/>
                <c:pt idx="0">
                  <c:v>0.12540000000000001</c:v>
                </c:pt>
                <c:pt idx="1">
                  <c:v>0.12659999999999999</c:v>
                </c:pt>
                <c:pt idx="2">
                  <c:v>0.127</c:v>
                </c:pt>
                <c:pt idx="3">
                  <c:v>0.12330000000000001</c:v>
                </c:pt>
              </c:numCache>
            </c:numRef>
          </c:val>
          <c:extLst>
            <c:ext xmlns:c16="http://schemas.microsoft.com/office/drawing/2014/chart" uri="{C3380CC4-5D6E-409C-BE32-E72D297353CC}">
              <c16:uniqueId val="{00000000-CE4F-4811-8875-B19008F68207}"/>
            </c:ext>
          </c:extLst>
        </c:ser>
        <c:dLbls>
          <c:showLegendKey val="0"/>
          <c:showVal val="0"/>
          <c:showCatName val="0"/>
          <c:showSerName val="0"/>
          <c:showPercent val="0"/>
          <c:showBubbleSize val="0"/>
        </c:dLbls>
        <c:gapWidth val="30"/>
        <c:axId val="181254784"/>
        <c:axId val="181338496"/>
      </c:barChart>
      <c:catAx>
        <c:axId val="181254784"/>
        <c:scaling>
          <c:orientation val="minMax"/>
        </c:scaling>
        <c:delete val="1"/>
        <c:axPos val="b"/>
        <c:numFmt formatCode="General" sourceLinked="1"/>
        <c:majorTickMark val="none"/>
        <c:minorTickMark val="none"/>
        <c:tickLblPos val="nextTo"/>
        <c:crossAx val="181338496"/>
        <c:crosses val="autoZero"/>
        <c:auto val="1"/>
        <c:lblAlgn val="ctr"/>
        <c:lblOffset val="100"/>
        <c:tickLblSkip val="1"/>
        <c:tickMarkSkip val="1"/>
        <c:noMultiLvlLbl val="0"/>
      </c:catAx>
      <c:valAx>
        <c:axId val="181338496"/>
        <c:scaling>
          <c:orientation val="minMax"/>
          <c:max val="0.18000000000000002"/>
          <c:min val="1.0000000000000002E-2"/>
        </c:scaling>
        <c:delete val="1"/>
        <c:axPos val="l"/>
        <c:numFmt formatCode="0.00%" sourceLinked="1"/>
        <c:majorTickMark val="out"/>
        <c:minorTickMark val="none"/>
        <c:tickLblPos val="nextTo"/>
        <c:crossAx val="181254784"/>
        <c:crosses val="autoZero"/>
        <c:crossBetween val="between"/>
        <c:majorUnit val="0.25086599999999998"/>
        <c:minorUnit val="0.25086599999999998"/>
      </c:valAx>
    </c:plotArea>
    <c:plotVisOnly val="1"/>
    <c:dispBlanksAs val="gap"/>
    <c:showDLblsOverMax val="0"/>
  </c:chart>
  <c:txPr>
    <a:bodyPr/>
    <a:lstStyle/>
    <a:p>
      <a:pPr>
        <a:defRPr sz="1800"/>
      </a:pPr>
      <a:endParaRPr lang="zh-TW"/>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0.84047</cdr:x>
      <cdr:y>0.57838</cdr:y>
    </cdr:from>
    <cdr:to>
      <cdr:x>0.9761</cdr:x>
      <cdr:y>0.68687</cdr:y>
    </cdr:to>
    <cdr:sp macro="" textlink="">
      <cdr:nvSpPr>
        <cdr:cNvPr id="6" name="AutoShape 40">
          <a:extLst xmlns:a="http://schemas.openxmlformats.org/drawingml/2006/main">
            <a:ext uri="{FF2B5EF4-FFF2-40B4-BE49-F238E27FC236}">
              <a16:creationId xmlns:a16="http://schemas.microsoft.com/office/drawing/2014/main" id="{527D3CF3-F01A-434F-9980-0485724DA52C}"/>
            </a:ext>
          </a:extLst>
        </cdr:cNvPr>
        <cdr:cNvSpPr>
          <a:spLocks xmlns:a="http://schemas.openxmlformats.org/drawingml/2006/main" noChangeArrowheads="1"/>
        </cdr:cNvSpPr>
      </cdr:nvSpPr>
      <cdr:spPr bwMode="gray">
        <a:xfrm xmlns:a="http://schemas.openxmlformats.org/drawingml/2006/main" rot="20624734">
          <a:off x="5071454" y="2574553"/>
          <a:ext cx="818408" cy="482927"/>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defPPr>
            <a:defRPr lang="en-US"/>
          </a:defPPr>
          <a:lvl1pPr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1pPr>
          <a:lvl2pPr marL="4572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2pPr>
          <a:lvl3pPr marL="9144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3pPr>
          <a:lvl4pPr marL="13716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4pPr>
          <a:lvl5pPr marL="18288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5pPr>
          <a:lvl6pPr marL="22860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6pPr>
          <a:lvl7pPr marL="27432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7pPr>
          <a:lvl8pPr marL="32004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8pPr>
          <a:lvl9pPr marL="36576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9pPr>
        </a:lstStyle>
        <a:p xmlns:a="http://schemas.openxmlformats.org/drawingml/2006/main">
          <a:pPr algn="ctr" eaLnBrk="1" hangingPunct="1"/>
          <a:r>
            <a:rPr lang="en-US" altLang="zh-TW" sz="1200" b="1" dirty="0">
              <a:solidFill>
                <a:schemeClr val="tx1"/>
              </a:solidFill>
              <a:latin typeface="+mj-ea"/>
              <a:ea typeface="+mj-ea"/>
            </a:rPr>
            <a:t>+222.5%</a:t>
          </a:r>
        </a:p>
      </cdr:txBody>
    </cdr:sp>
  </cdr:relSizeAnchor>
  <cdr:relSizeAnchor xmlns:cdr="http://schemas.openxmlformats.org/drawingml/2006/chartDrawing">
    <cdr:from>
      <cdr:x>0.19848</cdr:x>
      <cdr:y>0.66088</cdr:y>
    </cdr:from>
    <cdr:to>
      <cdr:x>0.30564</cdr:x>
      <cdr:y>0.76937</cdr:y>
    </cdr:to>
    <cdr:sp macro="" textlink="">
      <cdr:nvSpPr>
        <cdr:cNvPr id="7" name="AutoShape 40">
          <a:extLst xmlns:a="http://schemas.openxmlformats.org/drawingml/2006/main">
            <a:ext uri="{FF2B5EF4-FFF2-40B4-BE49-F238E27FC236}">
              <a16:creationId xmlns:a16="http://schemas.microsoft.com/office/drawing/2014/main" id="{986CD24B-A681-4009-A7CC-D0778BDCF6CF}"/>
            </a:ext>
          </a:extLst>
        </cdr:cNvPr>
        <cdr:cNvSpPr>
          <a:spLocks xmlns:a="http://schemas.openxmlformats.org/drawingml/2006/main" noChangeArrowheads="1"/>
        </cdr:cNvSpPr>
      </cdr:nvSpPr>
      <cdr:spPr bwMode="gray">
        <a:xfrm xmlns:a="http://schemas.openxmlformats.org/drawingml/2006/main" rot="20624734">
          <a:off x="1197663" y="2941805"/>
          <a:ext cx="646612" cy="482927"/>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+62.0%</a:t>
          </a:r>
        </a:p>
      </cdr:txBody>
    </cdr:sp>
  </cdr:relSizeAnchor>
  <cdr:relSizeAnchor xmlns:cdr="http://schemas.openxmlformats.org/drawingml/2006/chartDrawing">
    <cdr:from>
      <cdr:x>0.37027</cdr:x>
      <cdr:y>0.695</cdr:y>
    </cdr:from>
    <cdr:to>
      <cdr:x>0.49515</cdr:x>
      <cdr:y>0.77278</cdr:y>
    </cdr:to>
    <cdr:sp macro="" textlink="">
      <cdr:nvSpPr>
        <cdr:cNvPr id="8" name="AutoShape 40">
          <a:extLst xmlns:a="http://schemas.openxmlformats.org/drawingml/2006/main">
            <a:ext uri="{FF2B5EF4-FFF2-40B4-BE49-F238E27FC236}">
              <a16:creationId xmlns:a16="http://schemas.microsoft.com/office/drawing/2014/main" id="{79968B4D-912A-4DDD-8A7A-BE6752F38E69}"/>
            </a:ext>
          </a:extLst>
        </cdr:cNvPr>
        <cdr:cNvSpPr>
          <a:spLocks xmlns:a="http://schemas.openxmlformats.org/drawingml/2006/main" noChangeArrowheads="1"/>
        </cdr:cNvSpPr>
      </cdr:nvSpPr>
      <cdr:spPr bwMode="gray">
        <a:xfrm xmlns:a="http://schemas.openxmlformats.org/drawingml/2006/main" rot="20820021">
          <a:off x="2234212" y="3093677"/>
          <a:ext cx="753545" cy="346231"/>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+891.8%</a:t>
          </a:r>
        </a:p>
      </cdr:txBody>
    </cdr:sp>
  </cdr:relSizeAnchor>
  <cdr:relSizeAnchor xmlns:cdr="http://schemas.openxmlformats.org/drawingml/2006/chartDrawing">
    <cdr:from>
      <cdr:x>0.01848</cdr:x>
      <cdr:y>0.64553</cdr:y>
    </cdr:from>
    <cdr:to>
      <cdr:x>0.15411</cdr:x>
      <cdr:y>0.75402</cdr:y>
    </cdr:to>
    <cdr:sp macro="" textlink="">
      <cdr:nvSpPr>
        <cdr:cNvPr id="9" name="AutoShape 40">
          <a:extLst xmlns:a="http://schemas.openxmlformats.org/drawingml/2006/main">
            <a:ext uri="{FF2B5EF4-FFF2-40B4-BE49-F238E27FC236}">
              <a16:creationId xmlns:a16="http://schemas.microsoft.com/office/drawing/2014/main" id="{8BF26884-8208-43AE-9B87-C26EC37A6653}"/>
            </a:ext>
          </a:extLst>
        </cdr:cNvPr>
        <cdr:cNvSpPr>
          <a:spLocks xmlns:a="http://schemas.openxmlformats.org/drawingml/2006/main" noChangeArrowheads="1"/>
        </cdr:cNvSpPr>
      </cdr:nvSpPr>
      <cdr:spPr bwMode="gray">
        <a:xfrm xmlns:a="http://schemas.openxmlformats.org/drawingml/2006/main" rot="20624734">
          <a:off x="111503" y="2873490"/>
          <a:ext cx="818403" cy="482927"/>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+207.6%</a:t>
          </a:r>
        </a:p>
      </cdr:txBody>
    </cdr:sp>
  </cdr:relSizeAnchor>
</c:userShapes>
</file>

<file path=ppt/drawings/drawing2.xml><?xml version="1.0" encoding="utf-8"?>
<c:userShapes xmlns:c="http://schemas.openxmlformats.org/drawingml/2006/chart">
  <cdr:relSizeAnchor xmlns:cdr="http://schemas.openxmlformats.org/drawingml/2006/chartDrawing">
    <cdr:from>
      <cdr:x>0.25073</cdr:x>
      <cdr:y>0.62758</cdr:y>
    </cdr:from>
    <cdr:to>
      <cdr:x>0.38341</cdr:x>
      <cdr:y>0.73179</cdr:y>
    </cdr:to>
    <cdr:sp macro="" textlink="">
      <cdr:nvSpPr>
        <cdr:cNvPr id="5" name="AutoShape 40">
          <a:extLst xmlns:a="http://schemas.openxmlformats.org/drawingml/2006/main">
            <a:ext uri="{FF2B5EF4-FFF2-40B4-BE49-F238E27FC236}">
              <a16:creationId xmlns:a16="http://schemas.microsoft.com/office/drawing/2014/main" id="{355F33B9-B394-44C9-AEE6-7044BE8F7EBA}"/>
            </a:ext>
          </a:extLst>
        </cdr:cNvPr>
        <cdr:cNvSpPr>
          <a:spLocks xmlns:a="http://schemas.openxmlformats.org/drawingml/2006/main" noChangeArrowheads="1"/>
        </cdr:cNvSpPr>
      </cdr:nvSpPr>
      <cdr:spPr bwMode="gray">
        <a:xfrm xmlns:a="http://schemas.openxmlformats.org/drawingml/2006/main" rot="20650903">
          <a:off x="1221974" y="2908147"/>
          <a:ext cx="646606" cy="482907"/>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defPPr>
            <a:defRPr lang="en-US"/>
          </a:defPPr>
          <a:lvl1pPr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1pPr>
          <a:lvl2pPr marL="4572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2pPr>
          <a:lvl3pPr marL="9144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3pPr>
          <a:lvl4pPr marL="13716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4pPr>
          <a:lvl5pPr marL="18288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5pPr>
          <a:lvl6pPr marL="22860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6pPr>
          <a:lvl7pPr marL="27432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7pPr>
          <a:lvl8pPr marL="32004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8pPr>
          <a:lvl9pPr marL="36576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9pPr>
        </a:lstStyle>
        <a:p xmlns:a="http://schemas.openxmlformats.org/drawingml/2006/main">
          <a:pPr algn="ctr" eaLnBrk="1" hangingPunct="1"/>
          <a:r>
            <a:rPr lang="en-US" altLang="zh-TW" sz="1200" b="1" dirty="0">
              <a:latin typeface="+mj-ea"/>
              <a:ea typeface="+mj-ea"/>
            </a:rPr>
            <a:t>21.7%</a:t>
          </a:r>
        </a:p>
      </cdr:txBody>
    </cdr:sp>
  </cdr:relSizeAnchor>
</c:userShapes>
</file>

<file path=ppt/drawings/drawing3.xml><?xml version="1.0" encoding="utf-8"?>
<c:userShapes xmlns:c="http://schemas.openxmlformats.org/drawingml/2006/chart">
  <cdr:relSizeAnchor xmlns:cdr="http://schemas.openxmlformats.org/drawingml/2006/chartDrawing">
    <cdr:from>
      <cdr:x>0.39881</cdr:x>
      <cdr:y>0.41107</cdr:y>
    </cdr:from>
    <cdr:to>
      <cdr:x>0.63453</cdr:x>
      <cdr:y>0.66173</cdr:y>
    </cdr:to>
    <cdr:sp macro="" textlink="">
      <cdr:nvSpPr>
        <cdr:cNvPr id="3" name="AutoShape 40"/>
        <cdr:cNvSpPr>
          <a:spLocks xmlns:a="http://schemas.openxmlformats.org/drawingml/2006/main" noChangeArrowheads="1"/>
        </cdr:cNvSpPr>
      </cdr:nvSpPr>
      <cdr:spPr bwMode="gray">
        <a:xfrm xmlns:a="http://schemas.openxmlformats.org/drawingml/2006/main" rot="20230912">
          <a:off x="1133861" y="573679"/>
          <a:ext cx="670178" cy="349814"/>
        </a:xfrm>
        <a:prstGeom xmlns:a="http://schemas.openxmlformats.org/drawingml/2006/main" prst="rightArrow">
          <a:avLst>
            <a:gd name="adj1" fmla="val 50000"/>
            <a:gd name="adj2" fmla="val 34690"/>
          </a:avLst>
        </a:prstGeom>
        <a:solidFill xmlns:a="http://schemas.openxmlformats.org/drawingml/2006/main">
          <a:schemeClr val="accent5"/>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35.1%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7730" name="Rectangle 2"/>
          <p:cNvSpPr>
            <a:spLocks noGrp="1" noChangeArrowheads="1"/>
          </p:cNvSpPr>
          <p:nvPr>
            <p:ph type="hdr" sz="quarter"/>
          </p:nvPr>
        </p:nvSpPr>
        <p:spPr bwMode="auto">
          <a:xfrm>
            <a:off x="12" y="2"/>
            <a:ext cx="2945448" cy="49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6" tIns="45445" rIns="90896" bIns="45445" numCol="1" anchor="t" anchorCtr="0" compatLnSpc="1">
            <a:prstTxWarp prst="textNoShape">
              <a:avLst/>
            </a:prstTxWarp>
          </a:bodyPr>
          <a:lstStyle>
            <a:lvl1pPr algn="l" defTabSz="909941">
              <a:defRPr sz="1200">
                <a:latin typeface="Arial" pitchFamily="34" charset="0"/>
                <a:ea typeface="新細明體" pitchFamily="18" charset="-120"/>
                <a:cs typeface="Arial" pitchFamily="34" charset="0"/>
              </a:defRPr>
            </a:lvl1pPr>
          </a:lstStyle>
          <a:p>
            <a:endParaRPr lang="en-US" altLang="zh-TW"/>
          </a:p>
        </p:txBody>
      </p:sp>
      <p:sp>
        <p:nvSpPr>
          <p:cNvPr id="457731" name="Rectangle 3"/>
          <p:cNvSpPr>
            <a:spLocks noGrp="1" noChangeArrowheads="1"/>
          </p:cNvSpPr>
          <p:nvPr>
            <p:ph type="dt" sz="quarter" idx="1"/>
          </p:nvPr>
        </p:nvSpPr>
        <p:spPr bwMode="auto">
          <a:xfrm>
            <a:off x="3850659" y="2"/>
            <a:ext cx="2945448" cy="49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6" tIns="45445" rIns="90896" bIns="45445" numCol="1" anchor="t" anchorCtr="0" compatLnSpc="1">
            <a:prstTxWarp prst="textNoShape">
              <a:avLst/>
            </a:prstTxWarp>
          </a:bodyPr>
          <a:lstStyle>
            <a:lvl1pPr algn="r" defTabSz="909941">
              <a:defRPr sz="1200">
                <a:latin typeface="Arial" pitchFamily="34" charset="0"/>
                <a:ea typeface="新細明體" pitchFamily="18" charset="-120"/>
                <a:cs typeface="Arial" pitchFamily="34" charset="0"/>
              </a:defRPr>
            </a:lvl1pPr>
          </a:lstStyle>
          <a:p>
            <a:endParaRPr lang="en-US" altLang="zh-TW"/>
          </a:p>
        </p:txBody>
      </p:sp>
      <p:sp>
        <p:nvSpPr>
          <p:cNvPr id="457732" name="Rectangle 4"/>
          <p:cNvSpPr>
            <a:spLocks noGrp="1" noChangeArrowheads="1"/>
          </p:cNvSpPr>
          <p:nvPr>
            <p:ph type="ftr" sz="quarter" idx="2"/>
          </p:nvPr>
        </p:nvSpPr>
        <p:spPr bwMode="auto">
          <a:xfrm>
            <a:off x="12" y="9379049"/>
            <a:ext cx="2945448" cy="49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6" tIns="45445" rIns="90896" bIns="45445" numCol="1" anchor="b" anchorCtr="0" compatLnSpc="1">
            <a:prstTxWarp prst="textNoShape">
              <a:avLst/>
            </a:prstTxWarp>
          </a:bodyPr>
          <a:lstStyle>
            <a:lvl1pPr algn="l" defTabSz="909941">
              <a:defRPr sz="1200">
                <a:latin typeface="Arial" pitchFamily="34" charset="0"/>
                <a:ea typeface="新細明體" pitchFamily="18" charset="-120"/>
                <a:cs typeface="Arial" pitchFamily="34" charset="0"/>
              </a:defRPr>
            </a:lvl1pPr>
          </a:lstStyle>
          <a:p>
            <a:endParaRPr lang="en-US" altLang="zh-TW"/>
          </a:p>
        </p:txBody>
      </p:sp>
      <p:sp>
        <p:nvSpPr>
          <p:cNvPr id="457733" name="Rectangle 5"/>
          <p:cNvSpPr>
            <a:spLocks noGrp="1" noChangeArrowheads="1"/>
          </p:cNvSpPr>
          <p:nvPr>
            <p:ph type="sldNum" sz="quarter" idx="3"/>
          </p:nvPr>
        </p:nvSpPr>
        <p:spPr bwMode="auto">
          <a:xfrm>
            <a:off x="3850659" y="9379049"/>
            <a:ext cx="2945448" cy="49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6" tIns="45445" rIns="90896" bIns="45445" numCol="1" anchor="b" anchorCtr="0" compatLnSpc="1">
            <a:prstTxWarp prst="textNoShape">
              <a:avLst/>
            </a:prstTxWarp>
          </a:bodyPr>
          <a:lstStyle>
            <a:lvl1pPr algn="r" defTabSz="909941">
              <a:defRPr sz="1200">
                <a:latin typeface="Arial" pitchFamily="34" charset="0"/>
                <a:ea typeface="新細明體" pitchFamily="18" charset="-120"/>
                <a:cs typeface="Arial" pitchFamily="34" charset="0"/>
              </a:defRPr>
            </a:lvl1pPr>
          </a:lstStyle>
          <a:p>
            <a:fld id="{EB8FE521-66C1-444E-9C1D-F519421965A0}" type="slidenum">
              <a:rPr lang="zh-TW" altLang="en-US"/>
              <a:pPr/>
              <a:t>‹#›</a:t>
            </a:fld>
            <a:endParaRPr lang="en-US" altLang="zh-TW"/>
          </a:p>
        </p:txBody>
      </p:sp>
    </p:spTree>
    <p:extLst>
      <p:ext uri="{BB962C8B-B14F-4D97-AF65-F5344CB8AC3E}">
        <p14:creationId xmlns:p14="http://schemas.microsoft.com/office/powerpoint/2010/main" val="282675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2" y="2"/>
            <a:ext cx="2945448" cy="49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t" anchorCtr="0" compatLnSpc="1">
            <a:prstTxWarp prst="textNoShape">
              <a:avLst/>
            </a:prstTxWarp>
          </a:bodyPr>
          <a:lstStyle>
            <a:lvl1pPr algn="l" defTabSz="925522">
              <a:defRPr sz="1200">
                <a:latin typeface="Arial" pitchFamily="34" charset="0"/>
                <a:ea typeface="新細明體" pitchFamily="18" charset="-120"/>
                <a:cs typeface="Arial" pitchFamily="34" charset="0"/>
              </a:defRPr>
            </a:lvl1pPr>
          </a:lstStyle>
          <a:p>
            <a:endParaRPr lang="en-US" altLang="zh-TW"/>
          </a:p>
        </p:txBody>
      </p:sp>
      <p:sp>
        <p:nvSpPr>
          <p:cNvPr id="8195" name="Rectangle 3"/>
          <p:cNvSpPr>
            <a:spLocks noGrp="1" noChangeArrowheads="1"/>
          </p:cNvSpPr>
          <p:nvPr>
            <p:ph type="dt" idx="1"/>
          </p:nvPr>
        </p:nvSpPr>
        <p:spPr bwMode="auto">
          <a:xfrm>
            <a:off x="3850659" y="2"/>
            <a:ext cx="2945448" cy="49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t" anchorCtr="0" compatLnSpc="1">
            <a:prstTxWarp prst="textNoShape">
              <a:avLst/>
            </a:prstTxWarp>
          </a:bodyPr>
          <a:lstStyle>
            <a:lvl1pPr algn="r" defTabSz="925522">
              <a:defRPr sz="1200">
                <a:latin typeface="Arial" pitchFamily="34" charset="0"/>
                <a:ea typeface="新細明體" pitchFamily="18" charset="-120"/>
                <a:cs typeface="Arial" pitchFamily="34" charset="0"/>
              </a:defRPr>
            </a:lvl1pPr>
          </a:lstStyle>
          <a:p>
            <a:endParaRPr lang="en-US" altLang="zh-TW"/>
          </a:p>
        </p:txBody>
      </p:sp>
      <p:sp>
        <p:nvSpPr>
          <p:cNvPr id="8196" name="Rectangle 4"/>
          <p:cNvSpPr>
            <a:spLocks noGrp="1" noRot="1" noChangeAspect="1" noChangeArrowheads="1" noTextEdit="1"/>
          </p:cNvSpPr>
          <p:nvPr>
            <p:ph type="sldImg" idx="2"/>
          </p:nvPr>
        </p:nvSpPr>
        <p:spPr bwMode="auto">
          <a:xfrm>
            <a:off x="930275" y="733425"/>
            <a:ext cx="4949825" cy="37131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3269" y="4690313"/>
            <a:ext cx="5431165" cy="444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8198" name="Rectangle 6"/>
          <p:cNvSpPr>
            <a:spLocks noGrp="1" noChangeArrowheads="1"/>
          </p:cNvSpPr>
          <p:nvPr>
            <p:ph type="ftr" sz="quarter" idx="4"/>
          </p:nvPr>
        </p:nvSpPr>
        <p:spPr bwMode="auto">
          <a:xfrm>
            <a:off x="12" y="9379049"/>
            <a:ext cx="2945448" cy="49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b" anchorCtr="0" compatLnSpc="1">
            <a:prstTxWarp prst="textNoShape">
              <a:avLst/>
            </a:prstTxWarp>
          </a:bodyPr>
          <a:lstStyle>
            <a:lvl1pPr algn="l" defTabSz="925522">
              <a:defRPr sz="1200">
                <a:latin typeface="Arial" pitchFamily="34" charset="0"/>
                <a:ea typeface="新細明體" pitchFamily="18" charset="-120"/>
                <a:cs typeface="Arial" pitchFamily="34" charset="0"/>
              </a:defRPr>
            </a:lvl1pPr>
          </a:lstStyle>
          <a:p>
            <a:endParaRPr lang="en-US" altLang="zh-TW"/>
          </a:p>
        </p:txBody>
      </p:sp>
      <p:sp>
        <p:nvSpPr>
          <p:cNvPr id="8199" name="Rectangle 7"/>
          <p:cNvSpPr>
            <a:spLocks noGrp="1" noChangeArrowheads="1"/>
          </p:cNvSpPr>
          <p:nvPr>
            <p:ph type="sldNum" sz="quarter" idx="5"/>
          </p:nvPr>
        </p:nvSpPr>
        <p:spPr bwMode="auto">
          <a:xfrm>
            <a:off x="3850659" y="9379049"/>
            <a:ext cx="2945448" cy="49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b" anchorCtr="0" compatLnSpc="1">
            <a:prstTxWarp prst="textNoShape">
              <a:avLst/>
            </a:prstTxWarp>
          </a:bodyPr>
          <a:lstStyle>
            <a:lvl1pPr algn="r" defTabSz="925522">
              <a:defRPr sz="1200">
                <a:latin typeface="Arial" pitchFamily="34" charset="0"/>
                <a:ea typeface="新細明體" pitchFamily="18" charset="-120"/>
                <a:cs typeface="Arial" pitchFamily="34" charset="0"/>
              </a:defRPr>
            </a:lvl1pPr>
          </a:lstStyle>
          <a:p>
            <a:fld id="{BA93EF47-9CF0-4F1A-9DEF-2AB5275A50C2}" type="slidenum">
              <a:rPr lang="zh-TW" altLang="en-US"/>
              <a:pPr/>
              <a:t>‹#›</a:t>
            </a:fld>
            <a:endParaRPr lang="en-US" altLang="zh-TW"/>
          </a:p>
        </p:txBody>
      </p:sp>
    </p:spTree>
    <p:extLst>
      <p:ext uri="{BB962C8B-B14F-4D97-AF65-F5344CB8AC3E}">
        <p14:creationId xmlns:p14="http://schemas.microsoft.com/office/powerpoint/2010/main" val="14363615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1pPr>
    <a:lvl2pPr marL="4572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2pPr>
    <a:lvl3pPr marL="9144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3pPr>
    <a:lvl4pPr marL="13716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4pPr>
    <a:lvl5pPr marL="18288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DEF86-FCA2-49C2-BF8E-D5C99F364A9E}" type="slidenum">
              <a:rPr lang="zh-TW" altLang="en-US"/>
              <a:pPr/>
              <a:t>1</a:t>
            </a:fld>
            <a:endParaRPr lang="en-US" altLang="zh-TW"/>
          </a:p>
        </p:txBody>
      </p:sp>
      <p:sp>
        <p:nvSpPr>
          <p:cNvPr id="1517570" name="Rectangle 2"/>
          <p:cNvSpPr>
            <a:spLocks noGrp="1" noRot="1" noChangeAspect="1" noChangeArrowheads="1" noTextEdit="1"/>
          </p:cNvSpPr>
          <p:nvPr>
            <p:ph type="sldImg"/>
          </p:nvPr>
        </p:nvSpPr>
        <p:spPr>
          <a:ln/>
        </p:spPr>
      </p:sp>
      <p:sp>
        <p:nvSpPr>
          <p:cNvPr id="1517571"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05554-1596-4841-AE54-858DC4C29FDD}" type="slidenum">
              <a:rPr lang="zh-TW" altLang="en-US">
                <a:solidFill>
                  <a:prstClr val="black"/>
                </a:solidFill>
              </a:rPr>
              <a:pPr/>
              <a:t>7</a:t>
            </a:fld>
            <a:endParaRPr lang="en-US" altLang="zh-TW">
              <a:solidFill>
                <a:prstClr val="black"/>
              </a:solidFill>
            </a:endParaRPr>
          </a:p>
        </p:txBody>
      </p:sp>
      <p:sp>
        <p:nvSpPr>
          <p:cNvPr id="1601538" name="Rectangle 2"/>
          <p:cNvSpPr>
            <a:spLocks noGrp="1" noRot="1" noChangeAspect="1" noChangeArrowheads="1" noTextEdit="1"/>
          </p:cNvSpPr>
          <p:nvPr>
            <p:ph type="sldImg"/>
          </p:nvPr>
        </p:nvSpPr>
        <p:spPr>
          <a:xfrm>
            <a:off x="936625" y="738188"/>
            <a:ext cx="4943475" cy="3706812"/>
          </a:xfrm>
          <a:ln/>
        </p:spPr>
      </p:sp>
      <p:sp>
        <p:nvSpPr>
          <p:cNvPr id="1601539" name="Rectangle 3"/>
          <p:cNvSpPr>
            <a:spLocks noGrp="1" noChangeArrowheads="1"/>
          </p:cNvSpPr>
          <p:nvPr>
            <p:ph type="body" idx="1"/>
          </p:nvPr>
        </p:nvSpPr>
        <p:spPr>
          <a:xfrm>
            <a:off x="681670" y="4690312"/>
            <a:ext cx="5434336" cy="4444280"/>
          </a:xfrm>
        </p:spPr>
        <p:txBody>
          <a:bodyPr lIns="93200" tIns="46598" rIns="93200" bIns="46598"/>
          <a:lstStyle/>
          <a:p>
            <a:pPr>
              <a:buFontTx/>
              <a:buChar char="•"/>
            </a:pPr>
            <a:r>
              <a:rPr lang="en-US" altLang="zh-TW"/>
              <a:t>Mega has consistent and strong earning</a:t>
            </a:r>
          </a:p>
          <a:p>
            <a:pPr>
              <a:buFontTx/>
              <a:buChar char="•"/>
            </a:pPr>
            <a:r>
              <a:rPr lang="en-US" altLang="zh-TW"/>
              <a:t>9.54% ROE and 0.79% ROA, in such competitive environment is considered to be very well position.</a:t>
            </a:r>
          </a:p>
          <a:p>
            <a:pPr>
              <a:buFontTx/>
              <a:buChar char="•"/>
            </a:pPr>
            <a:r>
              <a:rPr lang="en-US" altLang="zh-TW"/>
              <a:t>We have attractive div poicy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C1F79-1564-4E92-ADE7-3D065E0E5F21}" type="slidenum">
              <a:rPr lang="zh-TW" altLang="en-US">
                <a:solidFill>
                  <a:prstClr val="black"/>
                </a:solidFill>
              </a:rPr>
              <a:pPr/>
              <a:t>8</a:t>
            </a:fld>
            <a:endParaRPr lang="en-US" altLang="zh-TW">
              <a:solidFill>
                <a:prstClr val="black"/>
              </a:solidFill>
            </a:endParaRPr>
          </a:p>
        </p:txBody>
      </p:sp>
      <p:sp>
        <p:nvSpPr>
          <p:cNvPr id="1538050" name="Rectangle 2"/>
          <p:cNvSpPr>
            <a:spLocks noGrp="1" noRot="1" noChangeAspect="1" noChangeArrowheads="1" noTextEdit="1"/>
          </p:cNvSpPr>
          <p:nvPr>
            <p:ph type="sldImg"/>
          </p:nvPr>
        </p:nvSpPr>
        <p:spPr>
          <a:xfrm>
            <a:off x="933450" y="736600"/>
            <a:ext cx="4943475" cy="3706813"/>
          </a:xfrm>
          <a:ln/>
        </p:spPr>
      </p:sp>
      <p:sp>
        <p:nvSpPr>
          <p:cNvPr id="1538051" name="Rectangle 3"/>
          <p:cNvSpPr>
            <a:spLocks noGrp="1" noChangeArrowheads="1"/>
          </p:cNvSpPr>
          <p:nvPr>
            <p:ph type="body" idx="1"/>
          </p:nvPr>
        </p:nvSpPr>
        <p:spPr>
          <a:xfrm>
            <a:off x="683262" y="4690315"/>
            <a:ext cx="5431165" cy="4445857"/>
          </a:xfrm>
        </p:spPr>
        <p:txBody>
          <a:bodyPr/>
          <a:lstStyle/>
          <a:p>
            <a:pPr marL="226462" indent="-226462"/>
            <a:endParaRPr lang="zh-CN" altLang="en-US" dirty="0">
              <a:ea typeface="SimSun"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4391">
              <a:defRPr sz="1400">
                <a:solidFill>
                  <a:schemeClr val="tx1"/>
                </a:solidFill>
                <a:latin typeface="Arial Narrow" pitchFamily="34" charset="0"/>
                <a:ea typeface="Arial Unicode MS" pitchFamily="34" charset="-120"/>
                <a:cs typeface="Arial Unicode MS" pitchFamily="34" charset="-120"/>
              </a:defRPr>
            </a:lvl1pPr>
            <a:lvl2pPr marL="711048" indent="-273480" defTabSz="934391">
              <a:defRPr sz="1400">
                <a:solidFill>
                  <a:schemeClr val="tx1"/>
                </a:solidFill>
                <a:latin typeface="Arial Narrow" pitchFamily="34" charset="0"/>
                <a:ea typeface="Arial Unicode MS" pitchFamily="34" charset="-120"/>
                <a:cs typeface="Arial Unicode MS" pitchFamily="34" charset="-120"/>
              </a:defRPr>
            </a:lvl2pPr>
            <a:lvl3pPr marL="1093921" indent="-218784" defTabSz="934391">
              <a:defRPr sz="1400">
                <a:solidFill>
                  <a:schemeClr val="tx1"/>
                </a:solidFill>
                <a:latin typeface="Arial Narrow" pitchFamily="34" charset="0"/>
                <a:ea typeface="Arial Unicode MS" pitchFamily="34" charset="-120"/>
                <a:cs typeface="Arial Unicode MS" pitchFamily="34" charset="-120"/>
              </a:defRPr>
            </a:lvl3pPr>
            <a:lvl4pPr marL="1531487" indent="-218784" defTabSz="934391">
              <a:defRPr sz="1400">
                <a:solidFill>
                  <a:schemeClr val="tx1"/>
                </a:solidFill>
                <a:latin typeface="Arial Narrow" pitchFamily="34" charset="0"/>
                <a:ea typeface="Arial Unicode MS" pitchFamily="34" charset="-120"/>
                <a:cs typeface="Arial Unicode MS" pitchFamily="34" charset="-120"/>
              </a:defRPr>
            </a:lvl4pPr>
            <a:lvl5pPr marL="1969057" indent="-218784" defTabSz="934391">
              <a:defRPr sz="1400">
                <a:solidFill>
                  <a:schemeClr val="tx1"/>
                </a:solidFill>
                <a:latin typeface="Arial Narrow" pitchFamily="34" charset="0"/>
                <a:ea typeface="Arial Unicode MS" pitchFamily="34" charset="-120"/>
                <a:cs typeface="Arial Unicode MS" pitchFamily="34" charset="-120"/>
              </a:defRPr>
            </a:lvl5pPr>
            <a:lvl6pPr marL="2406626"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4193"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81762"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9330"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2E0C0F36-65BF-4EE7-A3B9-9B6AF41D71E2}" type="slidenum">
              <a:rPr lang="zh-TW" altLang="en-US" sz="1200">
                <a:solidFill>
                  <a:prstClr val="black"/>
                </a:solidFill>
                <a:latin typeface="Arial" pitchFamily="34" charset="0"/>
                <a:ea typeface="新細明體" pitchFamily="18" charset="-120"/>
                <a:cs typeface="Arial" pitchFamily="34" charset="0"/>
              </a:rPr>
              <a:pPr/>
              <a:t>23</a:t>
            </a:fld>
            <a:endParaRPr lang="en-US" altLang="zh-TW" sz="1200">
              <a:solidFill>
                <a:prstClr val="black"/>
              </a:solidFill>
              <a:latin typeface="Arial" pitchFamily="34" charset="0"/>
              <a:ea typeface="新細明體" pitchFamily="18" charset="-120"/>
              <a:cs typeface="Arial" pitchFamily="34" charset="0"/>
            </a:endParaRPr>
          </a:p>
        </p:txBody>
      </p:sp>
      <p:sp>
        <p:nvSpPr>
          <p:cNvPr id="32771" name="Rectangle 2"/>
          <p:cNvSpPr>
            <a:spLocks noGrp="1" noRot="1" noChangeAspect="1" noChangeArrowheads="1" noTextEdit="1"/>
          </p:cNvSpPr>
          <p:nvPr>
            <p:ph type="sldImg"/>
          </p:nvPr>
        </p:nvSpPr>
        <p:spPr>
          <a:xfrm>
            <a:off x="930275" y="736600"/>
            <a:ext cx="4945063" cy="3708400"/>
          </a:xfrm>
          <a:ln/>
        </p:spPr>
      </p:sp>
      <p:sp>
        <p:nvSpPr>
          <p:cNvPr id="32772" name="Rectangle 3"/>
          <p:cNvSpPr>
            <a:spLocks noGrp="1" noChangeArrowheads="1"/>
          </p:cNvSpPr>
          <p:nvPr>
            <p:ph type="body" idx="1"/>
          </p:nvPr>
        </p:nvSpPr>
        <p:spPr>
          <a:xfrm>
            <a:off x="679468" y="4691303"/>
            <a:ext cx="5438748" cy="4444714"/>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313261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454353-718D-4B24-AB8A-ED659CFCB8B0}" type="slidenum">
              <a:rPr lang="zh-TW" altLang="en-US">
                <a:solidFill>
                  <a:prstClr val="black"/>
                </a:solidFill>
              </a:rPr>
              <a:pPr/>
              <a:t>24</a:t>
            </a:fld>
            <a:endParaRPr lang="en-US" altLang="zh-TW">
              <a:solidFill>
                <a:prstClr val="black"/>
              </a:solidFill>
            </a:endParaRPr>
          </a:p>
        </p:txBody>
      </p:sp>
      <p:sp>
        <p:nvSpPr>
          <p:cNvPr id="1571842" name="Rectangle 2"/>
          <p:cNvSpPr>
            <a:spLocks noGrp="1" noRot="1" noChangeAspect="1" noChangeArrowheads="1" noTextEdit="1"/>
          </p:cNvSpPr>
          <p:nvPr>
            <p:ph type="sldImg"/>
          </p:nvPr>
        </p:nvSpPr>
        <p:spPr>
          <a:xfrm>
            <a:off x="930275" y="736600"/>
            <a:ext cx="4945063" cy="3708400"/>
          </a:xfrm>
          <a:ln/>
        </p:spPr>
      </p:sp>
      <p:sp>
        <p:nvSpPr>
          <p:cNvPr id="1571843" name="Rectangle 3"/>
          <p:cNvSpPr>
            <a:spLocks noGrp="1" noChangeArrowheads="1"/>
          </p:cNvSpPr>
          <p:nvPr>
            <p:ph type="body" idx="1"/>
          </p:nvPr>
        </p:nvSpPr>
        <p:spPr>
          <a:xfrm>
            <a:off x="683262" y="4691889"/>
            <a:ext cx="5431165" cy="4444280"/>
          </a:xfrm>
        </p:spPr>
        <p:txBody>
          <a:bodyP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4391">
              <a:defRPr sz="1400">
                <a:solidFill>
                  <a:schemeClr val="tx1"/>
                </a:solidFill>
                <a:latin typeface="Arial Narrow" pitchFamily="34" charset="0"/>
                <a:ea typeface="Arial Unicode MS" pitchFamily="34" charset="-120"/>
                <a:cs typeface="Arial Unicode MS" pitchFamily="34" charset="-120"/>
              </a:defRPr>
            </a:lvl1pPr>
            <a:lvl2pPr marL="711048" indent="-273480" defTabSz="934391">
              <a:defRPr sz="1400">
                <a:solidFill>
                  <a:schemeClr val="tx1"/>
                </a:solidFill>
                <a:latin typeface="Arial Narrow" pitchFamily="34" charset="0"/>
                <a:ea typeface="Arial Unicode MS" pitchFamily="34" charset="-120"/>
                <a:cs typeface="Arial Unicode MS" pitchFamily="34" charset="-120"/>
              </a:defRPr>
            </a:lvl2pPr>
            <a:lvl3pPr marL="1093921" indent="-218784" defTabSz="934391">
              <a:defRPr sz="1400">
                <a:solidFill>
                  <a:schemeClr val="tx1"/>
                </a:solidFill>
                <a:latin typeface="Arial Narrow" pitchFamily="34" charset="0"/>
                <a:ea typeface="Arial Unicode MS" pitchFamily="34" charset="-120"/>
                <a:cs typeface="Arial Unicode MS" pitchFamily="34" charset="-120"/>
              </a:defRPr>
            </a:lvl3pPr>
            <a:lvl4pPr marL="1531487" indent="-218784" defTabSz="934391">
              <a:defRPr sz="1400">
                <a:solidFill>
                  <a:schemeClr val="tx1"/>
                </a:solidFill>
                <a:latin typeface="Arial Narrow" pitchFamily="34" charset="0"/>
                <a:ea typeface="Arial Unicode MS" pitchFamily="34" charset="-120"/>
                <a:cs typeface="Arial Unicode MS" pitchFamily="34" charset="-120"/>
              </a:defRPr>
            </a:lvl4pPr>
            <a:lvl5pPr marL="1969057" indent="-218784" defTabSz="934391">
              <a:defRPr sz="1400">
                <a:solidFill>
                  <a:schemeClr val="tx1"/>
                </a:solidFill>
                <a:latin typeface="Arial Narrow" pitchFamily="34" charset="0"/>
                <a:ea typeface="Arial Unicode MS" pitchFamily="34" charset="-120"/>
                <a:cs typeface="Arial Unicode MS" pitchFamily="34" charset="-120"/>
              </a:defRPr>
            </a:lvl5pPr>
            <a:lvl6pPr marL="2406626"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4193"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81762"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9330"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E34DE221-BEF3-4219-9D46-FEF260A2DE91}" type="slidenum">
              <a:rPr lang="zh-TW" altLang="en-US" sz="1200">
                <a:solidFill>
                  <a:prstClr val="black"/>
                </a:solidFill>
                <a:latin typeface="Arial" pitchFamily="34" charset="0"/>
                <a:ea typeface="新細明體" pitchFamily="18" charset="-120"/>
                <a:cs typeface="Arial" pitchFamily="34" charset="0"/>
              </a:rPr>
              <a:pPr/>
              <a:t>25</a:t>
            </a:fld>
            <a:endParaRPr lang="en-US" altLang="zh-TW" sz="1200">
              <a:solidFill>
                <a:prstClr val="black"/>
              </a:solidFill>
              <a:latin typeface="Arial" pitchFamily="34" charset="0"/>
              <a:ea typeface="新細明體" pitchFamily="18" charset="-120"/>
              <a:cs typeface="Arial" pitchFamily="34" charset="0"/>
            </a:endParaRPr>
          </a:p>
        </p:txBody>
      </p:sp>
      <p:sp>
        <p:nvSpPr>
          <p:cNvPr id="36867" name="Rectangle 2"/>
          <p:cNvSpPr>
            <a:spLocks noGrp="1" noRot="1" noChangeAspect="1" noChangeArrowheads="1" noTextEdit="1"/>
          </p:cNvSpPr>
          <p:nvPr>
            <p:ph type="sldImg"/>
          </p:nvPr>
        </p:nvSpPr>
        <p:spPr>
          <a:xfrm>
            <a:off x="930275" y="736600"/>
            <a:ext cx="4945063" cy="3708400"/>
          </a:xfrm>
          <a:ln/>
        </p:spPr>
      </p:sp>
      <p:sp>
        <p:nvSpPr>
          <p:cNvPr id="36868" name="Rectangle 3"/>
          <p:cNvSpPr>
            <a:spLocks noGrp="1" noChangeArrowheads="1"/>
          </p:cNvSpPr>
          <p:nvPr>
            <p:ph type="body" idx="1"/>
          </p:nvPr>
        </p:nvSpPr>
        <p:spPr>
          <a:xfrm>
            <a:off x="679468" y="4691303"/>
            <a:ext cx="5438748" cy="4444714"/>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166788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4391">
              <a:defRPr sz="1400">
                <a:solidFill>
                  <a:schemeClr val="tx1"/>
                </a:solidFill>
                <a:latin typeface="Arial Narrow" pitchFamily="34" charset="0"/>
                <a:ea typeface="Arial Unicode MS" pitchFamily="34" charset="-120"/>
                <a:cs typeface="Arial Unicode MS" pitchFamily="34" charset="-120"/>
              </a:defRPr>
            </a:lvl1pPr>
            <a:lvl2pPr marL="711048" indent="-273480" defTabSz="934391">
              <a:defRPr sz="1400">
                <a:solidFill>
                  <a:schemeClr val="tx1"/>
                </a:solidFill>
                <a:latin typeface="Arial Narrow" pitchFamily="34" charset="0"/>
                <a:ea typeface="Arial Unicode MS" pitchFamily="34" charset="-120"/>
                <a:cs typeface="Arial Unicode MS" pitchFamily="34" charset="-120"/>
              </a:defRPr>
            </a:lvl2pPr>
            <a:lvl3pPr marL="1093921" indent="-218784" defTabSz="934391">
              <a:defRPr sz="1400">
                <a:solidFill>
                  <a:schemeClr val="tx1"/>
                </a:solidFill>
                <a:latin typeface="Arial Narrow" pitchFamily="34" charset="0"/>
                <a:ea typeface="Arial Unicode MS" pitchFamily="34" charset="-120"/>
                <a:cs typeface="Arial Unicode MS" pitchFamily="34" charset="-120"/>
              </a:defRPr>
            </a:lvl3pPr>
            <a:lvl4pPr marL="1531487" indent="-218784" defTabSz="934391">
              <a:defRPr sz="1400">
                <a:solidFill>
                  <a:schemeClr val="tx1"/>
                </a:solidFill>
                <a:latin typeface="Arial Narrow" pitchFamily="34" charset="0"/>
                <a:ea typeface="Arial Unicode MS" pitchFamily="34" charset="-120"/>
                <a:cs typeface="Arial Unicode MS" pitchFamily="34" charset="-120"/>
              </a:defRPr>
            </a:lvl4pPr>
            <a:lvl5pPr marL="1969057" indent="-218784" defTabSz="934391">
              <a:defRPr sz="1400">
                <a:solidFill>
                  <a:schemeClr val="tx1"/>
                </a:solidFill>
                <a:latin typeface="Arial Narrow" pitchFamily="34" charset="0"/>
                <a:ea typeface="Arial Unicode MS" pitchFamily="34" charset="-120"/>
                <a:cs typeface="Arial Unicode MS" pitchFamily="34" charset="-120"/>
              </a:defRPr>
            </a:lvl5pPr>
            <a:lvl6pPr marL="2406626"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4193"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81762"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9330"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7CB83608-3A37-4295-ABD0-2C28F57E9441}" type="slidenum">
              <a:rPr lang="zh-TW" altLang="en-US" sz="1200">
                <a:solidFill>
                  <a:prstClr val="black"/>
                </a:solidFill>
                <a:latin typeface="Arial" pitchFamily="34" charset="0"/>
                <a:ea typeface="新細明體" pitchFamily="18" charset="-120"/>
                <a:cs typeface="Arial" pitchFamily="34" charset="0"/>
              </a:rPr>
              <a:pPr/>
              <a:t>26</a:t>
            </a:fld>
            <a:endParaRPr lang="en-US" altLang="zh-TW" sz="1200">
              <a:solidFill>
                <a:prstClr val="black"/>
              </a:solidFill>
              <a:latin typeface="Arial" pitchFamily="34" charset="0"/>
              <a:ea typeface="新細明體" pitchFamily="18" charset="-120"/>
              <a:cs typeface="Arial" pitchFamily="34" charset="0"/>
            </a:endParaRPr>
          </a:p>
        </p:txBody>
      </p:sp>
      <p:sp>
        <p:nvSpPr>
          <p:cNvPr id="38915" name="Rectangle 2"/>
          <p:cNvSpPr>
            <a:spLocks noGrp="1" noRot="1" noChangeAspect="1" noChangeArrowheads="1" noTextEdit="1"/>
          </p:cNvSpPr>
          <p:nvPr>
            <p:ph type="sldImg"/>
          </p:nvPr>
        </p:nvSpPr>
        <p:spPr>
          <a:xfrm>
            <a:off x="930275" y="736600"/>
            <a:ext cx="4945063" cy="3708400"/>
          </a:xfrm>
          <a:ln/>
        </p:spPr>
      </p:sp>
      <p:sp>
        <p:nvSpPr>
          <p:cNvPr id="38916" name="Rectangle 3"/>
          <p:cNvSpPr>
            <a:spLocks noGrp="1" noChangeArrowheads="1"/>
          </p:cNvSpPr>
          <p:nvPr>
            <p:ph type="body" idx="1"/>
          </p:nvPr>
        </p:nvSpPr>
        <p:spPr>
          <a:xfrm>
            <a:off x="679468" y="4691303"/>
            <a:ext cx="5438748" cy="4444714"/>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173104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4391">
              <a:defRPr sz="1400">
                <a:solidFill>
                  <a:schemeClr val="tx1"/>
                </a:solidFill>
                <a:latin typeface="Arial Narrow" pitchFamily="34" charset="0"/>
                <a:ea typeface="Arial Unicode MS" pitchFamily="34" charset="-120"/>
                <a:cs typeface="Arial Unicode MS" pitchFamily="34" charset="-120"/>
              </a:defRPr>
            </a:lvl1pPr>
            <a:lvl2pPr marL="711048" indent="-273480" defTabSz="934391">
              <a:defRPr sz="1400">
                <a:solidFill>
                  <a:schemeClr val="tx1"/>
                </a:solidFill>
                <a:latin typeface="Arial Narrow" pitchFamily="34" charset="0"/>
                <a:ea typeface="Arial Unicode MS" pitchFamily="34" charset="-120"/>
                <a:cs typeface="Arial Unicode MS" pitchFamily="34" charset="-120"/>
              </a:defRPr>
            </a:lvl2pPr>
            <a:lvl3pPr marL="1093921" indent="-218784" defTabSz="934391">
              <a:defRPr sz="1400">
                <a:solidFill>
                  <a:schemeClr val="tx1"/>
                </a:solidFill>
                <a:latin typeface="Arial Narrow" pitchFamily="34" charset="0"/>
                <a:ea typeface="Arial Unicode MS" pitchFamily="34" charset="-120"/>
                <a:cs typeface="Arial Unicode MS" pitchFamily="34" charset="-120"/>
              </a:defRPr>
            </a:lvl3pPr>
            <a:lvl4pPr marL="1531487" indent="-218784" defTabSz="934391">
              <a:defRPr sz="1400">
                <a:solidFill>
                  <a:schemeClr val="tx1"/>
                </a:solidFill>
                <a:latin typeface="Arial Narrow" pitchFamily="34" charset="0"/>
                <a:ea typeface="Arial Unicode MS" pitchFamily="34" charset="-120"/>
                <a:cs typeface="Arial Unicode MS" pitchFamily="34" charset="-120"/>
              </a:defRPr>
            </a:lvl4pPr>
            <a:lvl5pPr marL="1969057" indent="-218784" defTabSz="934391">
              <a:defRPr sz="1400">
                <a:solidFill>
                  <a:schemeClr val="tx1"/>
                </a:solidFill>
                <a:latin typeface="Arial Narrow" pitchFamily="34" charset="0"/>
                <a:ea typeface="Arial Unicode MS" pitchFamily="34" charset="-120"/>
                <a:cs typeface="Arial Unicode MS" pitchFamily="34" charset="-120"/>
              </a:defRPr>
            </a:lvl5pPr>
            <a:lvl6pPr marL="2406626"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4193"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81762"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9330"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13F59FD2-247F-42E9-989D-31FF8265A516}" type="slidenum">
              <a:rPr lang="zh-TW" altLang="en-US" sz="1200">
                <a:solidFill>
                  <a:prstClr val="black"/>
                </a:solidFill>
                <a:latin typeface="Arial" pitchFamily="34" charset="0"/>
                <a:ea typeface="新細明體" pitchFamily="18" charset="-120"/>
                <a:cs typeface="Arial" pitchFamily="34" charset="0"/>
              </a:rPr>
              <a:pPr/>
              <a:t>27</a:t>
            </a:fld>
            <a:endParaRPr lang="en-US" altLang="zh-TW" sz="1200">
              <a:solidFill>
                <a:prstClr val="black"/>
              </a:solidFill>
              <a:latin typeface="Arial" pitchFamily="34" charset="0"/>
              <a:ea typeface="新細明體" pitchFamily="18" charset="-120"/>
              <a:cs typeface="Arial" pitchFamily="34" charset="0"/>
            </a:endParaRPr>
          </a:p>
        </p:txBody>
      </p:sp>
      <p:sp>
        <p:nvSpPr>
          <p:cNvPr id="41987" name="Rectangle 2"/>
          <p:cNvSpPr>
            <a:spLocks noGrp="1" noRot="1" noChangeAspect="1" noChangeArrowheads="1" noTextEdit="1"/>
          </p:cNvSpPr>
          <p:nvPr>
            <p:ph type="sldImg"/>
          </p:nvPr>
        </p:nvSpPr>
        <p:spPr>
          <a:xfrm>
            <a:off x="930275" y="736600"/>
            <a:ext cx="4945063" cy="3708400"/>
          </a:xfrm>
          <a:ln/>
        </p:spPr>
      </p:sp>
      <p:sp>
        <p:nvSpPr>
          <p:cNvPr id="41988" name="Rectangle 3"/>
          <p:cNvSpPr>
            <a:spLocks noGrp="1" noChangeArrowheads="1"/>
          </p:cNvSpPr>
          <p:nvPr>
            <p:ph type="body" idx="1"/>
          </p:nvPr>
        </p:nvSpPr>
        <p:spPr>
          <a:xfrm>
            <a:off x="907476" y="4691303"/>
            <a:ext cx="4982732" cy="4444714"/>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58214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Line 5"/>
          <p:cNvSpPr>
            <a:spLocks noChangeShapeType="1"/>
          </p:cNvSpPr>
          <p:nvPr userDrawn="1"/>
        </p:nvSpPr>
        <p:spPr bwMode="gray">
          <a:xfrm>
            <a:off x="0" y="6298442"/>
            <a:ext cx="9144000"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 name="Line 6"/>
          <p:cNvSpPr>
            <a:spLocks noChangeShapeType="1"/>
          </p:cNvSpPr>
          <p:nvPr userDrawn="1"/>
        </p:nvSpPr>
        <p:spPr bwMode="gray">
          <a:xfrm>
            <a:off x="0" y="6240788"/>
            <a:ext cx="914400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 name="Line 5"/>
          <p:cNvSpPr>
            <a:spLocks noChangeShapeType="1"/>
          </p:cNvSpPr>
          <p:nvPr userDrawn="1"/>
        </p:nvSpPr>
        <p:spPr bwMode="gray">
          <a:xfrm>
            <a:off x="0" y="6358894"/>
            <a:ext cx="9144000"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085161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067063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1151046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40273716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611910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9328238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709096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2538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5570228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4908722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77714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65085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3164992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28708931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8749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4417039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41958369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649277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758336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40435087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369079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416256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14274874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043173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9458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1401661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5777179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1100610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539458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6734998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1078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4240137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9813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087133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120791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239721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5769839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9636390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6909126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3895785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126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0768951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7156166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906861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884868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081881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1370969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7817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6759706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957946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4680869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305080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4348414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363569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891504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8431196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501941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27039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7677674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30985075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6743018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8006102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5954850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5376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123308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847164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2309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5179399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089972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9805513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356026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42684984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58723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4253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227724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16182246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737071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8115612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4241476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891035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36273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01070071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7566468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448259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008352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6053628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61286129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541659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5241545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941202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85872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03558247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78744879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0786693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060571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5618252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52589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15015271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522079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35796583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8375150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51336775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62932822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786689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0750512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9264314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6414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56550684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14904854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2689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521925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462525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4051453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00811454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5459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02303150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39253637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3478693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3774024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83322102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5456308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065069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97023770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159173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52090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53369649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95793158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71709203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1266621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1688817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69489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5724871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919243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99117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32174746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97366693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04687586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63330461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53042642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926376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981451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841214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73272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5000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560086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251255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6124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145697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89385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601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578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724011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346987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409739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06560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74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874395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64986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636260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482150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82016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1451416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61206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16830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30600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661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347159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702292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31088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87081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766855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7474506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744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255336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17223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638076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75406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975128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8617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70636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937632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064506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7698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662918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39461398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5532613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9795289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6902253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198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2855850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64487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6296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7178331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9018156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490745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005260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4655299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805387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1846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0619781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7299991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3241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1522985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990719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467140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3521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42223417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945877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491390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790274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8868924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581304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9154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8633002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722327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7987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9722867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3331513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6746332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846374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9588168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8523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5949485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91575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image" Target="../media/image1.jpeg"/><Relationship Id="rId2" Type="http://schemas.openxmlformats.org/officeDocument/2006/relationships/slideLayout" Target="../slideLayouts/slideLayout137.xml"/><Relationship Id="rId16" Type="http://schemas.openxmlformats.org/officeDocument/2006/relationships/theme" Target="../theme/theme10.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image" Target="../media/image1.jpeg"/><Relationship Id="rId2" Type="http://schemas.openxmlformats.org/officeDocument/2006/relationships/slideLayout" Target="../slideLayouts/slideLayout152.xml"/><Relationship Id="rId16" Type="http://schemas.openxmlformats.org/officeDocument/2006/relationships/theme" Target="../theme/theme11.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image" Target="../media/image1.jpeg"/><Relationship Id="rId2" Type="http://schemas.openxmlformats.org/officeDocument/2006/relationships/slideLayout" Target="../slideLayouts/slideLayout167.xml"/><Relationship Id="rId16" Type="http://schemas.openxmlformats.org/officeDocument/2006/relationships/theme" Target="../theme/theme12.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image" Target="../media/image1.jpeg"/><Relationship Id="rId2" Type="http://schemas.openxmlformats.org/officeDocument/2006/relationships/slideLayout" Target="../slideLayouts/slideLayout182.xml"/><Relationship Id="rId16" Type="http://schemas.openxmlformats.org/officeDocument/2006/relationships/theme" Target="../theme/theme13.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image" Target="../media/image1.jpeg"/><Relationship Id="rId2" Type="http://schemas.openxmlformats.org/officeDocument/2006/relationships/slideLayout" Target="../slideLayouts/slideLayout197.xml"/><Relationship Id="rId16" Type="http://schemas.openxmlformats.org/officeDocument/2006/relationships/theme" Target="../theme/theme1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image" Target="../media/image1.jpeg"/><Relationship Id="rId2" Type="http://schemas.openxmlformats.org/officeDocument/2006/relationships/slideLayout" Target="../slideLayouts/slideLayout212.xml"/><Relationship Id="rId16" Type="http://schemas.openxmlformats.org/officeDocument/2006/relationships/theme" Target="../theme/theme15.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e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1.jpeg"/><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jpeg"/><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1.jpeg"/><Relationship Id="rId2" Type="http://schemas.openxmlformats.org/officeDocument/2006/relationships/slideLayout" Target="../slideLayouts/slideLayout92.xml"/><Relationship Id="rId16" Type="http://schemas.openxmlformats.org/officeDocument/2006/relationships/theme" Target="../theme/theme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1.jpeg"/><Relationship Id="rId2" Type="http://schemas.openxmlformats.org/officeDocument/2006/relationships/slideLayout" Target="../slideLayouts/slideLayout107.xml"/><Relationship Id="rId16" Type="http://schemas.openxmlformats.org/officeDocument/2006/relationships/theme" Target="../theme/theme8.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image" Target="../media/image1.jpeg"/><Relationship Id="rId2" Type="http://schemas.openxmlformats.org/officeDocument/2006/relationships/slideLayout" Target="../slideLayouts/slideLayout122.xml"/><Relationship Id="rId16" Type="http://schemas.openxmlformats.org/officeDocument/2006/relationships/theme" Target="../theme/theme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chemeClr val="accent6">
                    <a:lumMod val="50000"/>
                  </a:schemeClr>
                </a:solidFill>
                <a:ea typeface="新細明體" pitchFamily="18" charset="-120"/>
              </a:rPr>
              <a:pPr algn="ctr" eaLnBrk="0" hangingPunct="0"/>
              <a:t>‹#›</a:t>
            </a:fld>
            <a:endParaRPr lang="en-US" altLang="zh-TW" dirty="0">
              <a:solidFill>
                <a:schemeClr val="accent6">
                  <a:lumMod val="50000"/>
                </a:scheme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634577272"/>
      </p:ext>
    </p:extLst>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1817069926"/>
      </p:ext>
    </p:extLst>
  </p:cSld>
  <p:clrMap bg1="dk2" tx1="lt1" bg2="dk1"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2584720550"/>
      </p:ext>
    </p:extLst>
  </p:cSld>
  <p:clrMap bg1="dk2" tx1="lt1" bg2="dk1" tx2="lt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559244220"/>
      </p:ext>
    </p:extLst>
  </p:cSld>
  <p:clrMap bg1="dk2" tx1="lt1" bg2="dk1"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570283353"/>
      </p:ext>
    </p:extLst>
  </p:cSld>
  <p:clrMap bg1="dk2" tx1="lt1" bg2="dk1"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1432841398"/>
      </p:ext>
    </p:extLst>
  </p:cSld>
  <p:clrMap bg1="dk2" tx1="lt1" bg2="dk1"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911302107"/>
      </p:ext>
    </p:extLst>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3733469137"/>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3647781351"/>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1739545936"/>
      </p:ext>
    </p:extLst>
  </p:cSld>
  <p:clrMap bg1="dk2" tx1="lt1" bg2="dk1"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1948540850"/>
      </p:ext>
    </p:extLst>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510782668"/>
      </p:ext>
    </p:extLst>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2580969291"/>
      </p:ext>
    </p:extLst>
  </p:cSld>
  <p:clrMap bg1="dk2" tx1="lt1" bg2="dk1"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3452110003"/>
      </p:ext>
    </p:extLst>
  </p:cSld>
  <p:clrMap bg1="dk2" tx1="lt1" bg2="dk1"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24.xml"/></Relationships>
</file>

<file path=ppt/slides/_rels/slide1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27.xml"/><Relationship Id="rId4" Type="http://schemas.openxmlformats.org/officeDocument/2006/relationships/chart" Target="../charts/char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50.xml"/><Relationship Id="rId4" Type="http://schemas.openxmlformats.org/officeDocument/2006/relationships/chart" Target="../charts/chart31.xml"/></Relationships>
</file>

<file path=ppt/slides/_rels/slide1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57.xml"/><Relationship Id="rId5" Type="http://schemas.openxmlformats.org/officeDocument/2006/relationships/chart" Target="../charts/chart35.xml"/><Relationship Id="rId4" Type="http://schemas.openxmlformats.org/officeDocument/2006/relationships/chart" Target="../charts/chart34.xml"/></Relationships>
</file>

<file path=ppt/slides/_rels/slide18.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54.xml"/></Relationships>
</file>

<file path=ppt/slides/_rels/slide1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77.xml"/><Relationship Id="rId4" Type="http://schemas.openxmlformats.org/officeDocument/2006/relationships/chart" Target="../charts/char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193.xml"/><Relationship Id="rId5" Type="http://schemas.openxmlformats.org/officeDocument/2006/relationships/chart" Target="../charts/chart43.xml"/><Relationship Id="rId4" Type="http://schemas.openxmlformats.org/officeDocument/2006/relationships/chart" Target="../charts/chart42.xml"/></Relationships>
</file>

<file path=ppt/slides/_rels/slide2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187.xml"/><Relationship Id="rId5" Type="http://schemas.openxmlformats.org/officeDocument/2006/relationships/chart" Target="../charts/chart47.xml"/><Relationship Id="rId4" Type="http://schemas.openxmlformats.org/officeDocument/2006/relationships/chart" Target="../charts/char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97.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Excel_97-2003_Worksheet.xls"/><Relationship Id="rId4"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97.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12.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Microsoft_Excel_97-2003_Worksheet1.xls"/><Relationship Id="rId4"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12.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4.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2.xml"/><Relationship Id="rId1" Type="http://schemas.openxmlformats.org/officeDocument/2006/relationships/tags" Target="../tags/tag3.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notesSlide" Target="../notesSlides/notesSlide3.xml"/><Relationship Id="rId7" Type="http://schemas.openxmlformats.org/officeDocument/2006/relationships/chart" Target="../charts/chart11.xml"/><Relationship Id="rId2" Type="http://schemas.openxmlformats.org/officeDocument/2006/relationships/slideLayout" Target="../slideLayouts/slideLayout102.xml"/><Relationship Id="rId1" Type="http://schemas.openxmlformats.org/officeDocument/2006/relationships/tags" Target="../tags/tag4.xml"/><Relationship Id="rId6" Type="http://schemas.openxmlformats.org/officeDocument/2006/relationships/chart" Target="../charts/chart10.xml"/><Relationship Id="rId11" Type="http://schemas.openxmlformats.org/officeDocument/2006/relationships/chart" Target="../charts/chart15.xml"/><Relationship Id="rId5" Type="http://schemas.openxmlformats.org/officeDocument/2006/relationships/chart" Target="../charts/chart9.xml"/><Relationship Id="rId10" Type="http://schemas.openxmlformats.org/officeDocument/2006/relationships/chart" Target="../charts/chart14.xml"/><Relationship Id="rId4" Type="http://schemas.openxmlformats.org/officeDocument/2006/relationships/chart" Target="../charts/chart8.xml"/><Relationship Id="rId9" Type="http://schemas.openxmlformats.org/officeDocument/2006/relationships/chart" Target="../charts/char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6546" name="Text Box 2"/>
          <p:cNvSpPr txBox="1">
            <a:spLocks noChangeArrowheads="1"/>
          </p:cNvSpPr>
          <p:nvPr>
            <p:custDataLst>
              <p:tags r:id="rId2"/>
            </p:custDataLst>
          </p:nvPr>
        </p:nvSpPr>
        <p:spPr bwMode="auto">
          <a:xfrm>
            <a:off x="1658938" y="819150"/>
            <a:ext cx="103822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6412" bIns="16412" anchor="ctr"/>
          <a:lstStyle>
            <a:lvl1pPr algn="l" defTabSz="820738">
              <a:defRPr>
                <a:solidFill>
                  <a:schemeClr val="tx1"/>
                </a:solidFill>
                <a:latin typeface="Arial" pitchFamily="34" charset="0"/>
                <a:cs typeface="Arial" pitchFamily="34" charset="0"/>
              </a:defRPr>
            </a:lvl1pPr>
            <a:lvl2pPr marL="409575" algn="l" defTabSz="820738">
              <a:defRPr>
                <a:solidFill>
                  <a:schemeClr val="tx1"/>
                </a:solidFill>
                <a:latin typeface="Arial" pitchFamily="34" charset="0"/>
                <a:cs typeface="Arial" pitchFamily="34" charset="0"/>
              </a:defRPr>
            </a:lvl2pPr>
            <a:lvl3pPr marL="820738" algn="l" defTabSz="820738">
              <a:defRPr>
                <a:solidFill>
                  <a:schemeClr val="tx1"/>
                </a:solidFill>
                <a:latin typeface="Arial" pitchFamily="34" charset="0"/>
                <a:cs typeface="Arial" pitchFamily="34" charset="0"/>
              </a:defRPr>
            </a:lvl3pPr>
            <a:lvl4pPr marL="1230313" algn="l" defTabSz="820738">
              <a:defRPr>
                <a:solidFill>
                  <a:schemeClr val="tx1"/>
                </a:solidFill>
                <a:latin typeface="Arial" pitchFamily="34" charset="0"/>
                <a:cs typeface="Arial" pitchFamily="34" charset="0"/>
              </a:defRPr>
            </a:lvl4pPr>
            <a:lvl5pPr marL="1641475" algn="l"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endParaRPr lang="zh-TW" altLang="en-US" sz="1100" b="1" i="1">
              <a:solidFill>
                <a:srgbClr val="000000"/>
              </a:solidFill>
              <a:ea typeface="新細明體" pitchFamily="18" charset="-120"/>
            </a:endParaRPr>
          </a:p>
        </p:txBody>
      </p:sp>
      <p:sp>
        <p:nvSpPr>
          <p:cNvPr id="9" name="Line 6"/>
          <p:cNvSpPr>
            <a:spLocks noChangeShapeType="1"/>
          </p:cNvSpPr>
          <p:nvPr/>
        </p:nvSpPr>
        <p:spPr bwMode="gray">
          <a:xfrm>
            <a:off x="-24094" y="3696085"/>
            <a:ext cx="914400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 name="Line 5"/>
          <p:cNvSpPr>
            <a:spLocks noChangeShapeType="1"/>
          </p:cNvSpPr>
          <p:nvPr/>
        </p:nvSpPr>
        <p:spPr bwMode="gray">
          <a:xfrm>
            <a:off x="-24094" y="3772285"/>
            <a:ext cx="914400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 name="Line 5"/>
          <p:cNvSpPr>
            <a:spLocks noChangeShapeType="1"/>
          </p:cNvSpPr>
          <p:nvPr/>
        </p:nvSpPr>
        <p:spPr bwMode="gray">
          <a:xfrm>
            <a:off x="-24094" y="3848485"/>
            <a:ext cx="9144000"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 name="Text Box 4"/>
          <p:cNvSpPr txBox="1">
            <a:spLocks noChangeArrowheads="1"/>
          </p:cNvSpPr>
          <p:nvPr/>
        </p:nvSpPr>
        <p:spPr bwMode="auto">
          <a:xfrm>
            <a:off x="1184852" y="2540812"/>
            <a:ext cx="6704013" cy="69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20000"/>
              </a:lnSpc>
            </a:pPr>
            <a:r>
              <a:rPr lang="en-US" altLang="zh-TW" sz="3600" b="1" spc="50" dirty="0">
                <a:ln w="11430"/>
                <a:solidFill>
                  <a:schemeClr val="accent6">
                    <a:lumMod val="50000"/>
                  </a:schemeClr>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Arial" pitchFamily="34" charset="0"/>
              </a:rPr>
              <a:t>Investor/Analyst Briefing</a:t>
            </a:r>
          </a:p>
        </p:txBody>
      </p:sp>
      <p:sp>
        <p:nvSpPr>
          <p:cNvPr id="14" name="Text Box 4"/>
          <p:cNvSpPr txBox="1">
            <a:spLocks noChangeArrowheads="1"/>
          </p:cNvSpPr>
          <p:nvPr/>
        </p:nvSpPr>
        <p:spPr bwMode="auto">
          <a:xfrm>
            <a:off x="3186510" y="3237734"/>
            <a:ext cx="2788443" cy="394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20000"/>
              </a:lnSpc>
            </a:pPr>
            <a:r>
              <a:rPr lang="en-US" altLang="zh-TW" sz="1800" b="1" spc="50" dirty="0">
                <a:ln w="11430"/>
                <a:solidFill>
                  <a:schemeClr val="accent6">
                    <a:lumMod val="50000"/>
                  </a:schemeClr>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Arial" pitchFamily="34" charset="0"/>
              </a:rPr>
              <a:t>1Q/2021 (V.2)</a:t>
            </a:r>
            <a:endParaRPr lang="zh-TW" altLang="en-US" sz="1800" b="1" spc="50" dirty="0">
              <a:ln w="11430"/>
              <a:solidFill>
                <a:schemeClr val="accent6">
                  <a:lumMod val="50000"/>
                </a:schemeClr>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Arial" pitchFamily="34" charset="0"/>
            </a:endParaRPr>
          </a:p>
        </p:txBody>
      </p:sp>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563583" y="4330888"/>
            <a:ext cx="1946549" cy="736976"/>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4160625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13"/>
          <p:cNvSpPr txBox="1">
            <a:spLocks noChangeArrowheads="1"/>
          </p:cNvSpPr>
          <p:nvPr/>
        </p:nvSpPr>
        <p:spPr bwMode="gray">
          <a:xfrm>
            <a:off x="3615253" y="1713789"/>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Total</a:t>
            </a:r>
          </a:p>
        </p:txBody>
      </p:sp>
      <p:sp>
        <p:nvSpPr>
          <p:cNvPr id="1521667" name="Text Box 3"/>
          <p:cNvSpPr txBox="1">
            <a:spLocks noChangeArrowheads="1"/>
          </p:cNvSpPr>
          <p:nvPr/>
        </p:nvSpPr>
        <p:spPr bwMode="gray">
          <a:xfrm>
            <a:off x="152400" y="16002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微軟正黑體" panose="020B0604030504040204" pitchFamily="34" charset="-120"/>
                <a:ea typeface="微軟正黑體" panose="020B0604030504040204" pitchFamily="34" charset="-120"/>
              </a:rPr>
              <a:t>Unit: </a:t>
            </a:r>
            <a:r>
              <a:rPr lang="en-US" altLang="zh-TW" sz="1200" b="1" dirty="0" err="1">
                <a:solidFill>
                  <a:srgbClr val="A98D63">
                    <a:lumMod val="50000"/>
                  </a:srgbClr>
                </a:solidFill>
                <a:latin typeface="微軟正黑體" panose="020B0604030504040204" pitchFamily="34" charset="-120"/>
                <a:ea typeface="微軟正黑體" panose="020B0604030504040204" pitchFamily="34" charset="-120"/>
              </a:rPr>
              <a:t>NT$bn</a:t>
            </a:r>
            <a:endParaRPr lang="en-US" altLang="zh-TW" sz="1200" b="1"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68" name="Rectangle 4"/>
          <p:cNvSpPr>
            <a:spLocks noGrp="1" noChangeArrowheads="1"/>
          </p:cNvSpPr>
          <p:nvPr>
            <p:ph type="title"/>
          </p:nvPr>
        </p:nvSpPr>
        <p:spPr>
          <a:xfrm>
            <a:off x="371475" y="304800"/>
            <a:ext cx="8458200" cy="665361"/>
          </a:xfrm>
          <a:noFill/>
          <a:ln/>
        </p:spPr>
        <p:txBody>
          <a:bodyPr>
            <a:noAutofit/>
          </a:bodyPr>
          <a:lstStyle/>
          <a:p>
            <a:r>
              <a:rPr lang="en-US" altLang="zh-TW" sz="2800" dirty="0">
                <a:latin typeface="微軟正黑體" panose="020B0604030504040204" pitchFamily="34" charset="-120"/>
                <a:ea typeface="微軟正黑體" panose="020B0604030504040204" pitchFamily="34" charset="-120"/>
              </a:rPr>
              <a:t>Large corporate, SME and mortgage loans were all up</a:t>
            </a:r>
          </a:p>
        </p:txBody>
      </p:sp>
      <p:graphicFrame>
        <p:nvGraphicFramePr>
          <p:cNvPr id="2" name="Object 6"/>
          <p:cNvGraphicFramePr>
            <a:graphicFrameLocks noGrp="1" noChangeAspect="1"/>
          </p:cNvGraphicFramePr>
          <p:nvPr>
            <p:ph type="chart" idx="1"/>
            <p:extLst>
              <p:ext uri="{D42A27DB-BD31-4B8C-83A1-F6EECF244321}">
                <p14:modId xmlns:p14="http://schemas.microsoft.com/office/powerpoint/2010/main" val="3040766388"/>
              </p:ext>
            </p:extLst>
          </p:nvPr>
        </p:nvGraphicFramePr>
        <p:xfrm>
          <a:off x="5608637" y="1835788"/>
          <a:ext cx="3717925" cy="3470275"/>
        </p:xfrm>
        <a:graphic>
          <a:graphicData uri="http://schemas.openxmlformats.org/drawingml/2006/chart">
            <c:chart xmlns:c="http://schemas.openxmlformats.org/drawingml/2006/chart" xmlns:r="http://schemas.openxmlformats.org/officeDocument/2006/relationships" r:id="rId2"/>
          </a:graphicData>
        </a:graphic>
      </p:graphicFrame>
      <p:sp>
        <p:nvSpPr>
          <p:cNvPr id="1521669" name="Line 5"/>
          <p:cNvSpPr>
            <a:spLocks noChangeShapeType="1"/>
          </p:cNvSpPr>
          <p:nvPr/>
        </p:nvSpPr>
        <p:spPr bwMode="gray">
          <a:xfrm>
            <a:off x="3648075" y="2964500"/>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1" name="Line 7"/>
          <p:cNvSpPr>
            <a:spLocks noChangeShapeType="1"/>
          </p:cNvSpPr>
          <p:nvPr/>
        </p:nvSpPr>
        <p:spPr bwMode="gray">
          <a:xfrm>
            <a:off x="3648075" y="4158300"/>
            <a:ext cx="2000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2" name="Line 8"/>
          <p:cNvSpPr>
            <a:spLocks noChangeShapeType="1"/>
          </p:cNvSpPr>
          <p:nvPr/>
        </p:nvSpPr>
        <p:spPr bwMode="gray">
          <a:xfrm flipV="1">
            <a:off x="3626151" y="4534537"/>
            <a:ext cx="228600" cy="103188"/>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3" name="Line 9"/>
          <p:cNvSpPr>
            <a:spLocks noChangeShapeType="1"/>
          </p:cNvSpPr>
          <p:nvPr/>
        </p:nvSpPr>
        <p:spPr bwMode="gray">
          <a:xfrm>
            <a:off x="3626151" y="4744087"/>
            <a:ext cx="231775" cy="2540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4" name="Line 10"/>
          <p:cNvSpPr>
            <a:spLocks noChangeShapeType="1"/>
          </p:cNvSpPr>
          <p:nvPr/>
        </p:nvSpPr>
        <p:spPr bwMode="gray">
          <a:xfrm>
            <a:off x="3622675" y="5250500"/>
            <a:ext cx="21907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5" name="Line 11"/>
          <p:cNvSpPr>
            <a:spLocks noChangeShapeType="1"/>
          </p:cNvSpPr>
          <p:nvPr/>
        </p:nvSpPr>
        <p:spPr bwMode="gray">
          <a:xfrm>
            <a:off x="3596936" y="5580700"/>
            <a:ext cx="21907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8" name="Rectangle 14"/>
          <p:cNvSpPr>
            <a:spLocks noChangeArrowheads="1"/>
          </p:cNvSpPr>
          <p:nvPr/>
        </p:nvSpPr>
        <p:spPr bwMode="auto">
          <a:xfrm>
            <a:off x="5943600" y="1136904"/>
            <a:ext cx="30480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1Q/21 loan breakdown</a:t>
            </a:r>
          </a:p>
        </p:txBody>
      </p:sp>
      <p:sp>
        <p:nvSpPr>
          <p:cNvPr id="1521679" name="Rectangle 15"/>
          <p:cNvSpPr>
            <a:spLocks noChangeArrowheads="1"/>
          </p:cNvSpPr>
          <p:nvPr/>
        </p:nvSpPr>
        <p:spPr bwMode="auto">
          <a:xfrm>
            <a:off x="304800" y="1136904"/>
            <a:ext cx="5450906"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quarterly loan balance*</a:t>
            </a:r>
          </a:p>
        </p:txBody>
      </p:sp>
      <p:sp>
        <p:nvSpPr>
          <p:cNvPr id="1521680" name="Text Box 16"/>
          <p:cNvSpPr txBox="1">
            <a:spLocks noChangeArrowheads="1"/>
          </p:cNvSpPr>
          <p:nvPr/>
        </p:nvSpPr>
        <p:spPr bwMode="gray">
          <a:xfrm>
            <a:off x="206375" y="6373813"/>
            <a:ext cx="8534400" cy="277127"/>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Mega Bank quarterly end balance, internal numbers;  includes loan, factoring,  A/R financing, L/C, credit card revolving and non-accrual loan but excludes guarantee.</a:t>
            </a:r>
          </a:p>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Includes </a:t>
            </a:r>
            <a:r>
              <a:rPr lang="en-US" altLang="zh-TW" sz="1000" dirty="0" err="1">
                <a:solidFill>
                  <a:srgbClr val="A98D63">
                    <a:lumMod val="50000"/>
                  </a:srgbClr>
                </a:solidFill>
                <a:latin typeface="Arial Narrow" pitchFamily="34" charset="0"/>
                <a:cs typeface="Arial Unicode MS" pitchFamily="34" charset="-120"/>
              </a:rPr>
              <a:t>Gov</a:t>
            </a:r>
            <a:r>
              <a:rPr lang="en-US" altLang="zh-TW" sz="1000" dirty="0">
                <a:solidFill>
                  <a:srgbClr val="A98D63">
                    <a:lumMod val="50000"/>
                  </a:srgbClr>
                </a:solidFill>
                <a:latin typeface="Arial Narrow" pitchFamily="34" charset="0"/>
                <a:cs typeface="Arial Unicode MS" pitchFamily="34" charset="-120"/>
              </a:rPr>
              <a:t>-linked Non-Profit Organization and etc.</a:t>
            </a:r>
          </a:p>
        </p:txBody>
      </p:sp>
      <p:sp>
        <p:nvSpPr>
          <p:cNvPr id="1521681" name="Text Box 17"/>
          <p:cNvSpPr txBox="1">
            <a:spLocks noChangeArrowheads="1"/>
          </p:cNvSpPr>
          <p:nvPr/>
        </p:nvSpPr>
        <p:spPr bwMode="gray">
          <a:xfrm>
            <a:off x="3863975" y="2824800"/>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Large corp.</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82" name="Text Box 18"/>
          <p:cNvSpPr txBox="1">
            <a:spLocks noChangeArrowheads="1"/>
          </p:cNvSpPr>
          <p:nvPr/>
        </p:nvSpPr>
        <p:spPr bwMode="gray">
          <a:xfrm>
            <a:off x="3950750" y="4030506"/>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SME</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83" name="Text Box 19"/>
          <p:cNvSpPr txBox="1">
            <a:spLocks noChangeArrowheads="1"/>
          </p:cNvSpPr>
          <p:nvPr/>
        </p:nvSpPr>
        <p:spPr bwMode="gray">
          <a:xfrm>
            <a:off x="3889676" y="4382137"/>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Other </a:t>
            </a:r>
            <a:r>
              <a:rPr lang="en-US" altLang="zh-TW" sz="1200" dirty="0" err="1">
                <a:solidFill>
                  <a:srgbClr val="A98D63">
                    <a:lumMod val="50000"/>
                  </a:srgbClr>
                </a:solidFill>
                <a:latin typeface="微軟正黑體" panose="020B0604030504040204" pitchFamily="34" charset="-120"/>
                <a:ea typeface="微軟正黑體" panose="020B0604030504040204" pitchFamily="34" charset="-120"/>
              </a:rPr>
              <a:t>corp</a:t>
            </a:r>
            <a:r>
              <a:rPr lang="zh-TW" altLang="en-US" sz="1200" dirty="0">
                <a:solidFill>
                  <a:srgbClr val="A98D63">
                    <a:lumMod val="50000"/>
                  </a:srgbClr>
                </a:solidFill>
                <a:latin typeface="微軟正黑體" panose="020B0604030504040204" pitchFamily="34" charset="-120"/>
                <a:ea typeface="微軟正黑體" panose="020B0604030504040204" pitchFamily="34" charset="-120"/>
              </a:rPr>
              <a:t>**</a:t>
            </a:r>
          </a:p>
        </p:txBody>
      </p:sp>
      <p:sp>
        <p:nvSpPr>
          <p:cNvPr id="1521684" name="Text Box 20"/>
          <p:cNvSpPr txBox="1">
            <a:spLocks noChangeArrowheads="1"/>
          </p:cNvSpPr>
          <p:nvPr/>
        </p:nvSpPr>
        <p:spPr bwMode="gray">
          <a:xfrm>
            <a:off x="3880151" y="4620262"/>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err="1">
                <a:solidFill>
                  <a:srgbClr val="A98D63">
                    <a:lumMod val="50000"/>
                  </a:srgbClr>
                </a:solidFill>
                <a:latin typeface="微軟正黑體" panose="020B0604030504040204" pitchFamily="34" charset="-120"/>
                <a:ea typeface="微軟正黑體" panose="020B0604030504040204" pitchFamily="34" charset="-120"/>
              </a:rPr>
              <a:t>Gov</a:t>
            </a: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-linked</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85" name="Text Box 21"/>
          <p:cNvSpPr txBox="1">
            <a:spLocks noChangeArrowheads="1"/>
          </p:cNvSpPr>
          <p:nvPr/>
        </p:nvSpPr>
        <p:spPr bwMode="gray">
          <a:xfrm>
            <a:off x="3857625" y="5101275"/>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Mortgage</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86" name="Text Box 22"/>
          <p:cNvSpPr txBox="1">
            <a:spLocks noChangeArrowheads="1"/>
          </p:cNvSpPr>
          <p:nvPr/>
        </p:nvSpPr>
        <p:spPr bwMode="gray">
          <a:xfrm>
            <a:off x="3838575" y="5452906"/>
            <a:ext cx="1600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Other consumer</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36" name="AutoShape 20"/>
          <p:cNvSpPr>
            <a:spLocks noChangeArrowheads="1"/>
          </p:cNvSpPr>
          <p:nvPr/>
        </p:nvSpPr>
        <p:spPr bwMode="gray">
          <a:xfrm>
            <a:off x="4769863" y="1464723"/>
            <a:ext cx="990600" cy="2286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rgbClr val="A98D63">
                    <a:lumMod val="50000"/>
                  </a:srgbClr>
                </a:solidFill>
                <a:latin typeface="微軟正黑體" panose="020B0604030504040204" pitchFamily="34" charset="-120"/>
                <a:ea typeface="微軟正黑體" panose="020B0604030504040204" pitchFamily="34" charset="-120"/>
              </a:rPr>
              <a:t>Growth trend</a:t>
            </a:r>
          </a:p>
        </p:txBody>
      </p:sp>
      <p:sp>
        <p:nvSpPr>
          <p:cNvPr id="40" name="Line 19"/>
          <p:cNvSpPr>
            <a:spLocks noChangeShapeType="1"/>
          </p:cNvSpPr>
          <p:nvPr/>
        </p:nvSpPr>
        <p:spPr bwMode="gray">
          <a:xfrm>
            <a:off x="4638674" y="5230942"/>
            <a:ext cx="272751"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1" name="Line 19"/>
          <p:cNvSpPr>
            <a:spLocks noChangeShapeType="1"/>
          </p:cNvSpPr>
          <p:nvPr/>
        </p:nvSpPr>
        <p:spPr bwMode="gray">
          <a:xfrm>
            <a:off x="4600575" y="4174842"/>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2" name="Line 19"/>
          <p:cNvSpPr>
            <a:spLocks noChangeShapeType="1"/>
          </p:cNvSpPr>
          <p:nvPr/>
        </p:nvSpPr>
        <p:spPr bwMode="gray">
          <a:xfrm>
            <a:off x="4684112" y="2964500"/>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3" name="Line 19"/>
          <p:cNvSpPr>
            <a:spLocks noChangeShapeType="1"/>
          </p:cNvSpPr>
          <p:nvPr/>
        </p:nvSpPr>
        <p:spPr bwMode="gray">
          <a:xfrm>
            <a:off x="4610518" y="1823775"/>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5" name="Line 19"/>
          <p:cNvSpPr>
            <a:spLocks noChangeShapeType="1"/>
          </p:cNvSpPr>
          <p:nvPr/>
        </p:nvSpPr>
        <p:spPr bwMode="gray">
          <a:xfrm>
            <a:off x="3689456" y="1842347"/>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graphicFrame>
        <p:nvGraphicFramePr>
          <p:cNvPr id="37" name="Object 2">
            <a:extLst>
              <a:ext uri="{FF2B5EF4-FFF2-40B4-BE49-F238E27FC236}">
                <a16:creationId xmlns:a16="http://schemas.microsoft.com/office/drawing/2014/main" id="{005A8547-F7C9-4795-9CC9-697AD2C93490}"/>
              </a:ext>
            </a:extLst>
          </p:cNvPr>
          <p:cNvGraphicFramePr>
            <a:graphicFrameLocks noChangeAspect="1"/>
          </p:cNvGraphicFramePr>
          <p:nvPr>
            <p:extLst>
              <p:ext uri="{D42A27DB-BD31-4B8C-83A1-F6EECF244321}">
                <p14:modId xmlns:p14="http://schemas.microsoft.com/office/powerpoint/2010/main" val="1686595811"/>
              </p:ext>
            </p:extLst>
          </p:nvPr>
        </p:nvGraphicFramePr>
        <p:xfrm>
          <a:off x="112713" y="1066803"/>
          <a:ext cx="3576637" cy="5148260"/>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 Box 25">
            <a:extLst>
              <a:ext uri="{FF2B5EF4-FFF2-40B4-BE49-F238E27FC236}">
                <a16:creationId xmlns:a16="http://schemas.microsoft.com/office/drawing/2014/main" id="{0CAF6CF6-2433-4A56-B7B6-83EA45CC4CBD}"/>
              </a:ext>
            </a:extLst>
          </p:cNvPr>
          <p:cNvSpPr txBox="1">
            <a:spLocks noChangeArrowheads="1"/>
          </p:cNvSpPr>
          <p:nvPr/>
        </p:nvSpPr>
        <p:spPr bwMode="gray">
          <a:xfrm>
            <a:off x="2715180" y="1749146"/>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1,990</a:t>
            </a:r>
          </a:p>
        </p:txBody>
      </p:sp>
      <p:sp>
        <p:nvSpPr>
          <p:cNvPr id="46" name="Text Box 73">
            <a:extLst>
              <a:ext uri="{FF2B5EF4-FFF2-40B4-BE49-F238E27FC236}">
                <a16:creationId xmlns:a16="http://schemas.microsoft.com/office/drawing/2014/main" id="{F31481AB-55BF-4C9B-A277-128AE55E588B}"/>
              </a:ext>
            </a:extLst>
          </p:cNvPr>
          <p:cNvSpPr txBox="1">
            <a:spLocks noChangeArrowheads="1"/>
          </p:cNvSpPr>
          <p:nvPr/>
        </p:nvSpPr>
        <p:spPr bwMode="gray">
          <a:xfrm>
            <a:off x="2040974" y="1867340"/>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1,901</a:t>
            </a:r>
          </a:p>
        </p:txBody>
      </p:sp>
      <p:sp>
        <p:nvSpPr>
          <p:cNvPr id="47" name="Text Box 62">
            <a:extLst>
              <a:ext uri="{FF2B5EF4-FFF2-40B4-BE49-F238E27FC236}">
                <a16:creationId xmlns:a16="http://schemas.microsoft.com/office/drawing/2014/main" id="{5F8BDF90-F263-447F-8D9C-4E75A7E8674B}"/>
              </a:ext>
            </a:extLst>
          </p:cNvPr>
          <p:cNvSpPr txBox="1">
            <a:spLocks noChangeArrowheads="1"/>
          </p:cNvSpPr>
          <p:nvPr/>
        </p:nvSpPr>
        <p:spPr bwMode="gray">
          <a:xfrm>
            <a:off x="-101523" y="1890680"/>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1,888</a:t>
            </a:r>
          </a:p>
        </p:txBody>
      </p:sp>
      <p:sp>
        <p:nvSpPr>
          <p:cNvPr id="48" name="Text Box 71">
            <a:extLst>
              <a:ext uri="{FF2B5EF4-FFF2-40B4-BE49-F238E27FC236}">
                <a16:creationId xmlns:a16="http://schemas.microsoft.com/office/drawing/2014/main" id="{05EE3F91-8D05-43A2-A8B1-2F0B502D4A21}"/>
              </a:ext>
            </a:extLst>
          </p:cNvPr>
          <p:cNvSpPr txBox="1">
            <a:spLocks noChangeArrowheads="1"/>
          </p:cNvSpPr>
          <p:nvPr/>
        </p:nvSpPr>
        <p:spPr bwMode="gray">
          <a:xfrm>
            <a:off x="661281" y="1878120"/>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1,901</a:t>
            </a:r>
          </a:p>
        </p:txBody>
      </p:sp>
      <p:sp>
        <p:nvSpPr>
          <p:cNvPr id="49" name="AutoShape 21">
            <a:extLst>
              <a:ext uri="{FF2B5EF4-FFF2-40B4-BE49-F238E27FC236}">
                <a16:creationId xmlns:a16="http://schemas.microsoft.com/office/drawing/2014/main" id="{9D52342D-4E9E-4AAB-91B1-F362D219E051}"/>
              </a:ext>
            </a:extLst>
          </p:cNvPr>
          <p:cNvSpPr>
            <a:spLocks noChangeArrowheads="1"/>
          </p:cNvSpPr>
          <p:nvPr/>
        </p:nvSpPr>
        <p:spPr bwMode="gray">
          <a:xfrm>
            <a:off x="4944788" y="2801817"/>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-5.3%</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8.2%</a:t>
            </a:r>
          </a:p>
        </p:txBody>
      </p:sp>
      <p:sp>
        <p:nvSpPr>
          <p:cNvPr id="50" name="AutoShape 21">
            <a:extLst>
              <a:ext uri="{FF2B5EF4-FFF2-40B4-BE49-F238E27FC236}">
                <a16:creationId xmlns:a16="http://schemas.microsoft.com/office/drawing/2014/main" id="{E2A98A3B-9F98-4EBA-8B50-93E036A54C61}"/>
              </a:ext>
            </a:extLst>
          </p:cNvPr>
          <p:cNvSpPr>
            <a:spLocks noChangeArrowheads="1"/>
          </p:cNvSpPr>
          <p:nvPr/>
        </p:nvSpPr>
        <p:spPr bwMode="gray">
          <a:xfrm>
            <a:off x="4954256" y="1745903"/>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5.4%</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4.7%</a:t>
            </a:r>
          </a:p>
        </p:txBody>
      </p:sp>
      <p:sp>
        <p:nvSpPr>
          <p:cNvPr id="51" name="AutoShape 21">
            <a:extLst>
              <a:ext uri="{FF2B5EF4-FFF2-40B4-BE49-F238E27FC236}">
                <a16:creationId xmlns:a16="http://schemas.microsoft.com/office/drawing/2014/main" id="{9A51A9BC-4A4D-4270-A360-7A781C0F8B49}"/>
              </a:ext>
            </a:extLst>
          </p:cNvPr>
          <p:cNvSpPr>
            <a:spLocks noChangeArrowheads="1"/>
          </p:cNvSpPr>
          <p:nvPr/>
        </p:nvSpPr>
        <p:spPr bwMode="gray">
          <a:xfrm>
            <a:off x="4911425" y="39678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8.9%</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2.0%</a:t>
            </a:r>
          </a:p>
        </p:txBody>
      </p:sp>
      <p:sp>
        <p:nvSpPr>
          <p:cNvPr id="52" name="AutoShape 21">
            <a:extLst>
              <a:ext uri="{FF2B5EF4-FFF2-40B4-BE49-F238E27FC236}">
                <a16:creationId xmlns:a16="http://schemas.microsoft.com/office/drawing/2014/main" id="{FA7AAC81-6ECE-4479-89EF-20E5877DC6AF}"/>
              </a:ext>
            </a:extLst>
          </p:cNvPr>
          <p:cNvSpPr>
            <a:spLocks noChangeArrowheads="1"/>
          </p:cNvSpPr>
          <p:nvPr/>
        </p:nvSpPr>
        <p:spPr bwMode="gray">
          <a:xfrm>
            <a:off x="4911425" y="5038569"/>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20.3%</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4.7%</a:t>
            </a:r>
          </a:p>
        </p:txBody>
      </p:sp>
      <p:sp>
        <p:nvSpPr>
          <p:cNvPr id="53" name="Text Box 71">
            <a:extLst>
              <a:ext uri="{FF2B5EF4-FFF2-40B4-BE49-F238E27FC236}">
                <a16:creationId xmlns:a16="http://schemas.microsoft.com/office/drawing/2014/main" id="{C5BF4292-C78E-40A5-9D4C-C4E0FAFD98DF}"/>
              </a:ext>
            </a:extLst>
          </p:cNvPr>
          <p:cNvSpPr txBox="1">
            <a:spLocks noChangeArrowheads="1"/>
          </p:cNvSpPr>
          <p:nvPr/>
        </p:nvSpPr>
        <p:spPr bwMode="gray">
          <a:xfrm>
            <a:off x="1353332" y="1878121"/>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1,898</a:t>
            </a:r>
          </a:p>
        </p:txBody>
      </p:sp>
    </p:spTree>
    <p:extLst>
      <p:ext uri="{BB962C8B-B14F-4D97-AF65-F5344CB8AC3E}">
        <p14:creationId xmlns:p14="http://schemas.microsoft.com/office/powerpoint/2010/main" val="2966589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物件 1"/>
          <p:cNvGraphicFramePr>
            <a:graphicFrameLocks noChangeAspect="1"/>
          </p:cNvGraphicFramePr>
          <p:nvPr>
            <p:extLst>
              <p:ext uri="{D42A27DB-BD31-4B8C-83A1-F6EECF244321}">
                <p14:modId xmlns:p14="http://schemas.microsoft.com/office/powerpoint/2010/main" val="2579513584"/>
              </p:ext>
            </p:extLst>
          </p:nvPr>
        </p:nvGraphicFramePr>
        <p:xfrm>
          <a:off x="50800" y="1017588"/>
          <a:ext cx="4710113" cy="53070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5"/>
          <p:cNvGraphicFramePr>
            <a:graphicFrameLocks noGrp="1" noChangeAspect="1"/>
          </p:cNvGraphicFramePr>
          <p:nvPr>
            <p:ph type="chart" idx="1"/>
            <p:extLst>
              <p:ext uri="{D42A27DB-BD31-4B8C-83A1-F6EECF244321}">
                <p14:modId xmlns:p14="http://schemas.microsoft.com/office/powerpoint/2010/main" val="24094817"/>
              </p:ext>
            </p:extLst>
          </p:nvPr>
        </p:nvGraphicFramePr>
        <p:xfrm>
          <a:off x="5671058" y="2111335"/>
          <a:ext cx="3460750" cy="3146425"/>
        </p:xfrm>
        <a:graphic>
          <a:graphicData uri="http://schemas.openxmlformats.org/drawingml/2006/chart">
            <c:chart xmlns:c="http://schemas.openxmlformats.org/drawingml/2006/chart" xmlns:r="http://schemas.openxmlformats.org/officeDocument/2006/relationships" r:id="rId3"/>
          </a:graphicData>
        </a:graphic>
      </p:graphicFrame>
      <p:sp>
        <p:nvSpPr>
          <p:cNvPr id="1554440" name="Text Box 8"/>
          <p:cNvSpPr txBox="1">
            <a:spLocks noChangeArrowheads="1"/>
          </p:cNvSpPr>
          <p:nvPr/>
        </p:nvSpPr>
        <p:spPr bwMode="gray">
          <a:xfrm>
            <a:off x="152400" y="1586232"/>
            <a:ext cx="1676400" cy="220662"/>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Arial" pitchFamily="34" charset="0"/>
              </a:rPr>
              <a:t>Unit: NT$BN</a:t>
            </a:r>
          </a:p>
        </p:txBody>
      </p:sp>
      <p:sp>
        <p:nvSpPr>
          <p:cNvPr id="1554443" name="Rectangle 11"/>
          <p:cNvSpPr>
            <a:spLocks noChangeArrowheads="1"/>
          </p:cNvSpPr>
          <p:nvPr/>
        </p:nvSpPr>
        <p:spPr bwMode="auto">
          <a:xfrm>
            <a:off x="5791200" y="1209675"/>
            <a:ext cx="3267075"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1Q/21 loan breakdown by industry*</a:t>
            </a:r>
          </a:p>
        </p:txBody>
      </p:sp>
      <p:sp>
        <p:nvSpPr>
          <p:cNvPr id="1554444" name="Rectangle 12"/>
          <p:cNvSpPr>
            <a:spLocks noChangeArrowheads="1"/>
          </p:cNvSpPr>
          <p:nvPr/>
        </p:nvSpPr>
        <p:spPr bwMode="auto">
          <a:xfrm>
            <a:off x="152400" y="1209675"/>
            <a:ext cx="54102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loan balance trend by industry*</a:t>
            </a:r>
          </a:p>
        </p:txBody>
      </p:sp>
      <p:sp>
        <p:nvSpPr>
          <p:cNvPr id="1554445" name="Text Box 13"/>
          <p:cNvSpPr txBox="1">
            <a:spLocks noChangeArrowheads="1"/>
          </p:cNvSpPr>
          <p:nvPr/>
        </p:nvSpPr>
        <p:spPr bwMode="gray">
          <a:xfrm>
            <a:off x="200025" y="6381750"/>
            <a:ext cx="8534400" cy="267766"/>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Mega Bank  internal numbers,  includes loan, factoring,  A/R financing, L/C, credit card revolving and non-accrual loan but excludes guarantee.</a:t>
            </a:r>
          </a:p>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Main component for “Other Industry”: leisure (hotel &amp; restaurant) industry</a:t>
            </a:r>
          </a:p>
        </p:txBody>
      </p:sp>
      <p:sp>
        <p:nvSpPr>
          <p:cNvPr id="1554446" name="Rectangle 14"/>
          <p:cNvSpPr>
            <a:spLocks noChangeArrowheads="1"/>
          </p:cNvSpPr>
          <p:nvPr/>
        </p:nvSpPr>
        <p:spPr bwMode="black">
          <a:xfrm>
            <a:off x="458788" y="12028"/>
            <a:ext cx="8604250" cy="9801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Manufacturing sector shown significant growth momentum in 1Q/21</a:t>
            </a:r>
            <a:endParaRPr lang="zh-TW" altLang="en-US" sz="28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26" name="AutoShape 20"/>
          <p:cNvSpPr>
            <a:spLocks noChangeArrowheads="1"/>
          </p:cNvSpPr>
          <p:nvPr/>
        </p:nvSpPr>
        <p:spPr bwMode="gray">
          <a:xfrm>
            <a:off x="4765106" y="1592263"/>
            <a:ext cx="990600" cy="2286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 trend</a:t>
            </a:r>
          </a:p>
        </p:txBody>
      </p:sp>
      <p:sp>
        <p:nvSpPr>
          <p:cNvPr id="19" name="AutoShape 21">
            <a:extLst>
              <a:ext uri="{FF2B5EF4-FFF2-40B4-BE49-F238E27FC236}">
                <a16:creationId xmlns:a16="http://schemas.microsoft.com/office/drawing/2014/main" id="{214D6032-4F95-44A6-B75B-ABDCABFEECF6}"/>
              </a:ext>
            </a:extLst>
          </p:cNvPr>
          <p:cNvSpPr>
            <a:spLocks noChangeArrowheads="1"/>
          </p:cNvSpPr>
          <p:nvPr/>
        </p:nvSpPr>
        <p:spPr bwMode="gray">
          <a:xfrm>
            <a:off x="4865716" y="2859218"/>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12.8%</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1.4%</a:t>
            </a:r>
          </a:p>
        </p:txBody>
      </p:sp>
      <p:sp>
        <p:nvSpPr>
          <p:cNvPr id="20" name="AutoShape 22">
            <a:extLst>
              <a:ext uri="{FF2B5EF4-FFF2-40B4-BE49-F238E27FC236}">
                <a16:creationId xmlns:a16="http://schemas.microsoft.com/office/drawing/2014/main" id="{6394D09A-53F7-4517-81E3-7C7DF73AA8D3}"/>
              </a:ext>
            </a:extLst>
          </p:cNvPr>
          <p:cNvSpPr>
            <a:spLocks noChangeArrowheads="1"/>
          </p:cNvSpPr>
          <p:nvPr/>
        </p:nvSpPr>
        <p:spPr bwMode="gray">
          <a:xfrm>
            <a:off x="4876800" y="33528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2.9%</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4.3%</a:t>
            </a:r>
          </a:p>
        </p:txBody>
      </p:sp>
      <p:sp>
        <p:nvSpPr>
          <p:cNvPr id="21" name="AutoShape 23">
            <a:extLst>
              <a:ext uri="{FF2B5EF4-FFF2-40B4-BE49-F238E27FC236}">
                <a16:creationId xmlns:a16="http://schemas.microsoft.com/office/drawing/2014/main" id="{BB9622E8-83BB-4AA2-AFC0-70650BF2E97D}"/>
              </a:ext>
            </a:extLst>
          </p:cNvPr>
          <p:cNvSpPr>
            <a:spLocks noChangeArrowheads="1"/>
          </p:cNvSpPr>
          <p:nvPr/>
        </p:nvSpPr>
        <p:spPr bwMode="gray">
          <a:xfrm>
            <a:off x="4876800" y="2310852"/>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0.3%</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2.5%</a:t>
            </a:r>
          </a:p>
        </p:txBody>
      </p:sp>
      <p:sp>
        <p:nvSpPr>
          <p:cNvPr id="22" name="AutoShape 24">
            <a:extLst>
              <a:ext uri="{FF2B5EF4-FFF2-40B4-BE49-F238E27FC236}">
                <a16:creationId xmlns:a16="http://schemas.microsoft.com/office/drawing/2014/main" id="{865D20E0-48A8-4160-A7E0-B3CEA3211B23}"/>
              </a:ext>
            </a:extLst>
          </p:cNvPr>
          <p:cNvSpPr>
            <a:spLocks noChangeArrowheads="1"/>
          </p:cNvSpPr>
          <p:nvPr/>
        </p:nvSpPr>
        <p:spPr bwMode="gray">
          <a:xfrm>
            <a:off x="4876800" y="38354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-11.0%</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4.3%</a:t>
            </a:r>
          </a:p>
        </p:txBody>
      </p:sp>
      <p:sp>
        <p:nvSpPr>
          <p:cNvPr id="23" name="AutoShape 25">
            <a:extLst>
              <a:ext uri="{FF2B5EF4-FFF2-40B4-BE49-F238E27FC236}">
                <a16:creationId xmlns:a16="http://schemas.microsoft.com/office/drawing/2014/main" id="{9E0C4A65-4112-4DD7-A9AC-24EA6C938138}"/>
              </a:ext>
            </a:extLst>
          </p:cNvPr>
          <p:cNvSpPr>
            <a:spLocks noChangeArrowheads="1"/>
          </p:cNvSpPr>
          <p:nvPr/>
        </p:nvSpPr>
        <p:spPr bwMode="gray">
          <a:xfrm>
            <a:off x="4876800" y="43434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-5.0%</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1.6%</a:t>
            </a:r>
          </a:p>
        </p:txBody>
      </p:sp>
      <p:sp>
        <p:nvSpPr>
          <p:cNvPr id="24" name="AutoShape 26">
            <a:extLst>
              <a:ext uri="{FF2B5EF4-FFF2-40B4-BE49-F238E27FC236}">
                <a16:creationId xmlns:a16="http://schemas.microsoft.com/office/drawing/2014/main" id="{6F272F2D-0C68-43CA-8EC3-FFA067542532}"/>
              </a:ext>
            </a:extLst>
          </p:cNvPr>
          <p:cNvSpPr>
            <a:spLocks noChangeArrowheads="1"/>
          </p:cNvSpPr>
          <p:nvPr/>
        </p:nvSpPr>
        <p:spPr bwMode="gray">
          <a:xfrm>
            <a:off x="4876800" y="57912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rgbClr val="A98D63">
                    <a:lumMod val="50000"/>
                  </a:srgbClr>
                </a:solidFill>
                <a:latin typeface="微軟正黑體"/>
                <a:ea typeface="微軟正黑體"/>
              </a:rPr>
              <a:t>YoY: -0.3%</a:t>
            </a:r>
          </a:p>
          <a:p>
            <a:r>
              <a:rPr lang="en-US" altLang="zh-TW" sz="1000" dirty="0" err="1">
                <a:solidFill>
                  <a:srgbClr val="A98D63">
                    <a:lumMod val="50000"/>
                  </a:srgbClr>
                </a:solidFill>
                <a:latin typeface="微軟正黑體"/>
                <a:ea typeface="微軟正黑體"/>
              </a:rPr>
              <a:t>QoQ</a:t>
            </a:r>
            <a:r>
              <a:rPr lang="en-US" altLang="zh-TW" sz="1000" dirty="0">
                <a:solidFill>
                  <a:srgbClr val="A98D63">
                    <a:lumMod val="50000"/>
                  </a:srgbClr>
                </a:solidFill>
                <a:latin typeface="微軟正黑體"/>
                <a:ea typeface="微軟正黑體"/>
              </a:rPr>
              <a:t>: -1.5%</a:t>
            </a:r>
          </a:p>
        </p:txBody>
      </p:sp>
      <p:sp>
        <p:nvSpPr>
          <p:cNvPr id="35" name="AutoShape 27">
            <a:extLst>
              <a:ext uri="{FF2B5EF4-FFF2-40B4-BE49-F238E27FC236}">
                <a16:creationId xmlns:a16="http://schemas.microsoft.com/office/drawing/2014/main" id="{96004D16-6389-4099-914D-A8DBE7004122}"/>
              </a:ext>
            </a:extLst>
          </p:cNvPr>
          <p:cNvSpPr>
            <a:spLocks noChangeArrowheads="1"/>
          </p:cNvSpPr>
          <p:nvPr/>
        </p:nvSpPr>
        <p:spPr bwMode="gray">
          <a:xfrm>
            <a:off x="4865716" y="5285192"/>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17.0%</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6.5%</a:t>
            </a:r>
          </a:p>
        </p:txBody>
      </p:sp>
      <p:sp>
        <p:nvSpPr>
          <p:cNvPr id="36" name="AutoShape 28">
            <a:extLst>
              <a:ext uri="{FF2B5EF4-FFF2-40B4-BE49-F238E27FC236}">
                <a16:creationId xmlns:a16="http://schemas.microsoft.com/office/drawing/2014/main" id="{CF01B755-F986-4133-AD24-89157B554C40}"/>
              </a:ext>
            </a:extLst>
          </p:cNvPr>
          <p:cNvSpPr>
            <a:spLocks noChangeArrowheads="1"/>
          </p:cNvSpPr>
          <p:nvPr/>
        </p:nvSpPr>
        <p:spPr bwMode="gray">
          <a:xfrm>
            <a:off x="4876800" y="48006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-14.1%</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-13.0%</a:t>
            </a:r>
          </a:p>
        </p:txBody>
      </p:sp>
      <p:sp>
        <p:nvSpPr>
          <p:cNvPr id="37" name="AutoShape 18">
            <a:extLst>
              <a:ext uri="{FF2B5EF4-FFF2-40B4-BE49-F238E27FC236}">
                <a16:creationId xmlns:a16="http://schemas.microsoft.com/office/drawing/2014/main" id="{12919D2C-C176-494D-B28E-CEF8C14A5426}"/>
              </a:ext>
            </a:extLst>
          </p:cNvPr>
          <p:cNvSpPr>
            <a:spLocks noChangeArrowheads="1"/>
          </p:cNvSpPr>
          <p:nvPr/>
        </p:nvSpPr>
        <p:spPr bwMode="gray">
          <a:xfrm>
            <a:off x="4876800" y="1825625"/>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YoY:0.3%</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7.3%</a:t>
            </a:r>
          </a:p>
        </p:txBody>
      </p:sp>
    </p:spTree>
    <p:extLst>
      <p:ext uri="{BB962C8B-B14F-4D97-AF65-F5344CB8AC3E}">
        <p14:creationId xmlns:p14="http://schemas.microsoft.com/office/powerpoint/2010/main" val="1262050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Text Box 2"/>
          <p:cNvSpPr txBox="1">
            <a:spLocks noChangeArrowheads="1"/>
          </p:cNvSpPr>
          <p:nvPr/>
        </p:nvSpPr>
        <p:spPr bwMode="gray">
          <a:xfrm>
            <a:off x="228600" y="16764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微軟正黑體"/>
                <a:ea typeface="微軟正黑體"/>
              </a:rPr>
              <a:t>Unit: </a:t>
            </a:r>
            <a:r>
              <a:rPr lang="en-US" altLang="zh-TW" sz="1200" b="1" dirty="0" err="1">
                <a:solidFill>
                  <a:srgbClr val="A98D63">
                    <a:lumMod val="50000"/>
                  </a:srgbClr>
                </a:solidFill>
                <a:latin typeface="微軟正黑體"/>
                <a:ea typeface="微軟正黑體"/>
              </a:rPr>
              <a:t>NT$bn</a:t>
            </a:r>
            <a:endParaRPr lang="en-US" altLang="zh-TW" sz="1200" b="1" dirty="0">
              <a:solidFill>
                <a:srgbClr val="A98D63">
                  <a:lumMod val="50000"/>
                </a:srgbClr>
              </a:solidFill>
              <a:latin typeface="微軟正黑體"/>
              <a:ea typeface="微軟正黑體"/>
            </a:endParaRPr>
          </a:p>
        </p:txBody>
      </p:sp>
      <p:sp>
        <p:nvSpPr>
          <p:cNvPr id="1523715" name="Rectangle 3"/>
          <p:cNvSpPr>
            <a:spLocks noGrp="1" noChangeArrowheads="1"/>
          </p:cNvSpPr>
          <p:nvPr>
            <p:ph type="title"/>
          </p:nvPr>
        </p:nvSpPr>
        <p:spPr>
          <a:xfrm>
            <a:off x="247650" y="304800"/>
            <a:ext cx="8572500" cy="512961"/>
          </a:xfrm>
          <a:noFill/>
          <a:ln/>
        </p:spPr>
        <p:txBody>
          <a:bodyPr>
            <a:noAutofit/>
          </a:bodyPr>
          <a:lstStyle/>
          <a:p>
            <a:r>
              <a:rPr lang="en-US" altLang="zh-TW" dirty="0">
                <a:latin typeface="+mn-ea"/>
                <a:ea typeface="+mn-ea"/>
              </a:rPr>
              <a:t>OBU and domestic loan jumped 6% </a:t>
            </a:r>
            <a:r>
              <a:rPr lang="en-US" altLang="zh-TW" dirty="0" err="1">
                <a:latin typeface="+mn-ea"/>
                <a:ea typeface="+mn-ea"/>
              </a:rPr>
              <a:t>QoQ</a:t>
            </a:r>
            <a:r>
              <a:rPr lang="en-US" altLang="zh-TW" dirty="0">
                <a:latin typeface="+mn-ea"/>
                <a:ea typeface="+mn-ea"/>
              </a:rPr>
              <a:t> in 1Q/21</a:t>
            </a:r>
          </a:p>
        </p:txBody>
      </p:sp>
      <p:sp>
        <p:nvSpPr>
          <p:cNvPr id="1523716" name="Text Box 4"/>
          <p:cNvSpPr txBox="1">
            <a:spLocks noChangeArrowheads="1"/>
          </p:cNvSpPr>
          <p:nvPr/>
        </p:nvSpPr>
        <p:spPr bwMode="gray">
          <a:xfrm>
            <a:off x="4038600" y="41910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en-US" altLang="zh-TW" sz="1200" dirty="0">
                <a:solidFill>
                  <a:srgbClr val="A98D63">
                    <a:lumMod val="50000"/>
                  </a:srgbClr>
                </a:solidFill>
                <a:latin typeface="微軟正黑體"/>
                <a:ea typeface="微軟正黑體"/>
              </a:rPr>
              <a:t>Domestic</a:t>
            </a:r>
            <a:endParaRPr lang="zh-TW" altLang="en-US" sz="1200" dirty="0">
              <a:solidFill>
                <a:srgbClr val="A98D63">
                  <a:lumMod val="50000"/>
                </a:srgbClr>
              </a:solidFill>
              <a:latin typeface="微軟正黑體"/>
              <a:ea typeface="微軟正黑體"/>
            </a:endParaRPr>
          </a:p>
        </p:txBody>
      </p:sp>
      <p:sp>
        <p:nvSpPr>
          <p:cNvPr id="1523717" name="Text Box 5"/>
          <p:cNvSpPr txBox="1">
            <a:spLocks noChangeArrowheads="1"/>
          </p:cNvSpPr>
          <p:nvPr/>
        </p:nvSpPr>
        <p:spPr bwMode="gray">
          <a:xfrm>
            <a:off x="3962400" y="28194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en-US" altLang="zh-TW" sz="1200">
                <a:solidFill>
                  <a:srgbClr val="A98D63">
                    <a:lumMod val="50000"/>
                  </a:srgbClr>
                </a:solidFill>
                <a:latin typeface="微軟正黑體"/>
                <a:ea typeface="微軟正黑體"/>
              </a:rPr>
              <a:t>OBU</a:t>
            </a:r>
          </a:p>
        </p:txBody>
      </p:sp>
      <p:sp>
        <p:nvSpPr>
          <p:cNvPr id="1523718" name="Text Box 6"/>
          <p:cNvSpPr txBox="1">
            <a:spLocks noChangeArrowheads="1"/>
          </p:cNvSpPr>
          <p:nvPr/>
        </p:nvSpPr>
        <p:spPr bwMode="gray">
          <a:xfrm>
            <a:off x="4114800" y="2209800"/>
            <a:ext cx="1028700" cy="44203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en-US" altLang="zh-TW" sz="1200" dirty="0">
                <a:solidFill>
                  <a:srgbClr val="A98D63">
                    <a:lumMod val="50000"/>
                  </a:srgbClr>
                </a:solidFill>
                <a:latin typeface="微軟正黑體"/>
                <a:ea typeface="微軟正黑體"/>
              </a:rPr>
              <a:t>Overseas</a:t>
            </a:r>
            <a:r>
              <a:rPr lang="zh-TW" altLang="en-US" sz="1200" dirty="0">
                <a:solidFill>
                  <a:srgbClr val="A98D63">
                    <a:lumMod val="50000"/>
                  </a:srgbClr>
                </a:solidFill>
                <a:latin typeface="微軟正黑體"/>
                <a:ea typeface="微軟正黑體"/>
              </a:rPr>
              <a:t> </a:t>
            </a:r>
            <a:r>
              <a:rPr lang="en-US" altLang="zh-TW" sz="1200" dirty="0">
                <a:solidFill>
                  <a:srgbClr val="A98D63">
                    <a:lumMod val="50000"/>
                  </a:srgbClr>
                </a:solidFill>
                <a:latin typeface="微軟正黑體"/>
                <a:ea typeface="微軟正黑體"/>
              </a:rPr>
              <a:t>branches</a:t>
            </a:r>
          </a:p>
        </p:txBody>
      </p:sp>
      <p:sp>
        <p:nvSpPr>
          <p:cNvPr id="1523719" name="Line 7"/>
          <p:cNvSpPr>
            <a:spLocks noChangeShapeType="1"/>
          </p:cNvSpPr>
          <p:nvPr/>
        </p:nvSpPr>
        <p:spPr bwMode="gray">
          <a:xfrm>
            <a:off x="4038600" y="4343400"/>
            <a:ext cx="228600" cy="0"/>
          </a:xfrm>
          <a:prstGeom prst="line">
            <a:avLst/>
          </a:prstGeom>
          <a:noFill/>
          <a:ln w="9525">
            <a:solidFill>
              <a:schemeClr val="accent6">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3721" name="Line 9"/>
          <p:cNvSpPr>
            <a:spLocks noChangeShapeType="1"/>
          </p:cNvSpPr>
          <p:nvPr/>
        </p:nvSpPr>
        <p:spPr bwMode="gray">
          <a:xfrm>
            <a:off x="4038600" y="2438400"/>
            <a:ext cx="228600" cy="0"/>
          </a:xfrm>
          <a:prstGeom prst="line">
            <a:avLst/>
          </a:prstGeom>
          <a:noFill/>
          <a:ln w="9525">
            <a:solidFill>
              <a:schemeClr val="accent6">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3722" name="Line 10"/>
          <p:cNvSpPr>
            <a:spLocks noChangeShapeType="1"/>
          </p:cNvSpPr>
          <p:nvPr/>
        </p:nvSpPr>
        <p:spPr bwMode="gray">
          <a:xfrm>
            <a:off x="4076700" y="2952750"/>
            <a:ext cx="228600" cy="0"/>
          </a:xfrm>
          <a:prstGeom prst="line">
            <a:avLst/>
          </a:prstGeom>
          <a:noFill/>
          <a:ln w="9525">
            <a:solidFill>
              <a:schemeClr val="accent6">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3724" name="Rectangle 12"/>
          <p:cNvSpPr>
            <a:spLocks noChangeArrowheads="1"/>
          </p:cNvSpPr>
          <p:nvPr/>
        </p:nvSpPr>
        <p:spPr bwMode="auto">
          <a:xfrm>
            <a:off x="228600" y="1295400"/>
            <a:ext cx="86106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rPr>
              <a:t>Mega Bank 1Q/21 loan breakdown by regions * </a:t>
            </a:r>
          </a:p>
        </p:txBody>
      </p:sp>
      <p:sp>
        <p:nvSpPr>
          <p:cNvPr id="1523725" name="Text Box 13"/>
          <p:cNvSpPr txBox="1">
            <a:spLocks noChangeArrowheads="1"/>
          </p:cNvSpPr>
          <p:nvPr/>
        </p:nvSpPr>
        <p:spPr bwMode="gray">
          <a:xfrm>
            <a:off x="228600" y="6440302"/>
            <a:ext cx="8534400" cy="277127"/>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Mega Bank quarterly end balance, internal numbers;  includes loan, factoring,  A/R financing, L/C, credit card revolving and non-accrual loan but excludes guarantee.</a:t>
            </a:r>
          </a:p>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OBU stands for Off-shore Banking Unit</a:t>
            </a:r>
          </a:p>
        </p:txBody>
      </p:sp>
      <p:graphicFrame>
        <p:nvGraphicFramePr>
          <p:cNvPr id="2" name="Object 36"/>
          <p:cNvGraphicFramePr>
            <a:graphicFrameLocks noChangeAspect="1"/>
          </p:cNvGraphicFramePr>
          <p:nvPr>
            <p:extLst>
              <p:ext uri="{D42A27DB-BD31-4B8C-83A1-F6EECF244321}">
                <p14:modId xmlns:p14="http://schemas.microsoft.com/office/powerpoint/2010/main" val="3247961248"/>
              </p:ext>
            </p:extLst>
          </p:nvPr>
        </p:nvGraphicFramePr>
        <p:xfrm>
          <a:off x="5842000" y="1955800"/>
          <a:ext cx="3708400" cy="3460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Object 14">
            <a:extLst>
              <a:ext uri="{FF2B5EF4-FFF2-40B4-BE49-F238E27FC236}">
                <a16:creationId xmlns:a16="http://schemas.microsoft.com/office/drawing/2014/main" id="{76D8CD8B-AACC-41B2-AC00-FCBF27EADAA5}"/>
              </a:ext>
            </a:extLst>
          </p:cNvPr>
          <p:cNvGraphicFramePr>
            <a:graphicFrameLocks noGrp="1" noChangeAspect="1"/>
          </p:cNvGraphicFramePr>
          <p:nvPr>
            <p:ph sz="half" idx="1"/>
            <p:extLst>
              <p:ext uri="{D42A27DB-BD31-4B8C-83A1-F6EECF244321}">
                <p14:modId xmlns:p14="http://schemas.microsoft.com/office/powerpoint/2010/main" val="3332309901"/>
              </p:ext>
            </p:extLst>
          </p:nvPr>
        </p:nvGraphicFramePr>
        <p:xfrm>
          <a:off x="120650" y="1432355"/>
          <a:ext cx="4279900" cy="4189413"/>
        </p:xfrm>
        <a:graphic>
          <a:graphicData uri="http://schemas.openxmlformats.org/drawingml/2006/chart">
            <c:chart xmlns:c="http://schemas.openxmlformats.org/drawingml/2006/chart" xmlns:r="http://schemas.openxmlformats.org/officeDocument/2006/relationships" r:id="rId3"/>
          </a:graphicData>
        </a:graphic>
      </p:graphicFrame>
      <p:sp>
        <p:nvSpPr>
          <p:cNvPr id="22" name="AutoShape 8">
            <a:extLst>
              <a:ext uri="{FF2B5EF4-FFF2-40B4-BE49-F238E27FC236}">
                <a16:creationId xmlns:a16="http://schemas.microsoft.com/office/drawing/2014/main" id="{79A1348C-CD77-41C9-B55B-C2F2C7EB5F08}"/>
              </a:ext>
            </a:extLst>
          </p:cNvPr>
          <p:cNvSpPr>
            <a:spLocks noChangeArrowheads="1"/>
          </p:cNvSpPr>
          <p:nvPr/>
        </p:nvSpPr>
        <p:spPr bwMode="gray">
          <a:xfrm>
            <a:off x="5181600" y="2133600"/>
            <a:ext cx="1066800" cy="609600"/>
          </a:xfrm>
          <a:prstGeom prst="wedgeRoundRectCallout">
            <a:avLst>
              <a:gd name="adj1" fmla="val -71130"/>
              <a:gd name="adj2" fmla="val -781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0.5%</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-1.2%</a:t>
            </a:r>
          </a:p>
        </p:txBody>
      </p:sp>
      <p:sp>
        <p:nvSpPr>
          <p:cNvPr id="23" name="AutoShape 8">
            <a:extLst>
              <a:ext uri="{FF2B5EF4-FFF2-40B4-BE49-F238E27FC236}">
                <a16:creationId xmlns:a16="http://schemas.microsoft.com/office/drawing/2014/main" id="{9A2FC607-9C5C-4446-89FF-F6D04C156266}"/>
              </a:ext>
            </a:extLst>
          </p:cNvPr>
          <p:cNvSpPr>
            <a:spLocks noChangeArrowheads="1"/>
          </p:cNvSpPr>
          <p:nvPr/>
        </p:nvSpPr>
        <p:spPr bwMode="gray">
          <a:xfrm>
            <a:off x="5181600" y="2971800"/>
            <a:ext cx="1066800" cy="609600"/>
          </a:xfrm>
          <a:prstGeom prst="wedgeRoundRectCallout">
            <a:avLst>
              <a:gd name="adj1" fmla="val -88097"/>
              <a:gd name="adj2" fmla="val -4531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-12.6%</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6.1%</a:t>
            </a:r>
          </a:p>
        </p:txBody>
      </p:sp>
      <p:sp>
        <p:nvSpPr>
          <p:cNvPr id="24" name="AutoShape 8">
            <a:extLst>
              <a:ext uri="{FF2B5EF4-FFF2-40B4-BE49-F238E27FC236}">
                <a16:creationId xmlns:a16="http://schemas.microsoft.com/office/drawing/2014/main" id="{FD00ED4B-C278-4A28-A0D5-1AA6D7E8DE9C}"/>
              </a:ext>
            </a:extLst>
          </p:cNvPr>
          <p:cNvSpPr>
            <a:spLocks noChangeArrowheads="1"/>
          </p:cNvSpPr>
          <p:nvPr/>
        </p:nvSpPr>
        <p:spPr bwMode="gray">
          <a:xfrm>
            <a:off x="5181600" y="4419600"/>
            <a:ext cx="1066800" cy="609600"/>
          </a:xfrm>
          <a:prstGeom prst="wedgeRoundRectCallout">
            <a:avLst>
              <a:gd name="adj1" fmla="val -71130"/>
              <a:gd name="adj2" fmla="val -53125"/>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10.4%</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6.0%</a:t>
            </a:r>
          </a:p>
        </p:txBody>
      </p:sp>
    </p:spTree>
    <p:extLst>
      <p:ext uri="{BB962C8B-B14F-4D97-AF65-F5344CB8AC3E}">
        <p14:creationId xmlns:p14="http://schemas.microsoft.com/office/powerpoint/2010/main" val="230751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35" name="Rectangle 3"/>
          <p:cNvSpPr>
            <a:spLocks noChangeArrowheads="1"/>
          </p:cNvSpPr>
          <p:nvPr/>
        </p:nvSpPr>
        <p:spPr bwMode="auto">
          <a:xfrm>
            <a:off x="228600" y="1295400"/>
            <a:ext cx="86106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zh-TW" b="1" dirty="0">
                <a:solidFill>
                  <a:prstClr val="white"/>
                </a:solidFill>
                <a:latin typeface="微軟正黑體"/>
                <a:ea typeface="微軟正黑體"/>
              </a:rPr>
              <a:t>Mega Bank 1Q/21 loan breakdown by currency: NTD vs. foreign currency loan * </a:t>
            </a:r>
          </a:p>
        </p:txBody>
      </p:sp>
      <p:sp>
        <p:nvSpPr>
          <p:cNvPr id="1604611" name="Text Box 7"/>
          <p:cNvSpPr txBox="1">
            <a:spLocks noChangeArrowheads="1"/>
          </p:cNvSpPr>
          <p:nvPr/>
        </p:nvSpPr>
        <p:spPr bwMode="gray">
          <a:xfrm>
            <a:off x="4152900" y="1676399"/>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zh-TW" sz="1200" b="1" dirty="0">
                <a:solidFill>
                  <a:srgbClr val="A98D63">
                    <a:lumMod val="50000"/>
                  </a:srgbClr>
                </a:solidFill>
                <a:cs typeface="Arial Unicode MS" pitchFamily="34" charset="-120"/>
              </a:rPr>
              <a:t>Unit: </a:t>
            </a:r>
            <a:r>
              <a:rPr lang="en-US" altLang="zh-TW" sz="1200" b="1" dirty="0" err="1">
                <a:solidFill>
                  <a:srgbClr val="A98D63">
                    <a:lumMod val="50000"/>
                  </a:srgbClr>
                </a:solidFill>
                <a:cs typeface="Arial Unicode MS" pitchFamily="34" charset="-120"/>
              </a:rPr>
              <a:t>NT$bn</a:t>
            </a:r>
            <a:endParaRPr lang="en-US" altLang="zh-TW" sz="1200" b="1" dirty="0">
              <a:solidFill>
                <a:srgbClr val="A98D63">
                  <a:lumMod val="50000"/>
                </a:srgbClr>
              </a:solidFill>
              <a:cs typeface="Arial Unicode MS" pitchFamily="34" charset="-120"/>
            </a:endParaRPr>
          </a:p>
        </p:txBody>
      </p:sp>
      <p:sp>
        <p:nvSpPr>
          <p:cNvPr id="1604613" name="Text Box 24"/>
          <p:cNvSpPr txBox="1">
            <a:spLocks noChangeArrowheads="1"/>
          </p:cNvSpPr>
          <p:nvPr/>
        </p:nvSpPr>
        <p:spPr bwMode="gray">
          <a:xfrm>
            <a:off x="4114800" y="27432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200" dirty="0">
                <a:solidFill>
                  <a:srgbClr val="A98D63">
                    <a:lumMod val="50000"/>
                  </a:srgbClr>
                </a:solidFill>
                <a:ea typeface="細明體" pitchFamily="49" charset="-120"/>
                <a:cs typeface="Arial Unicode MS" pitchFamily="34" charset="-120"/>
              </a:rPr>
              <a:t>NTD loan</a:t>
            </a:r>
            <a:endParaRPr lang="zh-TW" altLang="en-US" sz="1200" dirty="0">
              <a:solidFill>
                <a:srgbClr val="A98D63">
                  <a:lumMod val="50000"/>
                </a:srgbClr>
              </a:solidFill>
              <a:ea typeface="細明體" pitchFamily="49" charset="-120"/>
              <a:cs typeface="Arial Unicode MS" pitchFamily="34" charset="-120"/>
            </a:endParaRPr>
          </a:p>
        </p:txBody>
      </p:sp>
      <p:sp>
        <p:nvSpPr>
          <p:cNvPr id="1604614" name="Text Box 25"/>
          <p:cNvSpPr txBox="1">
            <a:spLocks noChangeArrowheads="1"/>
          </p:cNvSpPr>
          <p:nvPr/>
        </p:nvSpPr>
        <p:spPr bwMode="gray">
          <a:xfrm>
            <a:off x="4038600" y="22098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200" dirty="0">
                <a:solidFill>
                  <a:srgbClr val="A98D63">
                    <a:lumMod val="50000"/>
                  </a:srgbClr>
                </a:solidFill>
                <a:latin typeface="Arial"/>
                <a:ea typeface="細明體" pitchFamily="49" charset="-120"/>
                <a:cs typeface="Arial Unicode MS" pitchFamily="34" charset="-120"/>
              </a:rPr>
              <a:t>FCY loan</a:t>
            </a:r>
            <a:r>
              <a:rPr lang="zh-TW" altLang="en-US" sz="1200" dirty="0">
                <a:solidFill>
                  <a:srgbClr val="A98D63">
                    <a:lumMod val="50000"/>
                  </a:srgbClr>
                </a:solidFill>
                <a:latin typeface="Arial"/>
                <a:ea typeface="細明體" pitchFamily="49" charset="-120"/>
                <a:cs typeface="Arial Unicode MS" pitchFamily="34" charset="-120"/>
              </a:rPr>
              <a:t>**</a:t>
            </a:r>
          </a:p>
        </p:txBody>
      </p:sp>
      <p:sp>
        <p:nvSpPr>
          <p:cNvPr id="1604615" name="Line 30"/>
          <p:cNvSpPr>
            <a:spLocks noChangeShapeType="1"/>
          </p:cNvSpPr>
          <p:nvPr/>
        </p:nvSpPr>
        <p:spPr bwMode="gray">
          <a:xfrm>
            <a:off x="4114800" y="28956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endParaRPr>
          </a:p>
        </p:txBody>
      </p:sp>
      <p:sp>
        <p:nvSpPr>
          <p:cNvPr id="1604616" name="Line 39"/>
          <p:cNvSpPr>
            <a:spLocks noChangeShapeType="1"/>
          </p:cNvSpPr>
          <p:nvPr/>
        </p:nvSpPr>
        <p:spPr bwMode="gray">
          <a:xfrm>
            <a:off x="4076700" y="2324100"/>
            <a:ext cx="1524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endParaRPr>
          </a:p>
        </p:txBody>
      </p:sp>
      <p:graphicFrame>
        <p:nvGraphicFramePr>
          <p:cNvPr id="2" name="Object 36"/>
          <p:cNvGraphicFramePr>
            <a:graphicFrameLocks noChangeAspect="1"/>
          </p:cNvGraphicFramePr>
          <p:nvPr>
            <p:extLst>
              <p:ext uri="{D42A27DB-BD31-4B8C-83A1-F6EECF244321}">
                <p14:modId xmlns:p14="http://schemas.microsoft.com/office/powerpoint/2010/main" val="991685661"/>
              </p:ext>
            </p:extLst>
          </p:nvPr>
        </p:nvGraphicFramePr>
        <p:xfrm>
          <a:off x="5689600" y="965200"/>
          <a:ext cx="3708400" cy="3460750"/>
        </p:xfrm>
        <a:graphic>
          <a:graphicData uri="http://schemas.openxmlformats.org/drawingml/2006/chart">
            <c:chart xmlns:c="http://schemas.openxmlformats.org/drawingml/2006/chart" xmlns:r="http://schemas.openxmlformats.org/officeDocument/2006/relationships" r:id="rId2"/>
          </a:graphicData>
        </a:graphic>
      </p:graphicFrame>
      <p:sp>
        <p:nvSpPr>
          <p:cNvPr id="1604623" name="Rectangle 32"/>
          <p:cNvSpPr>
            <a:spLocks noChangeArrowheads="1"/>
          </p:cNvSpPr>
          <p:nvPr/>
        </p:nvSpPr>
        <p:spPr bwMode="auto">
          <a:xfrm>
            <a:off x="304800" y="4038600"/>
            <a:ext cx="85344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zh-TW" b="1" dirty="0">
                <a:solidFill>
                  <a:prstClr val="white"/>
                </a:solidFill>
                <a:latin typeface="微軟正黑體"/>
                <a:ea typeface="微軟正黑體"/>
                <a:cs typeface="Arial Unicode MS" pitchFamily="34" charset="-120"/>
              </a:rPr>
              <a:t>Mega Bank USD Loan balance*</a:t>
            </a:r>
          </a:p>
        </p:txBody>
      </p:sp>
      <p:sp>
        <p:nvSpPr>
          <p:cNvPr id="1604624" name="Text Box 50"/>
          <p:cNvSpPr txBox="1">
            <a:spLocks noChangeArrowheads="1"/>
          </p:cNvSpPr>
          <p:nvPr/>
        </p:nvSpPr>
        <p:spPr bwMode="gray">
          <a:xfrm>
            <a:off x="4114800" y="44196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zh-TW" sz="1200" b="1" dirty="0">
                <a:solidFill>
                  <a:srgbClr val="A98D63">
                    <a:lumMod val="50000"/>
                  </a:srgbClr>
                </a:solidFill>
                <a:cs typeface="Arial Unicode MS" pitchFamily="34" charset="-120"/>
              </a:rPr>
              <a:t>Unit: </a:t>
            </a:r>
            <a:r>
              <a:rPr lang="en-US" altLang="zh-TW" sz="1200" b="1" dirty="0" err="1">
                <a:solidFill>
                  <a:srgbClr val="A98D63">
                    <a:lumMod val="50000"/>
                  </a:srgbClr>
                </a:solidFill>
                <a:cs typeface="Arial Unicode MS" pitchFamily="34" charset="-120"/>
              </a:rPr>
              <a:t>NT$bn</a:t>
            </a:r>
            <a:endParaRPr lang="en-US" altLang="zh-TW" sz="1200" b="1" dirty="0">
              <a:solidFill>
                <a:srgbClr val="A98D63">
                  <a:lumMod val="50000"/>
                </a:srgbClr>
              </a:solidFill>
              <a:cs typeface="Arial Unicode MS" pitchFamily="34" charset="-120"/>
            </a:endParaRPr>
          </a:p>
        </p:txBody>
      </p:sp>
      <p:sp>
        <p:nvSpPr>
          <p:cNvPr id="1604631" name="Text Box 38"/>
          <p:cNvSpPr txBox="1">
            <a:spLocks noChangeArrowheads="1"/>
          </p:cNvSpPr>
          <p:nvPr/>
        </p:nvSpPr>
        <p:spPr bwMode="gray">
          <a:xfrm>
            <a:off x="4038600" y="6019800"/>
            <a:ext cx="838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000" dirty="0">
                <a:solidFill>
                  <a:srgbClr val="A98D63">
                    <a:lumMod val="50000"/>
                  </a:srgbClr>
                </a:solidFill>
                <a:latin typeface="Arial Narrow" pitchFamily="34" charset="0"/>
                <a:ea typeface="細明體" pitchFamily="49" charset="-120"/>
                <a:cs typeface="Arial Unicode MS" pitchFamily="34" charset="-120"/>
              </a:rPr>
              <a:t>USD FX rate</a:t>
            </a:r>
            <a:endParaRPr lang="zh-TW" altLang="en-US" sz="1000" dirty="0">
              <a:solidFill>
                <a:srgbClr val="A98D63">
                  <a:lumMod val="50000"/>
                </a:srgbClr>
              </a:solidFill>
              <a:latin typeface="Arial Narrow" pitchFamily="34" charset="0"/>
              <a:ea typeface="細明體" pitchFamily="49" charset="-120"/>
              <a:cs typeface="Arial Unicode MS" pitchFamily="34" charset="-120"/>
            </a:endParaRPr>
          </a:p>
        </p:txBody>
      </p:sp>
      <p:sp>
        <p:nvSpPr>
          <p:cNvPr id="1604632" name="Text Box 24"/>
          <p:cNvSpPr txBox="1">
            <a:spLocks noChangeArrowheads="1"/>
          </p:cNvSpPr>
          <p:nvPr/>
        </p:nvSpPr>
        <p:spPr bwMode="gray">
          <a:xfrm>
            <a:off x="4114800" y="5358606"/>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200" dirty="0">
                <a:solidFill>
                  <a:srgbClr val="A98D63">
                    <a:lumMod val="50000"/>
                  </a:srgbClr>
                </a:solidFill>
                <a:latin typeface="微軟正黑體"/>
                <a:ea typeface="微軟正黑體"/>
                <a:cs typeface="Arial Unicode MS" pitchFamily="34" charset="-120"/>
              </a:rPr>
              <a:t>USD Loan</a:t>
            </a:r>
            <a:r>
              <a:rPr lang="zh-TW" altLang="en-US" sz="1200" dirty="0">
                <a:solidFill>
                  <a:srgbClr val="A98D63">
                    <a:lumMod val="50000"/>
                  </a:srgbClr>
                </a:solidFill>
                <a:latin typeface="微軟正黑體"/>
                <a:ea typeface="微軟正黑體"/>
                <a:cs typeface="Arial Unicode MS" pitchFamily="34" charset="-120"/>
              </a:rPr>
              <a:t>**</a:t>
            </a:r>
          </a:p>
        </p:txBody>
      </p:sp>
      <p:sp>
        <p:nvSpPr>
          <p:cNvPr id="1604634" name="Rectangle 8"/>
          <p:cNvSpPr>
            <a:spLocks noChangeArrowheads="1"/>
          </p:cNvSpPr>
          <p:nvPr/>
        </p:nvSpPr>
        <p:spPr bwMode="black">
          <a:xfrm>
            <a:off x="329045" y="-15329"/>
            <a:ext cx="8686800" cy="98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NTD loan was up higher in 1Q/21; FCY/USD loan balance stabilized.</a:t>
            </a:r>
          </a:p>
        </p:txBody>
      </p:sp>
      <p:sp>
        <p:nvSpPr>
          <p:cNvPr id="1604636" name="Text Box 28"/>
          <p:cNvSpPr txBox="1">
            <a:spLocks noChangeArrowheads="1"/>
          </p:cNvSpPr>
          <p:nvPr/>
        </p:nvSpPr>
        <p:spPr bwMode="gray">
          <a:xfrm>
            <a:off x="228600" y="6378702"/>
            <a:ext cx="8534400" cy="277127"/>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Mega Bank quarterly  </a:t>
            </a:r>
            <a:r>
              <a:rPr lang="en-US" altLang="zh-TW" sz="1000" u="sng" dirty="0">
                <a:solidFill>
                  <a:srgbClr val="A98D63">
                    <a:lumMod val="50000"/>
                  </a:srgbClr>
                </a:solidFill>
                <a:latin typeface="Arial Narrow" pitchFamily="34" charset="0"/>
                <a:cs typeface="Arial Unicode MS" pitchFamily="34" charset="-120"/>
              </a:rPr>
              <a:t>average balance</a:t>
            </a:r>
            <a:r>
              <a:rPr lang="en-US" altLang="zh-TW" sz="1000" dirty="0">
                <a:solidFill>
                  <a:srgbClr val="A98D63">
                    <a:lumMod val="50000"/>
                  </a:srgbClr>
                </a:solidFill>
                <a:latin typeface="Arial Narrow" pitchFamily="34" charset="0"/>
                <a:cs typeface="Arial Unicode MS" pitchFamily="34" charset="-120"/>
              </a:rPr>
              <a:t>, internal numbers;  includes loan, factoring,  A/R financing, L/C, and non-accrual loan but excludes credit card &amp;</a:t>
            </a:r>
            <a:r>
              <a:rPr lang="zh-TW" altLang="en-US" sz="1000" dirty="0">
                <a:solidFill>
                  <a:srgbClr val="A98D63">
                    <a:lumMod val="50000"/>
                  </a:srgbClr>
                </a:solidFill>
                <a:latin typeface="Arial Narrow" pitchFamily="34" charset="0"/>
                <a:cs typeface="Arial Unicode MS" pitchFamily="34" charset="-120"/>
              </a:rPr>
              <a:t> </a:t>
            </a:r>
            <a:r>
              <a:rPr lang="en-US" altLang="zh-TW" sz="1000" dirty="0">
                <a:solidFill>
                  <a:srgbClr val="A98D63">
                    <a:lumMod val="50000"/>
                  </a:srgbClr>
                </a:solidFill>
                <a:latin typeface="Arial Narrow" pitchFamily="34" charset="0"/>
                <a:cs typeface="Arial Unicode MS" pitchFamily="34" charset="-120"/>
              </a:rPr>
              <a:t>guarantee.</a:t>
            </a:r>
          </a:p>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Foreign currency and USD loans include OBU, overseas branched and some domestic branched loans.</a:t>
            </a:r>
          </a:p>
        </p:txBody>
      </p:sp>
      <p:graphicFrame>
        <p:nvGraphicFramePr>
          <p:cNvPr id="33" name="Object 14">
            <a:extLst>
              <a:ext uri="{FF2B5EF4-FFF2-40B4-BE49-F238E27FC236}">
                <a16:creationId xmlns:a16="http://schemas.microsoft.com/office/drawing/2014/main" id="{910D3977-850A-49AE-B574-8444DDE452D3}"/>
              </a:ext>
            </a:extLst>
          </p:cNvPr>
          <p:cNvGraphicFramePr>
            <a:graphicFrameLocks noChangeAspect="1"/>
          </p:cNvGraphicFramePr>
          <p:nvPr>
            <p:extLst>
              <p:ext uri="{D42A27DB-BD31-4B8C-83A1-F6EECF244321}">
                <p14:modId xmlns:p14="http://schemas.microsoft.com/office/powerpoint/2010/main" val="571946411"/>
              </p:ext>
            </p:extLst>
          </p:nvPr>
        </p:nvGraphicFramePr>
        <p:xfrm>
          <a:off x="241300" y="1705349"/>
          <a:ext cx="4254500" cy="20863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Object 14">
            <a:extLst>
              <a:ext uri="{FF2B5EF4-FFF2-40B4-BE49-F238E27FC236}">
                <a16:creationId xmlns:a16="http://schemas.microsoft.com/office/drawing/2014/main" id="{DFB5FD2A-EA5C-4B31-AB01-AF43FDDD3108}"/>
              </a:ext>
            </a:extLst>
          </p:cNvPr>
          <p:cNvGraphicFramePr>
            <a:graphicFrameLocks noChangeAspect="1"/>
          </p:cNvGraphicFramePr>
          <p:nvPr>
            <p:extLst>
              <p:ext uri="{D42A27DB-BD31-4B8C-83A1-F6EECF244321}">
                <p14:modId xmlns:p14="http://schemas.microsoft.com/office/powerpoint/2010/main" val="2022868853"/>
              </p:ext>
            </p:extLst>
          </p:nvPr>
        </p:nvGraphicFramePr>
        <p:xfrm>
          <a:off x="111125" y="4420032"/>
          <a:ext cx="4346575" cy="1622425"/>
        </p:xfrm>
        <a:graphic>
          <a:graphicData uri="http://schemas.openxmlformats.org/drawingml/2006/chart">
            <c:chart xmlns:c="http://schemas.openxmlformats.org/drawingml/2006/chart" xmlns:r="http://schemas.openxmlformats.org/officeDocument/2006/relationships" r:id="rId4"/>
          </a:graphicData>
        </a:graphic>
      </p:graphicFrame>
      <p:sp>
        <p:nvSpPr>
          <p:cNvPr id="35" name="AutoShape 8">
            <a:extLst>
              <a:ext uri="{FF2B5EF4-FFF2-40B4-BE49-F238E27FC236}">
                <a16:creationId xmlns:a16="http://schemas.microsoft.com/office/drawing/2014/main" id="{39F89164-9BDE-4ADB-93F8-AFE96DAC7260}"/>
              </a:ext>
            </a:extLst>
          </p:cNvPr>
          <p:cNvSpPr>
            <a:spLocks noChangeArrowheads="1"/>
          </p:cNvSpPr>
          <p:nvPr/>
        </p:nvSpPr>
        <p:spPr bwMode="gray">
          <a:xfrm>
            <a:off x="5367528" y="4646359"/>
            <a:ext cx="1066800" cy="609600"/>
          </a:xfrm>
          <a:prstGeom prst="wedgeRoundRectCallout">
            <a:avLst>
              <a:gd name="adj1" fmla="val -103792"/>
              <a:gd name="adj2" fmla="val 59895"/>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-9.5%</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1.4%</a:t>
            </a:r>
          </a:p>
        </p:txBody>
      </p:sp>
      <p:sp>
        <p:nvSpPr>
          <p:cNvPr id="36" name="Text Box 38">
            <a:extLst>
              <a:ext uri="{FF2B5EF4-FFF2-40B4-BE49-F238E27FC236}">
                <a16:creationId xmlns:a16="http://schemas.microsoft.com/office/drawing/2014/main" id="{E25F4098-9F95-4421-9429-68D4C52408F9}"/>
              </a:ext>
            </a:extLst>
          </p:cNvPr>
          <p:cNvSpPr txBox="1">
            <a:spLocks noChangeArrowheads="1"/>
          </p:cNvSpPr>
          <p:nvPr/>
        </p:nvSpPr>
        <p:spPr bwMode="gray">
          <a:xfrm>
            <a:off x="3535289" y="6016541"/>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28.93</a:t>
            </a:r>
          </a:p>
        </p:txBody>
      </p:sp>
      <p:sp>
        <p:nvSpPr>
          <p:cNvPr id="39" name="Text Box 38">
            <a:extLst>
              <a:ext uri="{FF2B5EF4-FFF2-40B4-BE49-F238E27FC236}">
                <a16:creationId xmlns:a16="http://schemas.microsoft.com/office/drawing/2014/main" id="{12AEDDB4-AF7B-4644-806C-6F5A07262517}"/>
              </a:ext>
            </a:extLst>
          </p:cNvPr>
          <p:cNvSpPr txBox="1">
            <a:spLocks noChangeArrowheads="1"/>
          </p:cNvSpPr>
          <p:nvPr/>
        </p:nvSpPr>
        <p:spPr bwMode="gray">
          <a:xfrm>
            <a:off x="454700" y="6019802"/>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31.02</a:t>
            </a:r>
          </a:p>
        </p:txBody>
      </p:sp>
      <p:sp>
        <p:nvSpPr>
          <p:cNvPr id="42" name="Text Box 38">
            <a:extLst>
              <a:ext uri="{FF2B5EF4-FFF2-40B4-BE49-F238E27FC236}">
                <a16:creationId xmlns:a16="http://schemas.microsoft.com/office/drawing/2014/main" id="{24C36CE6-726E-4301-B19E-D698B8A7B9BD}"/>
              </a:ext>
            </a:extLst>
          </p:cNvPr>
          <p:cNvSpPr txBox="1">
            <a:spLocks noChangeArrowheads="1"/>
          </p:cNvSpPr>
          <p:nvPr/>
        </p:nvSpPr>
        <p:spPr bwMode="gray">
          <a:xfrm>
            <a:off x="2815961" y="6019800"/>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29.10</a:t>
            </a:r>
          </a:p>
        </p:txBody>
      </p:sp>
      <p:sp>
        <p:nvSpPr>
          <p:cNvPr id="43" name="Text Box 38">
            <a:extLst>
              <a:ext uri="{FF2B5EF4-FFF2-40B4-BE49-F238E27FC236}">
                <a16:creationId xmlns:a16="http://schemas.microsoft.com/office/drawing/2014/main" id="{7ACB340C-EE64-4AF8-9DF1-4E441153CB68}"/>
              </a:ext>
            </a:extLst>
          </p:cNvPr>
          <p:cNvSpPr txBox="1">
            <a:spLocks noChangeArrowheads="1"/>
          </p:cNvSpPr>
          <p:nvPr/>
        </p:nvSpPr>
        <p:spPr bwMode="gray">
          <a:xfrm>
            <a:off x="2036887" y="6019801"/>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29.63</a:t>
            </a:r>
          </a:p>
        </p:txBody>
      </p:sp>
      <p:sp>
        <p:nvSpPr>
          <p:cNvPr id="44" name="Text Box 38">
            <a:extLst>
              <a:ext uri="{FF2B5EF4-FFF2-40B4-BE49-F238E27FC236}">
                <a16:creationId xmlns:a16="http://schemas.microsoft.com/office/drawing/2014/main" id="{0C001EF5-4B55-4072-B779-E18143156144}"/>
              </a:ext>
            </a:extLst>
          </p:cNvPr>
          <p:cNvSpPr txBox="1">
            <a:spLocks noChangeArrowheads="1"/>
          </p:cNvSpPr>
          <p:nvPr/>
        </p:nvSpPr>
        <p:spPr bwMode="gray">
          <a:xfrm>
            <a:off x="1216700" y="6048128"/>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30.08</a:t>
            </a:r>
          </a:p>
        </p:txBody>
      </p:sp>
      <p:sp>
        <p:nvSpPr>
          <p:cNvPr id="45" name="AutoShape 8">
            <a:extLst>
              <a:ext uri="{FF2B5EF4-FFF2-40B4-BE49-F238E27FC236}">
                <a16:creationId xmlns:a16="http://schemas.microsoft.com/office/drawing/2014/main" id="{2D5FFADB-C0A9-4F4A-9EFE-EAB8C5F74737}"/>
              </a:ext>
            </a:extLst>
          </p:cNvPr>
          <p:cNvSpPr>
            <a:spLocks noChangeArrowheads="1"/>
          </p:cNvSpPr>
          <p:nvPr/>
        </p:nvSpPr>
        <p:spPr bwMode="gray">
          <a:xfrm>
            <a:off x="5367528" y="5522912"/>
            <a:ext cx="1066800" cy="609600"/>
          </a:xfrm>
          <a:prstGeom prst="wedgeRoundRectCallout">
            <a:avLst>
              <a:gd name="adj1" fmla="val -105506"/>
              <a:gd name="adj2" fmla="val 44895"/>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-5.6%</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-1.4%</a:t>
            </a:r>
          </a:p>
        </p:txBody>
      </p:sp>
      <p:sp>
        <p:nvSpPr>
          <p:cNvPr id="46" name="AutoShape 8">
            <a:extLst>
              <a:ext uri="{FF2B5EF4-FFF2-40B4-BE49-F238E27FC236}">
                <a16:creationId xmlns:a16="http://schemas.microsoft.com/office/drawing/2014/main" id="{7347FFFD-A866-40C9-A98B-DB3A7819D3F5}"/>
              </a:ext>
            </a:extLst>
          </p:cNvPr>
          <p:cNvSpPr>
            <a:spLocks noChangeArrowheads="1"/>
          </p:cNvSpPr>
          <p:nvPr/>
        </p:nvSpPr>
        <p:spPr bwMode="gray">
          <a:xfrm>
            <a:off x="5257800" y="2209800"/>
            <a:ext cx="1066800" cy="609600"/>
          </a:xfrm>
          <a:prstGeom prst="wedgeRoundRectCallout">
            <a:avLst>
              <a:gd name="adj1" fmla="val -71130"/>
              <a:gd name="adj2" fmla="val -2500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-4.6%</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0.8%</a:t>
            </a:r>
          </a:p>
        </p:txBody>
      </p:sp>
      <p:sp>
        <p:nvSpPr>
          <p:cNvPr id="47" name="AutoShape 8">
            <a:extLst>
              <a:ext uri="{FF2B5EF4-FFF2-40B4-BE49-F238E27FC236}">
                <a16:creationId xmlns:a16="http://schemas.microsoft.com/office/drawing/2014/main" id="{5673076C-CC86-4098-832F-9FABC9999A75}"/>
              </a:ext>
            </a:extLst>
          </p:cNvPr>
          <p:cNvSpPr>
            <a:spLocks noChangeArrowheads="1"/>
          </p:cNvSpPr>
          <p:nvPr/>
        </p:nvSpPr>
        <p:spPr bwMode="gray">
          <a:xfrm>
            <a:off x="5257800" y="3124200"/>
            <a:ext cx="1066800" cy="609600"/>
          </a:xfrm>
          <a:prstGeom prst="wedgeRoundRectCallout">
            <a:avLst>
              <a:gd name="adj1" fmla="val -73810"/>
              <a:gd name="adj2" fmla="val -6875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a:t>
            </a:r>
            <a:r>
              <a:rPr lang="zh-TW" altLang="en-US" sz="1200" dirty="0">
                <a:solidFill>
                  <a:srgbClr val="A98D63">
                    <a:lumMod val="50000"/>
                  </a:srgbClr>
                </a:solidFill>
                <a:latin typeface="微軟正黑體"/>
                <a:ea typeface="微軟正黑體"/>
              </a:rPr>
              <a:t> </a:t>
            </a:r>
            <a:r>
              <a:rPr lang="en-US" altLang="zh-TW" sz="1200" dirty="0">
                <a:solidFill>
                  <a:srgbClr val="A98D63">
                    <a:lumMod val="50000"/>
                  </a:srgbClr>
                </a:solidFill>
                <a:latin typeface="微軟正黑體"/>
                <a:ea typeface="微軟正黑體"/>
              </a:rPr>
              <a:t>8.1%</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2.1%</a:t>
            </a:r>
          </a:p>
        </p:txBody>
      </p:sp>
    </p:spTree>
    <p:extLst>
      <p:ext uri="{BB962C8B-B14F-4D97-AF65-F5344CB8AC3E}">
        <p14:creationId xmlns:p14="http://schemas.microsoft.com/office/powerpoint/2010/main" val="390584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7" name="Rectangle 3"/>
          <p:cNvSpPr>
            <a:spLocks noChangeArrowheads="1"/>
          </p:cNvSpPr>
          <p:nvPr/>
        </p:nvSpPr>
        <p:spPr bwMode="auto">
          <a:xfrm>
            <a:off x="266700" y="1295400"/>
            <a:ext cx="40767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latin typeface="+mn-ea"/>
                <a:ea typeface="+mn-ea"/>
              </a:rPr>
              <a:t>Mega Bank deposit balance *</a:t>
            </a:r>
          </a:p>
        </p:txBody>
      </p:sp>
      <p:sp>
        <p:nvSpPr>
          <p:cNvPr id="1526788" name="Text Box 4"/>
          <p:cNvSpPr txBox="1">
            <a:spLocks noChangeArrowheads="1"/>
          </p:cNvSpPr>
          <p:nvPr/>
        </p:nvSpPr>
        <p:spPr bwMode="gray">
          <a:xfrm>
            <a:off x="266700" y="16764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chemeClr val="accent6">
                    <a:lumMod val="50000"/>
                  </a:schemeClr>
                </a:solidFill>
                <a:latin typeface="Arial" pitchFamily="34" charset="0"/>
              </a:rPr>
              <a:t>Unit: </a:t>
            </a:r>
            <a:r>
              <a:rPr lang="en-US" altLang="zh-TW" sz="1200" b="1" dirty="0" err="1">
                <a:solidFill>
                  <a:schemeClr val="accent6">
                    <a:lumMod val="50000"/>
                  </a:schemeClr>
                </a:solidFill>
                <a:latin typeface="Arial" pitchFamily="34" charset="0"/>
              </a:rPr>
              <a:t>NT$bn</a:t>
            </a:r>
            <a:endParaRPr lang="en-US" altLang="zh-TW" sz="1200" b="1" dirty="0">
              <a:solidFill>
                <a:schemeClr val="accent6">
                  <a:lumMod val="50000"/>
                </a:schemeClr>
              </a:solidFill>
              <a:latin typeface="Arial" pitchFamily="34" charset="0"/>
            </a:endParaRPr>
          </a:p>
        </p:txBody>
      </p:sp>
      <p:sp>
        <p:nvSpPr>
          <p:cNvPr id="1526789" name="Rectangle 5"/>
          <p:cNvSpPr>
            <a:spLocks noGrp="1" noChangeArrowheads="1"/>
          </p:cNvSpPr>
          <p:nvPr>
            <p:ph type="title"/>
          </p:nvPr>
        </p:nvSpPr>
        <p:spPr>
          <a:xfrm>
            <a:off x="266700" y="457200"/>
            <a:ext cx="8905875" cy="512961"/>
          </a:xfrm>
          <a:noFill/>
          <a:ln/>
        </p:spPr>
        <p:txBody>
          <a:bodyPr>
            <a:noAutofit/>
          </a:bodyPr>
          <a:lstStyle/>
          <a:p>
            <a:r>
              <a:rPr lang="en-US" altLang="zh-TW" dirty="0"/>
              <a:t>1Q/21</a:t>
            </a:r>
            <a:r>
              <a:rPr lang="zh-TW" altLang="en-US" dirty="0"/>
              <a:t> </a:t>
            </a:r>
            <a:r>
              <a:rPr lang="en-US" altLang="zh-TW" dirty="0"/>
              <a:t>demand deposits jumped higher; 1Q/21 NTD time deposit was up to support future growth</a:t>
            </a:r>
            <a:endParaRPr lang="zh-TW" altLang="en-US" dirty="0"/>
          </a:p>
        </p:txBody>
      </p:sp>
      <p:graphicFrame>
        <p:nvGraphicFramePr>
          <p:cNvPr id="2" name="Object 6"/>
          <p:cNvGraphicFramePr>
            <a:graphicFrameLocks noGrp="1" noChangeAspect="1"/>
          </p:cNvGraphicFramePr>
          <p:nvPr>
            <p:ph sz="half" idx="1"/>
            <p:extLst>
              <p:ext uri="{D42A27DB-BD31-4B8C-83A1-F6EECF244321}">
                <p14:modId xmlns:p14="http://schemas.microsoft.com/office/powerpoint/2010/main" val="3247347520"/>
              </p:ext>
            </p:extLst>
          </p:nvPr>
        </p:nvGraphicFramePr>
        <p:xfrm>
          <a:off x="5350668" y="2330450"/>
          <a:ext cx="3078163" cy="2927350"/>
        </p:xfrm>
        <a:graphic>
          <a:graphicData uri="http://schemas.openxmlformats.org/drawingml/2006/chart">
            <c:chart xmlns:c="http://schemas.openxmlformats.org/drawingml/2006/chart" xmlns:r="http://schemas.openxmlformats.org/officeDocument/2006/relationships" r:id="rId2"/>
          </a:graphicData>
        </a:graphic>
      </p:graphicFrame>
      <p:sp>
        <p:nvSpPr>
          <p:cNvPr id="1526791" name="Line 7"/>
          <p:cNvSpPr>
            <a:spLocks noChangeShapeType="1"/>
          </p:cNvSpPr>
          <p:nvPr/>
        </p:nvSpPr>
        <p:spPr bwMode="gray">
          <a:xfrm>
            <a:off x="3708400" y="36576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chemeClr val="accent6">
                  <a:lumMod val="50000"/>
                </a:schemeClr>
              </a:solidFill>
              <a:latin typeface="+mn-ea"/>
              <a:ea typeface="+mn-ea"/>
            </a:endParaRPr>
          </a:p>
        </p:txBody>
      </p:sp>
      <p:sp>
        <p:nvSpPr>
          <p:cNvPr id="1526793" name="Line 9"/>
          <p:cNvSpPr>
            <a:spLocks noChangeShapeType="1"/>
          </p:cNvSpPr>
          <p:nvPr/>
        </p:nvSpPr>
        <p:spPr bwMode="gray">
          <a:xfrm>
            <a:off x="3733800" y="44958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chemeClr val="accent6">
                  <a:lumMod val="50000"/>
                </a:schemeClr>
              </a:solidFill>
              <a:latin typeface="+mn-ea"/>
              <a:ea typeface="+mn-ea"/>
            </a:endParaRPr>
          </a:p>
        </p:txBody>
      </p:sp>
      <p:sp>
        <p:nvSpPr>
          <p:cNvPr id="1526794" name="Line 10"/>
          <p:cNvSpPr>
            <a:spLocks noChangeShapeType="1"/>
          </p:cNvSpPr>
          <p:nvPr/>
        </p:nvSpPr>
        <p:spPr bwMode="gray">
          <a:xfrm>
            <a:off x="3673475" y="54102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chemeClr val="accent6">
                  <a:lumMod val="50000"/>
                </a:schemeClr>
              </a:solidFill>
              <a:latin typeface="+mn-ea"/>
              <a:ea typeface="+mn-ea"/>
            </a:endParaRPr>
          </a:p>
        </p:txBody>
      </p:sp>
      <p:sp>
        <p:nvSpPr>
          <p:cNvPr id="1526801" name="Rectangle 17"/>
          <p:cNvSpPr>
            <a:spLocks noChangeArrowheads="1"/>
          </p:cNvSpPr>
          <p:nvPr/>
        </p:nvSpPr>
        <p:spPr bwMode="auto">
          <a:xfrm>
            <a:off x="4889500" y="1295400"/>
            <a:ext cx="40005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latin typeface="+mn-ea"/>
                <a:ea typeface="+mn-ea"/>
              </a:rPr>
              <a:t>Mega Bank 1Q/21 deposit breakdown </a:t>
            </a:r>
          </a:p>
        </p:txBody>
      </p:sp>
      <p:sp>
        <p:nvSpPr>
          <p:cNvPr id="1526802" name="Text Box 18"/>
          <p:cNvSpPr txBox="1">
            <a:spLocks noChangeArrowheads="1"/>
          </p:cNvSpPr>
          <p:nvPr/>
        </p:nvSpPr>
        <p:spPr bwMode="gray">
          <a:xfrm>
            <a:off x="266700" y="6429375"/>
            <a:ext cx="8534400" cy="26776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lvl="0" indent="0">
              <a:lnSpc>
                <a:spcPct val="50000"/>
              </a:lnSpc>
              <a:spcBef>
                <a:spcPct val="50000"/>
              </a:spcBef>
            </a:pPr>
            <a:r>
              <a:rPr lang="en-US" altLang="zh-TW" sz="1000" dirty="0">
                <a:solidFill>
                  <a:schemeClr val="accent6">
                    <a:lumMod val="50000"/>
                  </a:schemeClr>
                </a:solidFill>
                <a:latin typeface="Arial Narrow" pitchFamily="34" charset="0"/>
                <a:cs typeface="Arial Unicode MS" pitchFamily="34" charset="-120"/>
              </a:rPr>
              <a:t>*    Excludes interbank deposit, Central Bank deposit &amp; Chunghwa Post re-deposit ; internal numbers.</a:t>
            </a:r>
          </a:p>
          <a:p>
            <a:pPr marL="0" lvl="0" indent="0">
              <a:lnSpc>
                <a:spcPct val="50000"/>
              </a:lnSpc>
              <a:spcBef>
                <a:spcPct val="50000"/>
              </a:spcBef>
            </a:pPr>
            <a:r>
              <a:rPr lang="en-US" altLang="zh-TW" sz="1000" dirty="0">
                <a:solidFill>
                  <a:schemeClr val="accent6">
                    <a:lumMod val="50000"/>
                  </a:schemeClr>
                </a:solidFill>
                <a:latin typeface="Arial Narrow" pitchFamily="34" charset="0"/>
                <a:cs typeface="Arial Unicode MS" pitchFamily="34" charset="-120"/>
              </a:rPr>
              <a:t>**   Includes retail and corporate deposit but excludes due from central banks and banks</a:t>
            </a:r>
          </a:p>
        </p:txBody>
      </p:sp>
      <p:sp>
        <p:nvSpPr>
          <p:cNvPr id="1526961" name="Line 23"/>
          <p:cNvSpPr>
            <a:spLocks noChangeShapeType="1"/>
          </p:cNvSpPr>
          <p:nvPr/>
        </p:nvSpPr>
        <p:spPr bwMode="gray">
          <a:xfrm>
            <a:off x="3715004" y="25908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chemeClr val="accent6">
                  <a:lumMod val="50000"/>
                </a:schemeClr>
              </a:solidFill>
              <a:latin typeface="+mn-ea"/>
              <a:ea typeface="+mn-ea"/>
            </a:endParaRPr>
          </a:p>
        </p:txBody>
      </p:sp>
      <p:sp>
        <p:nvSpPr>
          <p:cNvPr id="23" name="Text Box 38"/>
          <p:cNvSpPr txBox="1">
            <a:spLocks noChangeArrowheads="1"/>
          </p:cNvSpPr>
          <p:nvPr/>
        </p:nvSpPr>
        <p:spPr bwMode="gray">
          <a:xfrm>
            <a:off x="3787775" y="2405987"/>
            <a:ext cx="1079500" cy="43815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200" dirty="0">
                <a:solidFill>
                  <a:schemeClr val="accent6">
                    <a:lumMod val="50000"/>
                  </a:schemeClr>
                </a:solidFill>
                <a:latin typeface="Arial" pitchFamily="34" charset="0"/>
              </a:rPr>
              <a:t>FX time deposit</a:t>
            </a:r>
          </a:p>
        </p:txBody>
      </p:sp>
      <p:sp>
        <p:nvSpPr>
          <p:cNvPr id="24" name="Text Box 39"/>
          <p:cNvSpPr txBox="1">
            <a:spLocks noChangeArrowheads="1"/>
          </p:cNvSpPr>
          <p:nvPr/>
        </p:nvSpPr>
        <p:spPr bwMode="gray">
          <a:xfrm>
            <a:off x="3810000" y="3429000"/>
            <a:ext cx="1219200" cy="43815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200" dirty="0">
                <a:solidFill>
                  <a:schemeClr val="accent6">
                    <a:lumMod val="50000"/>
                  </a:schemeClr>
                </a:solidFill>
                <a:latin typeface="Arial" pitchFamily="34" charset="0"/>
              </a:rPr>
              <a:t>NTD time deposit</a:t>
            </a:r>
          </a:p>
        </p:txBody>
      </p:sp>
      <p:sp>
        <p:nvSpPr>
          <p:cNvPr id="25" name="Text Box 40"/>
          <p:cNvSpPr txBox="1">
            <a:spLocks noChangeArrowheads="1"/>
          </p:cNvSpPr>
          <p:nvPr/>
        </p:nvSpPr>
        <p:spPr bwMode="gray">
          <a:xfrm>
            <a:off x="3797788" y="4254500"/>
            <a:ext cx="1219200" cy="43815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200" dirty="0">
                <a:solidFill>
                  <a:schemeClr val="accent6">
                    <a:lumMod val="50000"/>
                  </a:schemeClr>
                </a:solidFill>
                <a:latin typeface="Arial" pitchFamily="34" charset="0"/>
              </a:rPr>
              <a:t>FX demand deposit</a:t>
            </a:r>
          </a:p>
        </p:txBody>
      </p:sp>
      <p:sp>
        <p:nvSpPr>
          <p:cNvPr id="26" name="Text Box 41"/>
          <p:cNvSpPr txBox="1">
            <a:spLocks noChangeArrowheads="1"/>
          </p:cNvSpPr>
          <p:nvPr/>
        </p:nvSpPr>
        <p:spPr bwMode="gray">
          <a:xfrm>
            <a:off x="3797788" y="5092700"/>
            <a:ext cx="1219200" cy="43815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200" dirty="0">
                <a:solidFill>
                  <a:schemeClr val="accent6">
                    <a:lumMod val="50000"/>
                  </a:schemeClr>
                </a:solidFill>
                <a:latin typeface="Arial" pitchFamily="34" charset="0"/>
              </a:rPr>
              <a:t>NTD demand deposit</a:t>
            </a:r>
          </a:p>
        </p:txBody>
      </p:sp>
      <p:graphicFrame>
        <p:nvGraphicFramePr>
          <p:cNvPr id="34" name="Object 2">
            <a:extLst>
              <a:ext uri="{FF2B5EF4-FFF2-40B4-BE49-F238E27FC236}">
                <a16:creationId xmlns:a16="http://schemas.microsoft.com/office/drawing/2014/main" id="{6E6B43B0-2A69-4C45-BA26-350F2214C789}"/>
              </a:ext>
            </a:extLst>
          </p:cNvPr>
          <p:cNvGraphicFramePr>
            <a:graphicFrameLocks noChangeAspect="1"/>
          </p:cNvGraphicFramePr>
          <p:nvPr>
            <p:extLst>
              <p:ext uri="{D42A27DB-BD31-4B8C-83A1-F6EECF244321}">
                <p14:modId xmlns:p14="http://schemas.microsoft.com/office/powerpoint/2010/main" val="1455643951"/>
              </p:ext>
            </p:extLst>
          </p:nvPr>
        </p:nvGraphicFramePr>
        <p:xfrm>
          <a:off x="381000" y="1676400"/>
          <a:ext cx="3736975" cy="4416425"/>
        </p:xfrm>
        <a:graphic>
          <a:graphicData uri="http://schemas.openxmlformats.org/drawingml/2006/chart">
            <c:chart xmlns:c="http://schemas.openxmlformats.org/drawingml/2006/chart" xmlns:r="http://schemas.openxmlformats.org/officeDocument/2006/relationships" r:id="rId3"/>
          </a:graphicData>
        </a:graphic>
      </p:graphicFrame>
      <p:sp>
        <p:nvSpPr>
          <p:cNvPr id="35" name="AutoShape 8">
            <a:extLst>
              <a:ext uri="{FF2B5EF4-FFF2-40B4-BE49-F238E27FC236}">
                <a16:creationId xmlns:a16="http://schemas.microsoft.com/office/drawing/2014/main" id="{6FA4E400-3223-49CE-9090-E0581B296BE9}"/>
              </a:ext>
            </a:extLst>
          </p:cNvPr>
          <p:cNvSpPr>
            <a:spLocks noChangeArrowheads="1"/>
          </p:cNvSpPr>
          <p:nvPr/>
        </p:nvSpPr>
        <p:spPr bwMode="gray">
          <a:xfrm>
            <a:off x="3810000" y="1676400"/>
            <a:ext cx="1066800" cy="609600"/>
          </a:xfrm>
          <a:prstGeom prst="wedgeRoundRectCallout">
            <a:avLst>
              <a:gd name="adj1" fmla="val -62268"/>
              <a:gd name="adj2" fmla="val -12073"/>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14.2%</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5.8%</a:t>
            </a:r>
          </a:p>
        </p:txBody>
      </p:sp>
      <p:sp>
        <p:nvSpPr>
          <p:cNvPr id="36" name="Text Box 5">
            <a:extLst>
              <a:ext uri="{FF2B5EF4-FFF2-40B4-BE49-F238E27FC236}">
                <a16:creationId xmlns:a16="http://schemas.microsoft.com/office/drawing/2014/main" id="{D4C1EDA8-6A17-4164-82E4-09B571BBE982}"/>
              </a:ext>
            </a:extLst>
          </p:cNvPr>
          <p:cNvSpPr txBox="1">
            <a:spLocks noChangeArrowheads="1"/>
          </p:cNvSpPr>
          <p:nvPr/>
        </p:nvSpPr>
        <p:spPr bwMode="gray">
          <a:xfrm>
            <a:off x="1158950" y="2127164"/>
            <a:ext cx="7620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2,476</a:t>
            </a:r>
          </a:p>
        </p:txBody>
      </p:sp>
      <p:sp>
        <p:nvSpPr>
          <p:cNvPr id="37" name="Text Box 9">
            <a:extLst>
              <a:ext uri="{FF2B5EF4-FFF2-40B4-BE49-F238E27FC236}">
                <a16:creationId xmlns:a16="http://schemas.microsoft.com/office/drawing/2014/main" id="{D1509F0C-E484-459F-B977-BB36B8F9F7ED}"/>
              </a:ext>
            </a:extLst>
          </p:cNvPr>
          <p:cNvSpPr txBox="1">
            <a:spLocks noChangeArrowheads="1"/>
          </p:cNvSpPr>
          <p:nvPr/>
        </p:nvSpPr>
        <p:spPr bwMode="gray">
          <a:xfrm>
            <a:off x="69698" y="2230059"/>
            <a:ext cx="1219199" cy="22159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Total:2,402</a:t>
            </a:r>
          </a:p>
        </p:txBody>
      </p:sp>
      <p:sp>
        <p:nvSpPr>
          <p:cNvPr id="38" name="Text Box 15">
            <a:extLst>
              <a:ext uri="{FF2B5EF4-FFF2-40B4-BE49-F238E27FC236}">
                <a16:creationId xmlns:a16="http://schemas.microsoft.com/office/drawing/2014/main" id="{EECC4368-6342-4D7B-9DF8-B089FADBB3F0}"/>
              </a:ext>
            </a:extLst>
          </p:cNvPr>
          <p:cNvSpPr txBox="1">
            <a:spLocks noChangeArrowheads="1"/>
          </p:cNvSpPr>
          <p:nvPr/>
        </p:nvSpPr>
        <p:spPr bwMode="gray">
          <a:xfrm>
            <a:off x="3098800" y="1806447"/>
            <a:ext cx="609600" cy="22159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2,744</a:t>
            </a:r>
          </a:p>
        </p:txBody>
      </p:sp>
      <p:sp>
        <p:nvSpPr>
          <p:cNvPr id="39" name="Text Box 28">
            <a:extLst>
              <a:ext uri="{FF2B5EF4-FFF2-40B4-BE49-F238E27FC236}">
                <a16:creationId xmlns:a16="http://schemas.microsoft.com/office/drawing/2014/main" id="{69627C8F-7650-4557-8047-87EB24DE5296}"/>
              </a:ext>
            </a:extLst>
          </p:cNvPr>
          <p:cNvSpPr txBox="1">
            <a:spLocks noChangeArrowheads="1"/>
          </p:cNvSpPr>
          <p:nvPr/>
        </p:nvSpPr>
        <p:spPr bwMode="gray">
          <a:xfrm>
            <a:off x="1850121" y="2206483"/>
            <a:ext cx="638175"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2,442</a:t>
            </a:r>
          </a:p>
        </p:txBody>
      </p:sp>
      <p:sp>
        <p:nvSpPr>
          <p:cNvPr id="40" name="Text Box 46">
            <a:extLst>
              <a:ext uri="{FF2B5EF4-FFF2-40B4-BE49-F238E27FC236}">
                <a16:creationId xmlns:a16="http://schemas.microsoft.com/office/drawing/2014/main" id="{E09926BC-9F82-4B4C-8061-3B8FA8AB4290}"/>
              </a:ext>
            </a:extLst>
          </p:cNvPr>
          <p:cNvSpPr txBox="1">
            <a:spLocks noChangeArrowheads="1"/>
          </p:cNvSpPr>
          <p:nvPr/>
        </p:nvSpPr>
        <p:spPr bwMode="gray">
          <a:xfrm>
            <a:off x="2476836" y="2013252"/>
            <a:ext cx="685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2,593</a:t>
            </a:r>
          </a:p>
        </p:txBody>
      </p:sp>
    </p:spTree>
    <p:extLst>
      <p:ext uri="{BB962C8B-B14F-4D97-AF65-F5344CB8AC3E}">
        <p14:creationId xmlns:p14="http://schemas.microsoft.com/office/powerpoint/2010/main" val="253246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90" name="Text Box 43"/>
          <p:cNvSpPr txBox="1">
            <a:spLocks noChangeArrowheads="1"/>
          </p:cNvSpPr>
          <p:nvPr/>
        </p:nvSpPr>
        <p:spPr bwMode="gray">
          <a:xfrm>
            <a:off x="246888" y="6336792"/>
            <a:ext cx="7553325" cy="467820"/>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61950" indent="-361950" algn="l">
              <a:defRPr>
                <a:solidFill>
                  <a:schemeClr val="tx1"/>
                </a:solidFill>
                <a:latin typeface="Arial" pitchFamily="34" charset="0"/>
                <a:cs typeface="Arial" pitchFamily="34" charset="0"/>
              </a:defRPr>
            </a:lvl1pPr>
            <a:lvl2pPr marL="827088" indent="-285750" algn="l">
              <a:defRPr>
                <a:solidFill>
                  <a:schemeClr val="tx1"/>
                </a:solidFill>
                <a:latin typeface="Arial" pitchFamily="34" charset="0"/>
                <a:cs typeface="Arial" pitchFamily="34" charset="0"/>
              </a:defRPr>
            </a:lvl2pPr>
            <a:lvl3pPr marL="1235075" indent="-228600" algn="l">
              <a:defRPr>
                <a:solidFill>
                  <a:schemeClr val="tx1"/>
                </a:solidFill>
                <a:latin typeface="Arial" pitchFamily="34" charset="0"/>
                <a:cs typeface="Arial" pitchFamily="34" charset="0"/>
              </a:defRPr>
            </a:lvl3pPr>
            <a:lvl4pPr marL="1643063"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0" indent="0">
              <a:spcAft>
                <a:spcPct val="25000"/>
              </a:spcAft>
            </a:pPr>
            <a:r>
              <a:rPr lang="en-US" altLang="zh-TW" sz="800" dirty="0">
                <a:solidFill>
                  <a:schemeClr val="accent6">
                    <a:lumMod val="50000"/>
                  </a:schemeClr>
                </a:solidFill>
                <a:latin typeface="+mn-ea"/>
                <a:ea typeface="+mn-ea"/>
                <a:cs typeface="Arial Unicode MS" pitchFamily="34" charset="-120"/>
              </a:rPr>
              <a:t>*      Total LDR calculation is based on loan/deposit  end balance </a:t>
            </a:r>
          </a:p>
          <a:p>
            <a:pPr marL="0" indent="0">
              <a:spcAft>
                <a:spcPct val="25000"/>
              </a:spcAft>
            </a:pPr>
            <a:r>
              <a:rPr lang="en-US" altLang="zh-TW" sz="800" dirty="0">
                <a:solidFill>
                  <a:schemeClr val="accent6">
                    <a:lumMod val="50000"/>
                  </a:schemeClr>
                </a:solidFill>
                <a:latin typeface="+mn-ea"/>
                <a:ea typeface="+mn-ea"/>
                <a:cs typeface="Arial Unicode MS" pitchFamily="34" charset="-120"/>
              </a:rPr>
              <a:t>**    USD LDR calculation is based on average loan/deposit  balance of that quarter</a:t>
            </a:r>
          </a:p>
          <a:p>
            <a:pPr marL="0" indent="0">
              <a:spcAft>
                <a:spcPct val="25000"/>
              </a:spcAft>
            </a:pPr>
            <a:r>
              <a:rPr lang="en-US" altLang="zh-TW" sz="800" dirty="0">
                <a:solidFill>
                  <a:schemeClr val="accent6">
                    <a:lumMod val="50000"/>
                  </a:schemeClr>
                </a:solidFill>
                <a:latin typeface="+mn-ea"/>
                <a:ea typeface="+mn-ea"/>
                <a:cs typeface="Arial Unicode MS" pitchFamily="34" charset="-120"/>
              </a:rPr>
              <a:t>***  Source: Central Bank of Taiwan</a:t>
            </a:r>
          </a:p>
        </p:txBody>
      </p:sp>
      <p:sp>
        <p:nvSpPr>
          <p:cNvPr id="1582091" name="Rectangle 8"/>
          <p:cNvSpPr>
            <a:spLocks noChangeArrowheads="1"/>
          </p:cNvSpPr>
          <p:nvPr/>
        </p:nvSpPr>
        <p:spPr bwMode="black">
          <a:xfrm>
            <a:off x="238125" y="345621"/>
            <a:ext cx="8905875" cy="46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chemeClr val="accent6">
                    <a:lumMod val="50000"/>
                  </a:schemeClr>
                </a:solidFill>
                <a:latin typeface="微軟正黑體" panose="020B0604030504040204" pitchFamily="34" charset="-120"/>
                <a:ea typeface="微軟正黑體" panose="020B0604030504040204" pitchFamily="34" charset="-120"/>
              </a:rPr>
              <a:t>LDR was down slightly as deposit surged</a:t>
            </a:r>
            <a:endParaRPr lang="zh-TW" altLang="en-US" sz="28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1582106" name="Rectangle 3"/>
          <p:cNvSpPr>
            <a:spLocks noChangeArrowheads="1"/>
          </p:cNvSpPr>
          <p:nvPr/>
        </p:nvSpPr>
        <p:spPr bwMode="auto">
          <a:xfrm>
            <a:off x="304800" y="1447800"/>
            <a:ext cx="41148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zh-TW" b="1" dirty="0">
                <a:latin typeface="+mn-lt"/>
                <a:ea typeface="+mn-ea"/>
                <a:cs typeface="Arial Unicode MS" pitchFamily="34" charset="-120"/>
              </a:rPr>
              <a:t>Mega Bank’s total LDR*</a:t>
            </a:r>
          </a:p>
        </p:txBody>
      </p:sp>
      <p:sp>
        <p:nvSpPr>
          <p:cNvPr id="1582108" name="Rectangle 3"/>
          <p:cNvSpPr>
            <a:spLocks noChangeArrowheads="1"/>
          </p:cNvSpPr>
          <p:nvPr/>
        </p:nvSpPr>
        <p:spPr bwMode="auto">
          <a:xfrm>
            <a:off x="4791075" y="1447800"/>
            <a:ext cx="41148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zh-TW" b="1" dirty="0">
                <a:latin typeface="+mn-lt"/>
                <a:ea typeface="+mn-ea"/>
                <a:cs typeface="Arial Unicode MS" pitchFamily="34" charset="-120"/>
              </a:rPr>
              <a:t>Mega Bank’s USD LDR**</a:t>
            </a:r>
          </a:p>
        </p:txBody>
      </p:sp>
      <p:graphicFrame>
        <p:nvGraphicFramePr>
          <p:cNvPr id="9" name="圖表版面配置區 3">
            <a:extLst>
              <a:ext uri="{FF2B5EF4-FFF2-40B4-BE49-F238E27FC236}">
                <a16:creationId xmlns:a16="http://schemas.microsoft.com/office/drawing/2014/main" id="{DD92599A-5560-4CFC-A091-541BA5CA71E9}"/>
              </a:ext>
            </a:extLst>
          </p:cNvPr>
          <p:cNvGraphicFramePr>
            <a:graphicFrameLocks/>
          </p:cNvGraphicFramePr>
          <p:nvPr>
            <p:extLst>
              <p:ext uri="{D42A27DB-BD31-4B8C-83A1-F6EECF244321}">
                <p14:modId xmlns:p14="http://schemas.microsoft.com/office/powerpoint/2010/main" val="2788169709"/>
              </p:ext>
            </p:extLst>
          </p:nvPr>
        </p:nvGraphicFramePr>
        <p:xfrm>
          <a:off x="-152400" y="1752600"/>
          <a:ext cx="47244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圖表版面配置區 3">
            <a:extLst>
              <a:ext uri="{FF2B5EF4-FFF2-40B4-BE49-F238E27FC236}">
                <a16:creationId xmlns:a16="http://schemas.microsoft.com/office/drawing/2014/main" id="{BD5D5C98-260C-4B95-BA4D-097DB978FF7A}"/>
              </a:ext>
            </a:extLst>
          </p:cNvPr>
          <p:cNvGraphicFramePr>
            <a:graphicFrameLocks/>
          </p:cNvGraphicFramePr>
          <p:nvPr>
            <p:extLst>
              <p:ext uri="{D42A27DB-BD31-4B8C-83A1-F6EECF244321}">
                <p14:modId xmlns:p14="http://schemas.microsoft.com/office/powerpoint/2010/main" val="363541738"/>
              </p:ext>
            </p:extLst>
          </p:nvPr>
        </p:nvGraphicFramePr>
        <p:xfrm>
          <a:off x="4267200" y="1752600"/>
          <a:ext cx="47244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773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ChangeArrowheads="1"/>
          </p:cNvSpPr>
          <p:nvPr>
            <p:ph type="title"/>
          </p:nvPr>
        </p:nvSpPr>
        <p:spPr>
          <a:xfrm>
            <a:off x="360218" y="151483"/>
            <a:ext cx="8604250" cy="615696"/>
          </a:xfrm>
          <a:noFill/>
          <a:ln/>
        </p:spPr>
        <p:txBody>
          <a:bodyPr>
            <a:noAutofit/>
          </a:bodyPr>
          <a:lstStyle/>
          <a:p>
            <a:r>
              <a:rPr lang="en-US" altLang="zh-TW" sz="2800" dirty="0">
                <a:latin typeface="+mn-ea"/>
                <a:ea typeface="+mn-ea"/>
              </a:rPr>
              <a:t>1Q/21</a:t>
            </a:r>
            <a:r>
              <a:rPr lang="zh-TW" altLang="en-US" sz="2800" dirty="0">
                <a:latin typeface="+mn-ea"/>
                <a:ea typeface="+mn-ea"/>
              </a:rPr>
              <a:t> </a:t>
            </a:r>
            <a:r>
              <a:rPr lang="en-US" altLang="zh-TW" sz="2800" dirty="0">
                <a:latin typeface="+mn-ea"/>
                <a:ea typeface="+mn-ea"/>
              </a:rPr>
              <a:t>Interest spread widened</a:t>
            </a:r>
            <a:endParaRPr lang="zh-TW" altLang="en-US" sz="2800" dirty="0">
              <a:latin typeface="+mn-ea"/>
              <a:ea typeface="+mn-ea"/>
            </a:endParaRPr>
          </a:p>
        </p:txBody>
      </p:sp>
      <p:sp>
        <p:nvSpPr>
          <p:cNvPr id="1597445" name="Text Box 5"/>
          <p:cNvSpPr txBox="1">
            <a:spLocks noChangeArrowheads="1"/>
          </p:cNvSpPr>
          <p:nvPr/>
        </p:nvSpPr>
        <p:spPr bwMode="gray">
          <a:xfrm>
            <a:off x="609600" y="6462782"/>
            <a:ext cx="8534400" cy="113877"/>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lnSpc>
                <a:spcPct val="50000"/>
              </a:lnSpc>
              <a:spcBef>
                <a:spcPct val="50000"/>
              </a:spcBef>
            </a:pPr>
            <a:r>
              <a:rPr lang="en-US" altLang="zh-TW" sz="1000" dirty="0">
                <a:solidFill>
                  <a:srgbClr val="A98D63">
                    <a:lumMod val="50000"/>
                  </a:srgbClr>
                </a:solidFill>
                <a:latin typeface="微軟正黑體"/>
                <a:ea typeface="微軟正黑體"/>
                <a:cs typeface="Arial Unicode MS" pitchFamily="34" charset="-120"/>
              </a:rPr>
              <a:t>*  Overseas loan includes overseas branches and OBU loan;  internal numbers.</a:t>
            </a:r>
          </a:p>
        </p:txBody>
      </p:sp>
      <p:sp>
        <p:nvSpPr>
          <p:cNvPr id="1597446" name="Rectangle 6"/>
          <p:cNvSpPr>
            <a:spLocks noChangeArrowheads="1"/>
          </p:cNvSpPr>
          <p:nvPr/>
        </p:nvSpPr>
        <p:spPr bwMode="auto">
          <a:xfrm>
            <a:off x="4876800" y="1219200"/>
            <a:ext cx="39624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cs typeface="Arial" pitchFamily="34" charset="0"/>
              </a:rPr>
              <a:t>Mega Bank overseas loan interest spread*</a:t>
            </a:r>
          </a:p>
        </p:txBody>
      </p:sp>
      <p:sp>
        <p:nvSpPr>
          <p:cNvPr id="1597447" name="Rectangle 7"/>
          <p:cNvSpPr>
            <a:spLocks noChangeArrowheads="1"/>
          </p:cNvSpPr>
          <p:nvPr/>
        </p:nvSpPr>
        <p:spPr bwMode="auto">
          <a:xfrm>
            <a:off x="342900" y="1209675"/>
            <a:ext cx="40005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rPr>
              <a:t>Mega Bank total loan interest spread*</a:t>
            </a:r>
          </a:p>
        </p:txBody>
      </p:sp>
      <p:sp>
        <p:nvSpPr>
          <p:cNvPr id="1597449" name="Rectangle 9"/>
          <p:cNvSpPr>
            <a:spLocks noChangeArrowheads="1"/>
          </p:cNvSpPr>
          <p:nvPr/>
        </p:nvSpPr>
        <p:spPr bwMode="auto">
          <a:xfrm>
            <a:off x="4876800" y="3762375"/>
            <a:ext cx="39624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cs typeface="Arial" pitchFamily="34" charset="0"/>
              </a:rPr>
              <a:t>Mega Bank domestic loan interest spread*</a:t>
            </a:r>
          </a:p>
        </p:txBody>
      </p:sp>
      <p:graphicFrame>
        <p:nvGraphicFramePr>
          <p:cNvPr id="14" name="Object 3">
            <a:extLst>
              <a:ext uri="{FF2B5EF4-FFF2-40B4-BE49-F238E27FC236}">
                <a16:creationId xmlns:a16="http://schemas.microsoft.com/office/drawing/2014/main" id="{5A432D83-F6F9-4857-B93B-63493BFC2CEC}"/>
              </a:ext>
            </a:extLst>
          </p:cNvPr>
          <p:cNvGraphicFramePr>
            <a:graphicFrameLocks noGrp="1" noChangeAspect="1"/>
          </p:cNvGraphicFramePr>
          <p:nvPr>
            <p:ph sz="half" idx="1"/>
            <p:extLst>
              <p:ext uri="{D42A27DB-BD31-4B8C-83A1-F6EECF244321}">
                <p14:modId xmlns:p14="http://schemas.microsoft.com/office/powerpoint/2010/main" val="1958697034"/>
              </p:ext>
            </p:extLst>
          </p:nvPr>
        </p:nvGraphicFramePr>
        <p:xfrm>
          <a:off x="508000" y="1733550"/>
          <a:ext cx="3937000" cy="4729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Object 4">
            <a:extLst>
              <a:ext uri="{FF2B5EF4-FFF2-40B4-BE49-F238E27FC236}">
                <a16:creationId xmlns:a16="http://schemas.microsoft.com/office/drawing/2014/main" id="{F1A67A32-FAD4-4B04-BEEC-27BC44AE13FB}"/>
              </a:ext>
            </a:extLst>
          </p:cNvPr>
          <p:cNvGraphicFramePr>
            <a:graphicFrameLocks noGrp="1" noChangeAspect="1"/>
          </p:cNvGraphicFramePr>
          <p:nvPr>
            <p:ph sz="quarter" idx="2"/>
            <p:extLst>
              <p:ext uri="{D42A27DB-BD31-4B8C-83A1-F6EECF244321}">
                <p14:modId xmlns:p14="http://schemas.microsoft.com/office/powerpoint/2010/main" val="1555300257"/>
              </p:ext>
            </p:extLst>
          </p:nvPr>
        </p:nvGraphicFramePr>
        <p:xfrm>
          <a:off x="4907280" y="1524000"/>
          <a:ext cx="3870325"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Object 10">
            <a:extLst>
              <a:ext uri="{FF2B5EF4-FFF2-40B4-BE49-F238E27FC236}">
                <a16:creationId xmlns:a16="http://schemas.microsoft.com/office/drawing/2014/main" id="{EDF463A9-9CCB-4BA5-BDDB-A2BF2CED489B}"/>
              </a:ext>
            </a:extLst>
          </p:cNvPr>
          <p:cNvGraphicFramePr>
            <a:graphicFrameLocks noGrp="1" noChangeAspect="1"/>
          </p:cNvGraphicFramePr>
          <p:nvPr>
            <p:ph sz="quarter" idx="3"/>
            <p:extLst>
              <p:ext uri="{D42A27DB-BD31-4B8C-83A1-F6EECF244321}">
                <p14:modId xmlns:p14="http://schemas.microsoft.com/office/powerpoint/2010/main" val="2619709250"/>
              </p:ext>
            </p:extLst>
          </p:nvPr>
        </p:nvGraphicFramePr>
        <p:xfrm>
          <a:off x="4851400" y="4165600"/>
          <a:ext cx="3965575" cy="1993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9891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4" name="Rectangle 14"/>
          <p:cNvSpPr>
            <a:spLocks noGrp="1" noChangeArrowheads="1"/>
          </p:cNvSpPr>
          <p:nvPr>
            <p:ph type="title" sz="quarter" idx="4294967295"/>
          </p:nvPr>
        </p:nvSpPr>
        <p:spPr>
          <a:xfrm>
            <a:off x="304800" y="233442"/>
            <a:ext cx="8839200" cy="512763"/>
          </a:xfrm>
          <a:noFill/>
        </p:spPr>
        <p:txBody>
          <a:bodyPr>
            <a:noAutofit/>
          </a:bodyPr>
          <a:lstStyle/>
          <a:p>
            <a:r>
              <a:rPr lang="en-US" altLang="zh-TW" sz="2800" dirty="0">
                <a:latin typeface="+mn-ea"/>
                <a:ea typeface="+mn-ea"/>
              </a:rPr>
              <a:t>1Q/21 FCY/USD NIM expand higher</a:t>
            </a:r>
            <a:endParaRPr lang="zh-TW" altLang="en-US" sz="2800" dirty="0">
              <a:latin typeface="+mn-ea"/>
              <a:ea typeface="+mn-ea"/>
            </a:endParaRPr>
          </a:p>
        </p:txBody>
      </p:sp>
      <p:sp>
        <p:nvSpPr>
          <p:cNvPr id="1607697" name="Text Box 17"/>
          <p:cNvSpPr txBox="1">
            <a:spLocks noChangeArrowheads="1"/>
          </p:cNvSpPr>
          <p:nvPr/>
        </p:nvSpPr>
        <p:spPr bwMode="gray">
          <a:xfrm>
            <a:off x="619125" y="6429375"/>
            <a:ext cx="7315200" cy="419100"/>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lnSpc>
                <a:spcPct val="50000"/>
              </a:lnSpc>
              <a:spcBef>
                <a:spcPct val="50000"/>
              </a:spcBef>
            </a:pPr>
            <a:r>
              <a:rPr lang="en-US" altLang="zh-TW" sz="1000" dirty="0">
                <a:solidFill>
                  <a:srgbClr val="A98D63">
                    <a:lumMod val="50000"/>
                  </a:srgbClr>
                </a:solidFill>
                <a:latin typeface="微軟正黑體"/>
                <a:ea typeface="微軟正黑體"/>
                <a:cs typeface="Arial Unicode MS" pitchFamily="34" charset="-120"/>
              </a:rPr>
              <a:t>*   NIM = annualized net interest income / average interest earning assets of that quarter; internal numbers.</a:t>
            </a:r>
          </a:p>
          <a:p>
            <a:pPr>
              <a:lnSpc>
                <a:spcPct val="50000"/>
              </a:lnSpc>
              <a:spcBef>
                <a:spcPct val="50000"/>
              </a:spcBef>
            </a:pPr>
            <a:endParaRPr lang="zh-TW" altLang="en-US" sz="1000" dirty="0">
              <a:solidFill>
                <a:srgbClr val="A98D63">
                  <a:lumMod val="50000"/>
                </a:srgbClr>
              </a:solidFill>
              <a:ea typeface="細明體" pitchFamily="49" charset="-120"/>
              <a:cs typeface="Arial Unicode MS" pitchFamily="34" charset="-120"/>
            </a:endParaRPr>
          </a:p>
          <a:p>
            <a:pPr>
              <a:lnSpc>
                <a:spcPct val="50000"/>
              </a:lnSpc>
              <a:spcBef>
                <a:spcPct val="50000"/>
              </a:spcBef>
            </a:pPr>
            <a:endParaRPr lang="en-US" altLang="zh-TW" sz="1000" dirty="0">
              <a:solidFill>
                <a:srgbClr val="A98D63">
                  <a:lumMod val="50000"/>
                </a:srgbClr>
              </a:solidFill>
              <a:ea typeface="細明體" pitchFamily="49" charset="-120"/>
              <a:cs typeface="Arial Unicode MS" pitchFamily="34" charset="-120"/>
            </a:endParaRPr>
          </a:p>
        </p:txBody>
      </p:sp>
      <p:sp>
        <p:nvSpPr>
          <p:cNvPr id="12" name="Rectangle 32"/>
          <p:cNvSpPr>
            <a:spLocks noChangeArrowheads="1"/>
          </p:cNvSpPr>
          <p:nvPr/>
        </p:nvSpPr>
        <p:spPr bwMode="auto">
          <a:xfrm>
            <a:off x="5096055" y="1151627"/>
            <a:ext cx="2764946"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b="1" u="sng" dirty="0">
                <a:solidFill>
                  <a:srgbClr val="A98D63">
                    <a:lumMod val="75000"/>
                  </a:srgbClr>
                </a:solidFill>
                <a:latin typeface="微軟正黑體"/>
                <a:ea typeface="微軟正黑體"/>
              </a:rPr>
              <a:t>Mega Bank quarterly FCY NIM*</a:t>
            </a:r>
          </a:p>
        </p:txBody>
      </p:sp>
      <p:sp>
        <p:nvSpPr>
          <p:cNvPr id="13" name="Rectangle 32"/>
          <p:cNvSpPr>
            <a:spLocks noChangeArrowheads="1"/>
          </p:cNvSpPr>
          <p:nvPr/>
        </p:nvSpPr>
        <p:spPr bwMode="auto">
          <a:xfrm>
            <a:off x="1180561" y="1160253"/>
            <a:ext cx="2667000"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b="1" u="sng" dirty="0">
                <a:solidFill>
                  <a:srgbClr val="A98D63">
                    <a:lumMod val="75000"/>
                  </a:srgbClr>
                </a:solidFill>
                <a:latin typeface="微軟正黑體"/>
                <a:ea typeface="微軟正黑體"/>
              </a:rPr>
              <a:t>Mega Bank quarterly Total NIM*</a:t>
            </a:r>
          </a:p>
        </p:txBody>
      </p:sp>
      <p:sp>
        <p:nvSpPr>
          <p:cNvPr id="15" name="Rectangle 32"/>
          <p:cNvSpPr>
            <a:spLocks noChangeArrowheads="1"/>
          </p:cNvSpPr>
          <p:nvPr/>
        </p:nvSpPr>
        <p:spPr bwMode="auto">
          <a:xfrm>
            <a:off x="5147813" y="3792747"/>
            <a:ext cx="2743200"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b="1" u="sng" dirty="0">
                <a:solidFill>
                  <a:srgbClr val="A98D63">
                    <a:lumMod val="75000"/>
                  </a:srgbClr>
                </a:solidFill>
                <a:latin typeface="微軟正黑體"/>
                <a:ea typeface="微軟正黑體"/>
              </a:rPr>
              <a:t>Mega Bank quarterly NTD NIM*</a:t>
            </a:r>
          </a:p>
        </p:txBody>
      </p:sp>
      <p:sp>
        <p:nvSpPr>
          <p:cNvPr id="16" name="Rectangle 32"/>
          <p:cNvSpPr>
            <a:spLocks noChangeArrowheads="1"/>
          </p:cNvSpPr>
          <p:nvPr/>
        </p:nvSpPr>
        <p:spPr bwMode="auto">
          <a:xfrm>
            <a:off x="1156119" y="3801373"/>
            <a:ext cx="2667000"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b="1" u="sng" dirty="0">
                <a:solidFill>
                  <a:srgbClr val="A98D63">
                    <a:lumMod val="75000"/>
                  </a:srgbClr>
                </a:solidFill>
                <a:latin typeface="微軟正黑體"/>
                <a:ea typeface="微軟正黑體"/>
              </a:rPr>
              <a:t>Mega Bank monthly USD NIM</a:t>
            </a:r>
            <a:r>
              <a:rPr lang="zh-TW" altLang="en-US" b="1" u="sng" dirty="0">
                <a:solidFill>
                  <a:srgbClr val="A98D63">
                    <a:lumMod val="75000"/>
                  </a:srgbClr>
                </a:solidFill>
                <a:latin typeface="微軟正黑體"/>
                <a:ea typeface="微軟正黑體"/>
              </a:rPr>
              <a:t>*</a:t>
            </a:r>
            <a:endParaRPr lang="en-US" altLang="zh-TW" b="1" u="sng" dirty="0">
              <a:solidFill>
                <a:srgbClr val="A98D63">
                  <a:lumMod val="75000"/>
                </a:srgbClr>
              </a:solidFill>
              <a:latin typeface="微軟正黑體"/>
              <a:ea typeface="微軟正黑體"/>
            </a:endParaRPr>
          </a:p>
        </p:txBody>
      </p:sp>
      <p:graphicFrame>
        <p:nvGraphicFramePr>
          <p:cNvPr id="14" name="Object 21">
            <a:extLst>
              <a:ext uri="{FF2B5EF4-FFF2-40B4-BE49-F238E27FC236}">
                <a16:creationId xmlns:a16="http://schemas.microsoft.com/office/drawing/2014/main" id="{995EAB00-4B14-43F7-B853-8F7D48931EA7}"/>
              </a:ext>
            </a:extLst>
          </p:cNvPr>
          <p:cNvGraphicFramePr>
            <a:graphicFrameLocks noChangeAspect="1"/>
          </p:cNvGraphicFramePr>
          <p:nvPr>
            <p:extLst>
              <p:ext uri="{D42A27DB-BD31-4B8C-83A1-F6EECF244321}">
                <p14:modId xmlns:p14="http://schemas.microsoft.com/office/powerpoint/2010/main" val="1599184649"/>
              </p:ext>
            </p:extLst>
          </p:nvPr>
        </p:nvGraphicFramePr>
        <p:xfrm>
          <a:off x="5294172" y="1752600"/>
          <a:ext cx="2775729" cy="1508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Object 21">
            <a:extLst>
              <a:ext uri="{FF2B5EF4-FFF2-40B4-BE49-F238E27FC236}">
                <a16:creationId xmlns:a16="http://schemas.microsoft.com/office/drawing/2014/main" id="{8CB19D88-1901-4892-9053-3AEE105430BC}"/>
              </a:ext>
            </a:extLst>
          </p:cNvPr>
          <p:cNvGraphicFramePr>
            <a:graphicFrameLocks noChangeAspect="1"/>
          </p:cNvGraphicFramePr>
          <p:nvPr>
            <p:extLst>
              <p:ext uri="{D42A27DB-BD31-4B8C-83A1-F6EECF244321}">
                <p14:modId xmlns:p14="http://schemas.microsoft.com/office/powerpoint/2010/main" val="601670135"/>
              </p:ext>
            </p:extLst>
          </p:nvPr>
        </p:nvGraphicFramePr>
        <p:xfrm>
          <a:off x="1081177" y="4191000"/>
          <a:ext cx="2692400" cy="1612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Object 21">
            <a:extLst>
              <a:ext uri="{FF2B5EF4-FFF2-40B4-BE49-F238E27FC236}">
                <a16:creationId xmlns:a16="http://schemas.microsoft.com/office/drawing/2014/main" id="{FC763E3E-2F74-41CF-B67D-CD74896A5761}"/>
              </a:ext>
            </a:extLst>
          </p:cNvPr>
          <p:cNvGraphicFramePr>
            <a:graphicFrameLocks noChangeAspect="1"/>
          </p:cNvGraphicFramePr>
          <p:nvPr>
            <p:extLst>
              <p:ext uri="{D42A27DB-BD31-4B8C-83A1-F6EECF244321}">
                <p14:modId xmlns:p14="http://schemas.microsoft.com/office/powerpoint/2010/main" val="3814258611"/>
              </p:ext>
            </p:extLst>
          </p:nvPr>
        </p:nvGraphicFramePr>
        <p:xfrm>
          <a:off x="5253916" y="4343400"/>
          <a:ext cx="2775729" cy="1508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Object 21">
            <a:extLst>
              <a:ext uri="{FF2B5EF4-FFF2-40B4-BE49-F238E27FC236}">
                <a16:creationId xmlns:a16="http://schemas.microsoft.com/office/drawing/2014/main" id="{9B396479-59CC-4F1D-8A75-7B8306D3C81B}"/>
              </a:ext>
            </a:extLst>
          </p:cNvPr>
          <p:cNvGraphicFramePr>
            <a:graphicFrameLocks noChangeAspect="1"/>
          </p:cNvGraphicFramePr>
          <p:nvPr>
            <p:extLst>
              <p:ext uri="{D42A27DB-BD31-4B8C-83A1-F6EECF244321}">
                <p14:modId xmlns:p14="http://schemas.microsoft.com/office/powerpoint/2010/main" val="180213487"/>
              </p:ext>
            </p:extLst>
          </p:nvPr>
        </p:nvGraphicFramePr>
        <p:xfrm>
          <a:off x="1050535" y="1752600"/>
          <a:ext cx="2775729" cy="1508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3228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2"/>
          <p:cNvSpPr txBox="1">
            <a:spLocks noChangeArrowheads="1"/>
          </p:cNvSpPr>
          <p:nvPr/>
        </p:nvSpPr>
        <p:spPr bwMode="gray">
          <a:xfrm>
            <a:off x="7116394" y="3917996"/>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dirty="0">
                <a:solidFill>
                  <a:srgbClr val="A98D63">
                    <a:lumMod val="75000"/>
                  </a:srgbClr>
                </a:solidFill>
                <a:latin typeface="Arial" pitchFamily="34" charset="0"/>
              </a:rPr>
              <a:t>Mutual fund fee</a:t>
            </a:r>
          </a:p>
        </p:txBody>
      </p:sp>
      <p:sp>
        <p:nvSpPr>
          <p:cNvPr id="47" name="Line 33"/>
          <p:cNvSpPr>
            <a:spLocks noChangeShapeType="1"/>
          </p:cNvSpPr>
          <p:nvPr/>
        </p:nvSpPr>
        <p:spPr bwMode="gray">
          <a:xfrm flipV="1">
            <a:off x="6895648" y="4040107"/>
            <a:ext cx="232825" cy="5683"/>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sp>
        <p:nvSpPr>
          <p:cNvPr id="1562627" name="Rectangle 3"/>
          <p:cNvSpPr>
            <a:spLocks noGrp="1" noChangeArrowheads="1"/>
          </p:cNvSpPr>
          <p:nvPr>
            <p:ph type="title"/>
          </p:nvPr>
        </p:nvSpPr>
        <p:spPr>
          <a:xfrm>
            <a:off x="257175" y="215999"/>
            <a:ext cx="8604250" cy="589161"/>
          </a:xfrm>
        </p:spPr>
        <p:txBody>
          <a:bodyPr>
            <a:noAutofit/>
          </a:bodyPr>
          <a:lstStyle/>
          <a:p>
            <a:r>
              <a:rPr lang="en-US" altLang="zh-TW" dirty="0"/>
              <a:t>Wealth management fee remained stable</a:t>
            </a:r>
            <a:endParaRPr lang="zh-TW" altLang="en-US" dirty="0"/>
          </a:p>
        </p:txBody>
      </p:sp>
      <p:sp>
        <p:nvSpPr>
          <p:cNvPr id="1562629" name="Text Box 5"/>
          <p:cNvSpPr txBox="1">
            <a:spLocks noChangeArrowheads="1"/>
          </p:cNvSpPr>
          <p:nvPr/>
        </p:nvSpPr>
        <p:spPr bwMode="auto">
          <a:xfrm>
            <a:off x="0" y="16764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b="1" dirty="0">
                <a:solidFill>
                  <a:srgbClr val="A98D63">
                    <a:lumMod val="50000"/>
                  </a:srgbClr>
                </a:solidFill>
                <a:latin typeface="Arial" pitchFamily="34" charset="0"/>
              </a:rPr>
              <a:t>Unit: NT$MN</a:t>
            </a:r>
          </a:p>
        </p:txBody>
      </p:sp>
      <p:sp>
        <p:nvSpPr>
          <p:cNvPr id="1562650" name="Rectangle 26"/>
          <p:cNvSpPr>
            <a:spLocks noChangeArrowheads="1"/>
          </p:cNvSpPr>
          <p:nvPr/>
        </p:nvSpPr>
        <p:spPr bwMode="auto">
          <a:xfrm>
            <a:off x="257175" y="1270000"/>
            <a:ext cx="8734425"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rPr>
              <a:t>Mega Bank wealth management gross fee breakdown*</a:t>
            </a:r>
          </a:p>
        </p:txBody>
      </p:sp>
      <p:sp>
        <p:nvSpPr>
          <p:cNvPr id="1562656" name="Text Box 32"/>
          <p:cNvSpPr txBox="1">
            <a:spLocks noChangeArrowheads="1"/>
          </p:cNvSpPr>
          <p:nvPr/>
        </p:nvSpPr>
        <p:spPr bwMode="gray">
          <a:xfrm>
            <a:off x="609600" y="6400800"/>
            <a:ext cx="8534400" cy="26776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lnSpc>
                <a:spcPct val="50000"/>
              </a:lnSpc>
              <a:spcBef>
                <a:spcPct val="50000"/>
              </a:spcBef>
            </a:pPr>
            <a:r>
              <a:rPr lang="en-US" altLang="zh-TW" sz="1000" dirty="0">
                <a:solidFill>
                  <a:srgbClr val="A98D63">
                    <a:lumMod val="50000"/>
                  </a:srgbClr>
                </a:solidFill>
                <a:latin typeface="微軟正黑體"/>
                <a:ea typeface="微軟正黑體"/>
              </a:rPr>
              <a:t>*   Mega Bank internal data; gross wealth </a:t>
            </a:r>
            <a:r>
              <a:rPr lang="en-US" altLang="zh-TW" sz="1000" dirty="0" err="1">
                <a:solidFill>
                  <a:srgbClr val="A98D63">
                    <a:lumMod val="50000"/>
                  </a:srgbClr>
                </a:solidFill>
                <a:latin typeface="微軟正黑體"/>
                <a:ea typeface="微軟正黑體"/>
              </a:rPr>
              <a:t>mgmt</a:t>
            </a:r>
            <a:r>
              <a:rPr lang="en-US" altLang="zh-TW" sz="1000" dirty="0">
                <a:solidFill>
                  <a:srgbClr val="A98D63">
                    <a:lumMod val="50000"/>
                  </a:srgbClr>
                </a:solidFill>
                <a:latin typeface="微軟正黑體"/>
                <a:ea typeface="微軟正黑體"/>
              </a:rPr>
              <a:t> fee, NOT net wealth </a:t>
            </a:r>
            <a:r>
              <a:rPr lang="en-US" altLang="zh-TW" sz="1000" dirty="0" err="1">
                <a:solidFill>
                  <a:srgbClr val="A98D63">
                    <a:lumMod val="50000"/>
                  </a:srgbClr>
                </a:solidFill>
                <a:latin typeface="微軟正黑體"/>
                <a:ea typeface="微軟正黑體"/>
              </a:rPr>
              <a:t>mgmt</a:t>
            </a:r>
            <a:r>
              <a:rPr lang="en-US" altLang="zh-TW" sz="1000" dirty="0">
                <a:solidFill>
                  <a:srgbClr val="A98D63">
                    <a:lumMod val="50000"/>
                  </a:srgbClr>
                </a:solidFill>
                <a:latin typeface="微軟正黑體"/>
                <a:ea typeface="微軟正黑體"/>
              </a:rPr>
              <a:t> fee.</a:t>
            </a:r>
          </a:p>
          <a:p>
            <a:pPr algn="l">
              <a:lnSpc>
                <a:spcPct val="50000"/>
              </a:lnSpc>
              <a:spcBef>
                <a:spcPct val="50000"/>
              </a:spcBef>
            </a:pPr>
            <a:r>
              <a:rPr lang="en-US" altLang="zh-TW" sz="1000" dirty="0">
                <a:solidFill>
                  <a:srgbClr val="A98D63">
                    <a:lumMod val="50000"/>
                  </a:srgbClr>
                </a:solidFill>
                <a:latin typeface="微軟正黑體"/>
                <a:ea typeface="微軟正黑體"/>
              </a:rPr>
              <a:t>**  Profit sharing scheme of fund </a:t>
            </a:r>
            <a:r>
              <a:rPr lang="en-US" altLang="zh-TW" sz="1000" dirty="0" err="1">
                <a:solidFill>
                  <a:srgbClr val="A98D63">
                    <a:lumMod val="50000"/>
                  </a:srgbClr>
                </a:solidFill>
                <a:latin typeface="微軟正黑體"/>
                <a:ea typeface="微軟正黑體"/>
              </a:rPr>
              <a:t>mgmt</a:t>
            </a:r>
            <a:r>
              <a:rPr lang="en-US" altLang="zh-TW" sz="1000" dirty="0">
                <a:solidFill>
                  <a:srgbClr val="A98D63">
                    <a:lumMod val="50000"/>
                  </a:srgbClr>
                </a:solidFill>
                <a:latin typeface="微軟正黑體"/>
                <a:ea typeface="微軟正黑體"/>
              </a:rPr>
              <a:t> fee and trust account </a:t>
            </a:r>
            <a:r>
              <a:rPr lang="en-US" altLang="zh-TW" sz="1000" dirty="0" err="1">
                <a:solidFill>
                  <a:srgbClr val="A98D63">
                    <a:lumMod val="50000"/>
                  </a:srgbClr>
                </a:solidFill>
                <a:latin typeface="微軟正黑體"/>
                <a:ea typeface="微軟正黑體"/>
              </a:rPr>
              <a:t>mgmt</a:t>
            </a:r>
            <a:r>
              <a:rPr lang="en-US" altLang="zh-TW" sz="1000" dirty="0">
                <a:solidFill>
                  <a:srgbClr val="A98D63">
                    <a:lumMod val="50000"/>
                  </a:srgbClr>
                </a:solidFill>
                <a:latin typeface="微軟正黑體"/>
                <a:ea typeface="微軟正黑體"/>
              </a:rPr>
              <a:t> fee.</a:t>
            </a:r>
          </a:p>
        </p:txBody>
      </p:sp>
      <p:sp>
        <p:nvSpPr>
          <p:cNvPr id="45" name="Line 30"/>
          <p:cNvSpPr>
            <a:spLocks noChangeShapeType="1"/>
          </p:cNvSpPr>
          <p:nvPr/>
        </p:nvSpPr>
        <p:spPr bwMode="gray">
          <a:xfrm>
            <a:off x="6897116" y="5637480"/>
            <a:ext cx="194476" cy="1588"/>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sp>
        <p:nvSpPr>
          <p:cNvPr id="48" name="Line 34"/>
          <p:cNvSpPr>
            <a:spLocks noChangeShapeType="1"/>
          </p:cNvSpPr>
          <p:nvPr/>
        </p:nvSpPr>
        <p:spPr bwMode="gray">
          <a:xfrm>
            <a:off x="6877055" y="4999901"/>
            <a:ext cx="234597"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sp>
        <p:nvSpPr>
          <p:cNvPr id="26" name="Text Box 11"/>
          <p:cNvSpPr txBox="1">
            <a:spLocks noChangeArrowheads="1"/>
          </p:cNvSpPr>
          <p:nvPr/>
        </p:nvSpPr>
        <p:spPr bwMode="gray">
          <a:xfrm>
            <a:off x="7302803" y="5437455"/>
            <a:ext cx="1019175" cy="2936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nSpc>
                <a:spcPct val="50000"/>
              </a:lnSpc>
              <a:spcBef>
                <a:spcPct val="20000"/>
              </a:spcBef>
            </a:pPr>
            <a:r>
              <a:rPr lang="en-US" altLang="zh-TW" sz="1200" dirty="0">
                <a:solidFill>
                  <a:srgbClr val="A98D63">
                    <a:lumMod val="75000"/>
                  </a:srgbClr>
                </a:solidFill>
                <a:latin typeface="Arial" pitchFamily="34" charset="0"/>
              </a:rPr>
              <a:t>Structured </a:t>
            </a:r>
          </a:p>
          <a:p>
            <a:pPr>
              <a:lnSpc>
                <a:spcPct val="50000"/>
              </a:lnSpc>
              <a:spcBef>
                <a:spcPct val="20000"/>
              </a:spcBef>
            </a:pPr>
            <a:r>
              <a:rPr lang="en-US" altLang="zh-TW" sz="1200" dirty="0">
                <a:solidFill>
                  <a:srgbClr val="A98D63">
                    <a:lumMod val="75000"/>
                  </a:srgbClr>
                </a:solidFill>
                <a:latin typeface="Arial" pitchFamily="34" charset="0"/>
              </a:rPr>
              <a:t>products fee</a:t>
            </a:r>
          </a:p>
        </p:txBody>
      </p:sp>
      <p:sp>
        <p:nvSpPr>
          <p:cNvPr id="28" name="Text Box 13"/>
          <p:cNvSpPr txBox="1">
            <a:spLocks noChangeArrowheads="1"/>
          </p:cNvSpPr>
          <p:nvPr/>
        </p:nvSpPr>
        <p:spPr bwMode="gray">
          <a:xfrm>
            <a:off x="7119519" y="4872107"/>
            <a:ext cx="1401763"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dirty="0" err="1">
                <a:solidFill>
                  <a:srgbClr val="A98D63">
                    <a:lumMod val="75000"/>
                  </a:srgbClr>
                </a:solidFill>
                <a:latin typeface="Arial" pitchFamily="34" charset="0"/>
              </a:rPr>
              <a:t>Bancassurance</a:t>
            </a:r>
            <a:r>
              <a:rPr lang="en-US" altLang="zh-TW" sz="1200" dirty="0">
                <a:solidFill>
                  <a:srgbClr val="A98D63">
                    <a:lumMod val="75000"/>
                  </a:srgbClr>
                </a:solidFill>
                <a:latin typeface="Arial" pitchFamily="34" charset="0"/>
              </a:rPr>
              <a:t> fee</a:t>
            </a:r>
          </a:p>
        </p:txBody>
      </p:sp>
      <p:sp>
        <p:nvSpPr>
          <p:cNvPr id="29" name="Text Box 14"/>
          <p:cNvSpPr txBox="1">
            <a:spLocks noChangeArrowheads="1"/>
          </p:cNvSpPr>
          <p:nvPr/>
        </p:nvSpPr>
        <p:spPr bwMode="gray">
          <a:xfrm>
            <a:off x="7055275" y="3322733"/>
            <a:ext cx="1341438"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dirty="0">
                <a:solidFill>
                  <a:srgbClr val="A98D63">
                    <a:lumMod val="75000"/>
                  </a:srgbClr>
                </a:solidFill>
                <a:latin typeface="Arial" pitchFamily="34" charset="0"/>
              </a:rPr>
              <a:t>Management fee**</a:t>
            </a:r>
          </a:p>
        </p:txBody>
      </p:sp>
      <p:sp>
        <p:nvSpPr>
          <p:cNvPr id="46" name="Line 34"/>
          <p:cNvSpPr>
            <a:spLocks noChangeShapeType="1"/>
          </p:cNvSpPr>
          <p:nvPr/>
        </p:nvSpPr>
        <p:spPr bwMode="gray">
          <a:xfrm>
            <a:off x="6862043" y="3450527"/>
            <a:ext cx="234597"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graphicFrame>
        <p:nvGraphicFramePr>
          <p:cNvPr id="24" name="Object 28">
            <a:extLst>
              <a:ext uri="{FF2B5EF4-FFF2-40B4-BE49-F238E27FC236}">
                <a16:creationId xmlns:a16="http://schemas.microsoft.com/office/drawing/2014/main" id="{95EDC5E0-02EC-4301-8F76-233C96E974A4}"/>
              </a:ext>
            </a:extLst>
          </p:cNvPr>
          <p:cNvGraphicFramePr>
            <a:graphicFrameLocks noGrp="1" noChangeAspect="1"/>
          </p:cNvGraphicFramePr>
          <p:nvPr>
            <p:ph sz="half" idx="1"/>
            <p:extLst>
              <p:ext uri="{D42A27DB-BD31-4B8C-83A1-F6EECF244321}">
                <p14:modId xmlns:p14="http://schemas.microsoft.com/office/powerpoint/2010/main" val="2845584557"/>
              </p:ext>
            </p:extLst>
          </p:nvPr>
        </p:nvGraphicFramePr>
        <p:xfrm>
          <a:off x="957663" y="2376583"/>
          <a:ext cx="6002337" cy="3784600"/>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 Box 35">
            <a:extLst>
              <a:ext uri="{FF2B5EF4-FFF2-40B4-BE49-F238E27FC236}">
                <a16:creationId xmlns:a16="http://schemas.microsoft.com/office/drawing/2014/main" id="{6747C7FC-F73F-4304-8494-105B94394015}"/>
              </a:ext>
            </a:extLst>
          </p:cNvPr>
          <p:cNvSpPr txBox="1">
            <a:spLocks noChangeArrowheads="1"/>
          </p:cNvSpPr>
          <p:nvPr/>
        </p:nvSpPr>
        <p:spPr bwMode="gray">
          <a:xfrm>
            <a:off x="5248633" y="2805263"/>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658</a:t>
            </a:r>
          </a:p>
        </p:txBody>
      </p:sp>
      <p:sp>
        <p:nvSpPr>
          <p:cNvPr id="31" name="Text Box 15">
            <a:extLst>
              <a:ext uri="{FF2B5EF4-FFF2-40B4-BE49-F238E27FC236}">
                <a16:creationId xmlns:a16="http://schemas.microsoft.com/office/drawing/2014/main" id="{D12C2568-5C5A-4FA0-871C-762E55D1FFB1}"/>
              </a:ext>
            </a:extLst>
          </p:cNvPr>
          <p:cNvSpPr txBox="1">
            <a:spLocks noChangeArrowheads="1"/>
          </p:cNvSpPr>
          <p:nvPr/>
        </p:nvSpPr>
        <p:spPr bwMode="gray">
          <a:xfrm>
            <a:off x="2332624" y="2571765"/>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700</a:t>
            </a:r>
          </a:p>
        </p:txBody>
      </p:sp>
      <p:sp>
        <p:nvSpPr>
          <p:cNvPr id="32" name="Text Box 17">
            <a:extLst>
              <a:ext uri="{FF2B5EF4-FFF2-40B4-BE49-F238E27FC236}">
                <a16:creationId xmlns:a16="http://schemas.microsoft.com/office/drawing/2014/main" id="{0117DE60-7FA9-4C2A-9E7D-1C527B245BC7}"/>
              </a:ext>
            </a:extLst>
          </p:cNvPr>
          <p:cNvSpPr txBox="1">
            <a:spLocks noChangeArrowheads="1"/>
          </p:cNvSpPr>
          <p:nvPr/>
        </p:nvSpPr>
        <p:spPr bwMode="gray">
          <a:xfrm>
            <a:off x="1702615" y="2590142"/>
            <a:ext cx="9144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898</a:t>
            </a:r>
          </a:p>
        </p:txBody>
      </p:sp>
      <p:sp>
        <p:nvSpPr>
          <p:cNvPr id="33" name="Text Box 18">
            <a:extLst>
              <a:ext uri="{FF2B5EF4-FFF2-40B4-BE49-F238E27FC236}">
                <a16:creationId xmlns:a16="http://schemas.microsoft.com/office/drawing/2014/main" id="{E899B595-69E8-4883-9C19-0C75CFB9FAE4}"/>
              </a:ext>
            </a:extLst>
          </p:cNvPr>
          <p:cNvSpPr txBox="1">
            <a:spLocks noChangeArrowheads="1"/>
          </p:cNvSpPr>
          <p:nvPr/>
        </p:nvSpPr>
        <p:spPr bwMode="gray">
          <a:xfrm>
            <a:off x="841388" y="2960098"/>
            <a:ext cx="914400" cy="22159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Total: 608</a:t>
            </a:r>
          </a:p>
        </p:txBody>
      </p:sp>
      <p:sp>
        <p:nvSpPr>
          <p:cNvPr id="34" name="Text Box 29">
            <a:extLst>
              <a:ext uri="{FF2B5EF4-FFF2-40B4-BE49-F238E27FC236}">
                <a16:creationId xmlns:a16="http://schemas.microsoft.com/office/drawing/2014/main" id="{4FF6FB4F-C4ED-4C11-92DB-ABCAE677F93F}"/>
              </a:ext>
            </a:extLst>
          </p:cNvPr>
          <p:cNvSpPr txBox="1">
            <a:spLocks noChangeArrowheads="1"/>
          </p:cNvSpPr>
          <p:nvPr/>
        </p:nvSpPr>
        <p:spPr bwMode="gray">
          <a:xfrm>
            <a:off x="3735393" y="3046387"/>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589</a:t>
            </a:r>
          </a:p>
        </p:txBody>
      </p:sp>
      <p:sp>
        <p:nvSpPr>
          <p:cNvPr id="35" name="Text Box 32">
            <a:extLst>
              <a:ext uri="{FF2B5EF4-FFF2-40B4-BE49-F238E27FC236}">
                <a16:creationId xmlns:a16="http://schemas.microsoft.com/office/drawing/2014/main" id="{C8A3FABE-CAA1-4BF5-B321-74C917790167}"/>
              </a:ext>
            </a:extLst>
          </p:cNvPr>
          <p:cNvSpPr txBox="1">
            <a:spLocks noChangeArrowheads="1"/>
          </p:cNvSpPr>
          <p:nvPr/>
        </p:nvSpPr>
        <p:spPr bwMode="gray">
          <a:xfrm>
            <a:off x="4512778" y="3155212"/>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552</a:t>
            </a:r>
          </a:p>
        </p:txBody>
      </p:sp>
      <p:sp>
        <p:nvSpPr>
          <p:cNvPr id="36" name="Text Box 40">
            <a:extLst>
              <a:ext uri="{FF2B5EF4-FFF2-40B4-BE49-F238E27FC236}">
                <a16:creationId xmlns:a16="http://schemas.microsoft.com/office/drawing/2014/main" id="{11833F18-E3FC-4E67-AB42-3BCBFFF29C2C}"/>
              </a:ext>
            </a:extLst>
          </p:cNvPr>
          <p:cNvSpPr txBox="1">
            <a:spLocks noChangeArrowheads="1"/>
          </p:cNvSpPr>
          <p:nvPr/>
        </p:nvSpPr>
        <p:spPr bwMode="gray">
          <a:xfrm>
            <a:off x="5922798" y="2825506"/>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644</a:t>
            </a:r>
          </a:p>
        </p:txBody>
      </p:sp>
      <p:sp>
        <p:nvSpPr>
          <p:cNvPr id="37" name="Text Box 41">
            <a:extLst>
              <a:ext uri="{FF2B5EF4-FFF2-40B4-BE49-F238E27FC236}">
                <a16:creationId xmlns:a16="http://schemas.microsoft.com/office/drawing/2014/main" id="{1B3FDEF4-E68A-4142-89A7-0F879847AEF8}"/>
              </a:ext>
            </a:extLst>
          </p:cNvPr>
          <p:cNvSpPr txBox="1">
            <a:spLocks noChangeArrowheads="1"/>
          </p:cNvSpPr>
          <p:nvPr/>
        </p:nvSpPr>
        <p:spPr bwMode="gray">
          <a:xfrm>
            <a:off x="3294275" y="3084309"/>
            <a:ext cx="6096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567</a:t>
            </a:r>
          </a:p>
        </p:txBody>
      </p:sp>
    </p:spTree>
    <p:extLst>
      <p:ext uri="{BB962C8B-B14F-4D97-AF65-F5344CB8AC3E}">
        <p14:creationId xmlns:p14="http://schemas.microsoft.com/office/powerpoint/2010/main" val="2237848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3"/>
          <p:cNvGraphicFramePr>
            <a:graphicFrameLocks noChangeAspect="1"/>
          </p:cNvGraphicFramePr>
          <p:nvPr>
            <p:extLst>
              <p:ext uri="{D42A27DB-BD31-4B8C-83A1-F6EECF244321}">
                <p14:modId xmlns:p14="http://schemas.microsoft.com/office/powerpoint/2010/main" val="3546986731"/>
              </p:ext>
            </p:extLst>
          </p:nvPr>
        </p:nvGraphicFramePr>
        <p:xfrm>
          <a:off x="290513" y="1568450"/>
          <a:ext cx="8585200" cy="1860550"/>
        </p:xfrm>
        <a:graphic>
          <a:graphicData uri="http://schemas.openxmlformats.org/drawingml/2006/chart">
            <c:chart xmlns:c="http://schemas.openxmlformats.org/drawingml/2006/chart" xmlns:r="http://schemas.openxmlformats.org/officeDocument/2006/relationships" r:id="rId2"/>
          </a:graphicData>
        </a:graphic>
      </p:graphicFrame>
      <p:sp>
        <p:nvSpPr>
          <p:cNvPr id="1579010" name="Rectangle 2"/>
          <p:cNvSpPr>
            <a:spLocks noGrp="1" noChangeArrowheads="1"/>
          </p:cNvSpPr>
          <p:nvPr>
            <p:ph type="title"/>
          </p:nvPr>
        </p:nvSpPr>
        <p:spPr>
          <a:xfrm>
            <a:off x="256413" y="228600"/>
            <a:ext cx="8677275" cy="609600"/>
          </a:xfrm>
        </p:spPr>
        <p:txBody>
          <a:bodyPr>
            <a:noAutofit/>
          </a:bodyPr>
          <a:lstStyle/>
          <a:p>
            <a:r>
              <a:rPr lang="en-US" altLang="zh-TW" sz="2800" dirty="0">
                <a:latin typeface="+mn-ea"/>
                <a:ea typeface="+mn-ea"/>
              </a:rPr>
              <a:t>Wealth management net fee was up 20.7% YoY</a:t>
            </a:r>
          </a:p>
        </p:txBody>
      </p:sp>
      <p:graphicFrame>
        <p:nvGraphicFramePr>
          <p:cNvPr id="2" name="Object 6"/>
          <p:cNvGraphicFramePr>
            <a:graphicFrameLocks noGrp="1" noChangeAspect="1"/>
          </p:cNvGraphicFramePr>
          <p:nvPr>
            <p:ph type="chart" idx="1"/>
            <p:extLst>
              <p:ext uri="{D42A27DB-BD31-4B8C-83A1-F6EECF244321}">
                <p14:modId xmlns:p14="http://schemas.microsoft.com/office/powerpoint/2010/main" val="203868963"/>
              </p:ext>
            </p:extLst>
          </p:nvPr>
        </p:nvGraphicFramePr>
        <p:xfrm>
          <a:off x="5431663" y="3919728"/>
          <a:ext cx="3346450" cy="2357438"/>
        </p:xfrm>
        <a:graphic>
          <a:graphicData uri="http://schemas.openxmlformats.org/drawingml/2006/chart">
            <c:chart xmlns:c="http://schemas.openxmlformats.org/drawingml/2006/chart" xmlns:r="http://schemas.openxmlformats.org/officeDocument/2006/relationships" r:id="rId3"/>
          </a:graphicData>
        </a:graphic>
      </p:graphicFrame>
      <p:sp>
        <p:nvSpPr>
          <p:cNvPr id="1579012" name="Rectangle 4"/>
          <p:cNvSpPr>
            <a:spLocks noChangeArrowheads="1"/>
          </p:cNvSpPr>
          <p:nvPr/>
        </p:nvSpPr>
        <p:spPr bwMode="auto">
          <a:xfrm>
            <a:off x="295275" y="1238250"/>
            <a:ext cx="8543925" cy="2159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dirty="0">
                <a:solidFill>
                  <a:prstClr val="white"/>
                </a:solidFill>
                <a:latin typeface="微軟正黑體"/>
                <a:ea typeface="微軟正黑體"/>
              </a:rPr>
              <a:t>Mega Bank net fee breakdown</a:t>
            </a:r>
          </a:p>
        </p:txBody>
      </p:sp>
      <p:sp>
        <p:nvSpPr>
          <p:cNvPr id="1579013" name="Text Box 5"/>
          <p:cNvSpPr txBox="1">
            <a:spLocks noChangeArrowheads="1"/>
          </p:cNvSpPr>
          <p:nvPr/>
        </p:nvSpPr>
        <p:spPr bwMode="auto">
          <a:xfrm>
            <a:off x="7772400" y="17526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Unit: NT$MN</a:t>
            </a:r>
          </a:p>
        </p:txBody>
      </p:sp>
      <p:sp>
        <p:nvSpPr>
          <p:cNvPr id="1579017" name="Text Box 9"/>
          <p:cNvSpPr txBox="1">
            <a:spLocks noChangeArrowheads="1"/>
          </p:cNvSpPr>
          <p:nvPr/>
        </p:nvSpPr>
        <p:spPr bwMode="gray">
          <a:xfrm>
            <a:off x="457200" y="6395842"/>
            <a:ext cx="7162800" cy="46711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180975" indent="-180975" algn="l">
              <a:defRPr>
                <a:solidFill>
                  <a:schemeClr val="tx1"/>
                </a:solidFill>
                <a:latin typeface="Arial" pitchFamily="34" charset="0"/>
                <a:cs typeface="Arial" pitchFamily="34" charset="0"/>
              </a:defRPr>
            </a:lvl1pPr>
            <a:lvl2pPr marL="541338"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700"/>
              </a:lnSpc>
              <a:spcBef>
                <a:spcPct val="50000"/>
              </a:spcBef>
            </a:pPr>
            <a:r>
              <a:rPr lang="en-US" altLang="zh-TW" sz="1000" dirty="0">
                <a:solidFill>
                  <a:srgbClr val="A98D63">
                    <a:lumMod val="50000"/>
                  </a:srgbClr>
                </a:solidFill>
                <a:latin typeface="微軟正黑體"/>
                <a:ea typeface="微軟正黑體"/>
                <a:cs typeface="Arial Unicode MS" pitchFamily="34" charset="-120"/>
              </a:rPr>
              <a:t>*   Net wealth mgmt. fee, plus/deduct adjustment for marketing cost, rebate, and profit sharing with partners.</a:t>
            </a:r>
          </a:p>
          <a:p>
            <a:pPr>
              <a:lnSpc>
                <a:spcPts val="700"/>
              </a:lnSpc>
              <a:spcBef>
                <a:spcPct val="50000"/>
              </a:spcBef>
            </a:pPr>
            <a:r>
              <a:rPr lang="zh-TW" altLang="en-US" sz="1000" dirty="0">
                <a:solidFill>
                  <a:srgbClr val="A98D63">
                    <a:lumMod val="50000"/>
                  </a:srgbClr>
                </a:solidFill>
                <a:latin typeface="微軟正黑體"/>
                <a:ea typeface="微軟正黑體"/>
                <a:cs typeface="Arial Unicode MS" pitchFamily="34" charset="-120"/>
              </a:rPr>
              <a:t>** </a:t>
            </a:r>
            <a:r>
              <a:rPr lang="en-US" altLang="zh-TW" sz="1000" dirty="0">
                <a:solidFill>
                  <a:srgbClr val="A98D63">
                    <a:lumMod val="50000"/>
                  </a:srgbClr>
                </a:solidFill>
                <a:latin typeface="微軟正黑體"/>
                <a:ea typeface="微軟正黑體"/>
                <a:cs typeface="Arial Unicode MS" pitchFamily="34" charset="-120"/>
              </a:rPr>
              <a:t>Includes corporate loan fee, consumer loan fee, guarantee fee and factoring fee</a:t>
            </a:r>
          </a:p>
          <a:p>
            <a:pPr>
              <a:lnSpc>
                <a:spcPts val="700"/>
              </a:lnSpc>
              <a:spcBef>
                <a:spcPct val="50000"/>
              </a:spcBef>
            </a:pPr>
            <a:r>
              <a:rPr lang="en-US" altLang="zh-TW" sz="1000" dirty="0">
                <a:solidFill>
                  <a:srgbClr val="A98D63">
                    <a:lumMod val="50000"/>
                  </a:srgbClr>
                </a:solidFill>
                <a:latin typeface="微軟正黑體"/>
                <a:ea typeface="微軟正黑體"/>
                <a:cs typeface="Arial Unicode MS" pitchFamily="34" charset="-120"/>
              </a:rPr>
              <a:t>***1Q/20 is adjusted number as Mega Life Insurance Agent was merged into Mega Bank in 2Q/2020.</a:t>
            </a:r>
            <a:r>
              <a:rPr lang="zh-TW" altLang="en-US" sz="1000" dirty="0">
                <a:solidFill>
                  <a:srgbClr val="A98D63">
                    <a:lumMod val="50000"/>
                  </a:srgbClr>
                </a:solidFill>
                <a:latin typeface="微軟正黑體"/>
                <a:ea typeface="微軟正黑體"/>
                <a:cs typeface="Arial Unicode MS" pitchFamily="34" charset="-120"/>
              </a:rPr>
              <a:t> </a:t>
            </a:r>
            <a:r>
              <a:rPr lang="en-US" altLang="zh-TW" sz="1000" dirty="0">
                <a:solidFill>
                  <a:srgbClr val="A98D63">
                    <a:lumMod val="50000"/>
                  </a:srgbClr>
                </a:solidFill>
                <a:latin typeface="微軟正黑體"/>
                <a:ea typeface="微軟正黑體"/>
                <a:cs typeface="Arial Unicode MS" pitchFamily="34" charset="-120"/>
              </a:rPr>
              <a:t>  </a:t>
            </a:r>
          </a:p>
        </p:txBody>
      </p:sp>
      <p:sp>
        <p:nvSpPr>
          <p:cNvPr id="1579020" name="Rectangle 12"/>
          <p:cNvSpPr>
            <a:spLocks noChangeArrowheads="1"/>
          </p:cNvSpPr>
          <p:nvPr/>
        </p:nvSpPr>
        <p:spPr bwMode="auto">
          <a:xfrm>
            <a:off x="5029200" y="3614928"/>
            <a:ext cx="3904488"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dirty="0">
                <a:solidFill>
                  <a:prstClr val="white"/>
                </a:solidFill>
                <a:latin typeface="微軟正黑體"/>
                <a:ea typeface="微軟正黑體"/>
              </a:rPr>
              <a:t>Mega Bank 1Q/21 net fee breakdown</a:t>
            </a:r>
          </a:p>
        </p:txBody>
      </p:sp>
      <p:sp>
        <p:nvSpPr>
          <p:cNvPr id="12" name="Rectangle 12"/>
          <p:cNvSpPr>
            <a:spLocks noChangeArrowheads="1"/>
          </p:cNvSpPr>
          <p:nvPr/>
        </p:nvSpPr>
        <p:spPr bwMode="auto">
          <a:xfrm>
            <a:off x="295275" y="3614928"/>
            <a:ext cx="4276725"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dirty="0">
                <a:solidFill>
                  <a:prstClr val="white"/>
                </a:solidFill>
                <a:latin typeface="微軟正黑體"/>
                <a:ea typeface="微軟正黑體"/>
              </a:rPr>
              <a:t>Mega Bank net fee trend</a:t>
            </a:r>
          </a:p>
        </p:txBody>
      </p:sp>
      <p:sp>
        <p:nvSpPr>
          <p:cNvPr id="13" name="Text Box 5"/>
          <p:cNvSpPr txBox="1">
            <a:spLocks noChangeArrowheads="1"/>
          </p:cNvSpPr>
          <p:nvPr/>
        </p:nvSpPr>
        <p:spPr bwMode="auto">
          <a:xfrm>
            <a:off x="82296" y="3977481"/>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b="1" dirty="0">
                <a:solidFill>
                  <a:srgbClr val="A98D63">
                    <a:lumMod val="50000"/>
                  </a:srgbClr>
                </a:solidFill>
                <a:latin typeface="微軟正黑體"/>
                <a:ea typeface="微軟正黑體"/>
              </a:rPr>
              <a:t>Unit: NT$MN</a:t>
            </a:r>
          </a:p>
        </p:txBody>
      </p:sp>
      <p:sp>
        <p:nvSpPr>
          <p:cNvPr id="14" name="AutoShape 40">
            <a:extLst>
              <a:ext uri="{FF2B5EF4-FFF2-40B4-BE49-F238E27FC236}">
                <a16:creationId xmlns:a16="http://schemas.microsoft.com/office/drawing/2014/main" id="{A0D54F85-936C-49E1-8AE6-99014037EB38}"/>
              </a:ext>
            </a:extLst>
          </p:cNvPr>
          <p:cNvSpPr>
            <a:spLocks noChangeArrowheads="1"/>
          </p:cNvSpPr>
          <p:nvPr/>
        </p:nvSpPr>
        <p:spPr bwMode="gray">
          <a:xfrm rot="20650903">
            <a:off x="806349" y="2522297"/>
            <a:ext cx="551403" cy="401998"/>
          </a:xfrm>
          <a:prstGeom prst="rightArrow">
            <a:avLst>
              <a:gd name="adj1" fmla="val 50000"/>
              <a:gd name="adj2" fmla="val 34690"/>
            </a:avLst>
          </a:prstGeom>
          <a:solidFill>
            <a:schemeClr val="accent4"/>
          </a:solidFill>
          <a:ln w="9525" algn="ctr">
            <a:noFill/>
            <a:miter lim="800000"/>
            <a:headEnd/>
            <a:tailEnd/>
          </a:ln>
          <a:effectLst>
            <a:outerShdw blurRad="50800" dist="38100" dir="5400000" algn="t" rotWithShape="0">
              <a:prstClr val="black">
                <a:alpha val="40000"/>
              </a:prstClr>
            </a:outerShdw>
          </a:effectLst>
          <a:extLst/>
        </p:spPr>
        <p:txBody>
          <a:bodyPr wrap="none" lIns="18000" tIns="18288" rIns="18000" bIns="18288"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altLang="zh-TW" sz="1000" b="1" dirty="0">
                <a:latin typeface="+mj-ea"/>
                <a:ea typeface="+mj-ea"/>
              </a:rPr>
              <a:t>20.7%</a:t>
            </a:r>
          </a:p>
        </p:txBody>
      </p:sp>
      <p:graphicFrame>
        <p:nvGraphicFramePr>
          <p:cNvPr id="17" name="Object 14">
            <a:extLst>
              <a:ext uri="{FF2B5EF4-FFF2-40B4-BE49-F238E27FC236}">
                <a16:creationId xmlns:a16="http://schemas.microsoft.com/office/drawing/2014/main" id="{26F32C4C-10D9-425C-B151-9D30ABBB46D0}"/>
              </a:ext>
            </a:extLst>
          </p:cNvPr>
          <p:cNvGraphicFramePr>
            <a:graphicFrameLocks noChangeAspect="1"/>
          </p:cNvGraphicFramePr>
          <p:nvPr>
            <p:extLst>
              <p:ext uri="{D42A27DB-BD31-4B8C-83A1-F6EECF244321}">
                <p14:modId xmlns:p14="http://schemas.microsoft.com/office/powerpoint/2010/main" val="2025300192"/>
              </p:ext>
            </p:extLst>
          </p:nvPr>
        </p:nvGraphicFramePr>
        <p:xfrm>
          <a:off x="555171" y="3473464"/>
          <a:ext cx="3886200" cy="26690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5759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Rectangle 2"/>
          <p:cNvSpPr>
            <a:spLocks noGrp="1" noChangeArrowheads="1"/>
          </p:cNvSpPr>
          <p:nvPr>
            <p:ph type="title"/>
          </p:nvPr>
        </p:nvSpPr>
        <p:spPr>
          <a:xfrm>
            <a:off x="228600" y="333886"/>
            <a:ext cx="8604250" cy="478914"/>
          </a:xfrm>
          <a:noFill/>
          <a:ln/>
        </p:spPr>
        <p:txBody>
          <a:bodyPr>
            <a:normAutofit/>
          </a:bodyPr>
          <a:lstStyle/>
          <a:p>
            <a:pPr algn="ctr"/>
            <a:r>
              <a:rPr lang="en-US" altLang="zh-TW" dirty="0">
                <a:latin typeface="微軟正黑體" panose="020B0604030504040204" pitchFamily="34" charset="-120"/>
                <a:ea typeface="微軟正黑體" panose="020B0604030504040204" pitchFamily="34" charset="-120"/>
              </a:rPr>
              <a:t>DISCLAIMER</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95300" y="1142999"/>
            <a:ext cx="8191500" cy="5078313"/>
          </a:xfrm>
          <a:prstGeom prst="rect">
            <a:avLst/>
          </a:prstGeom>
        </p:spPr>
        <p:txBody>
          <a:bodyPr wrap="square">
            <a:spAutoFit/>
          </a:bodyPr>
          <a:lstStyle/>
          <a:p>
            <a:pPr marL="285750" indent="-285750" algn="l">
              <a:lnSpc>
                <a:spcPct val="150000"/>
              </a:lnSpc>
              <a:buFont typeface="Arial" panose="020B0604020202020204" pitchFamily="34" charset="0"/>
              <a:buChar char="•"/>
            </a:pPr>
            <a:r>
              <a:rPr lang="en-US" altLang="zh-TW" sz="1200" dirty="0">
                <a:solidFill>
                  <a:schemeClr val="accent6">
                    <a:lumMod val="50000"/>
                  </a:schemeClr>
                </a:solidFill>
                <a:latin typeface="微軟正黑體" panose="020B0604030504040204" pitchFamily="34" charset="-120"/>
                <a:ea typeface="微軟正黑體" panose="020B0604030504040204" pitchFamily="34" charset="-120"/>
              </a:rPr>
              <a:t>This document is provided by Mega Financial Holding Co., Ltd. (the "Company"). Except for the numbers and information included in the Company's financial statements, the information contained in this document has not been audited or reviewed by any accountant or independent expert. The Company makes no express or implied representations or warranties as to the fairness, accuracy, completeness, or correctness of such information or opinions. This document is provided as of the date herein and will not be updated to reflect any changes hereafter. The Company, its affiliates and their representatives do not accept any responsibility or liability for any damage caused by their negligence or any other reasons, nor do they accept responsibility or liability for any loss or damages arising from the use of this document or the information contained herein or anything related to this document.</a:t>
            </a:r>
          </a:p>
          <a:p>
            <a:pPr marL="285750" indent="-285750" algn="l">
              <a:lnSpc>
                <a:spcPct val="150000"/>
              </a:lnSpc>
              <a:buFont typeface="Arial" panose="020B0604020202020204" pitchFamily="34" charset="0"/>
              <a:buChar char="•"/>
            </a:pPr>
            <a:r>
              <a:rPr lang="en-US" altLang="zh-TW" sz="1200" dirty="0">
                <a:solidFill>
                  <a:schemeClr val="accent6">
                    <a:lumMod val="50000"/>
                  </a:schemeClr>
                </a:solidFill>
                <a:latin typeface="微軟正黑體" panose="020B0604030504040204" pitchFamily="34" charset="-120"/>
                <a:ea typeface="微軟正黑體" panose="020B0604030504040204" pitchFamily="34" charset="-120"/>
              </a:rPr>
              <a:t>This document may contain forward-looking statements, including but not limited to all statements that address activities, events or developments that the Company expects or anticipates to take place in the future based on the projections of the Company toward the future, and various factors and uncertainness beyond the Company's control. Therefore, the actual results may differ materially from those contained in the forward-looking statements.</a:t>
            </a:r>
          </a:p>
          <a:p>
            <a:pPr marL="285750" indent="-285750" algn="l">
              <a:lnSpc>
                <a:spcPct val="150000"/>
              </a:lnSpc>
              <a:buFont typeface="Arial" panose="020B0604020202020204" pitchFamily="34" charset="0"/>
              <a:buChar char="•"/>
            </a:pPr>
            <a:r>
              <a:rPr lang="en-US" altLang="zh-TW" sz="1200" dirty="0">
                <a:solidFill>
                  <a:schemeClr val="accent6">
                    <a:lumMod val="50000"/>
                  </a:schemeClr>
                </a:solidFill>
                <a:latin typeface="微軟正黑體" panose="020B0604030504040204" pitchFamily="34" charset="-120"/>
                <a:ea typeface="微軟正黑體" panose="020B0604030504040204" pitchFamily="34" charset="-120"/>
              </a:rPr>
              <a:t>This document is not and cannot be construed as an offer to purchase or sell securities or other financial products or solicitation of an offer.</a:t>
            </a:r>
          </a:p>
          <a:p>
            <a:pPr marL="285750" indent="-285750" algn="l">
              <a:lnSpc>
                <a:spcPct val="150000"/>
              </a:lnSpc>
              <a:buFont typeface="Arial" panose="020B0604020202020204" pitchFamily="34" charset="0"/>
              <a:buChar char="•"/>
            </a:pPr>
            <a:r>
              <a:rPr lang="en-US" altLang="zh-TW" sz="1200" dirty="0">
                <a:solidFill>
                  <a:schemeClr val="accent6">
                    <a:lumMod val="50000"/>
                  </a:schemeClr>
                </a:solidFill>
                <a:latin typeface="微軟正黑體" panose="020B0604030504040204" pitchFamily="34" charset="-120"/>
                <a:ea typeface="微軟正黑體" panose="020B0604030504040204" pitchFamily="34" charset="-120"/>
              </a:rPr>
              <a:t>This document may not be directly or indirectly reproduced, redistributed or forwarded to any other person and may not be published in whole or in part for any purpose.</a:t>
            </a:r>
            <a:endParaRPr lang="zh-TW" altLang="en-US" sz="1200" dirty="0">
              <a:solidFill>
                <a:schemeClr val="accent6">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33636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 name="Object 6">
            <a:extLst>
              <a:ext uri="{FF2B5EF4-FFF2-40B4-BE49-F238E27FC236}">
                <a16:creationId xmlns:a16="http://schemas.microsoft.com/office/drawing/2014/main" id="{B4A4CDC2-DE4B-40C5-ADB9-12A62EF4196A}"/>
              </a:ext>
            </a:extLst>
          </p:cNvPr>
          <p:cNvGraphicFramePr>
            <a:graphicFrameLocks noChangeAspect="1"/>
          </p:cNvGraphicFramePr>
          <p:nvPr>
            <p:extLst>
              <p:ext uri="{D42A27DB-BD31-4B8C-83A1-F6EECF244321}">
                <p14:modId xmlns:p14="http://schemas.microsoft.com/office/powerpoint/2010/main" val="4023653286"/>
              </p:ext>
            </p:extLst>
          </p:nvPr>
        </p:nvGraphicFramePr>
        <p:xfrm>
          <a:off x="4959032" y="3539157"/>
          <a:ext cx="3832225" cy="1822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Object 14">
            <a:extLst>
              <a:ext uri="{FF2B5EF4-FFF2-40B4-BE49-F238E27FC236}">
                <a16:creationId xmlns:a16="http://schemas.microsoft.com/office/drawing/2014/main" id="{59432312-EF2A-4FD3-9A11-D7C7D856FDEA}"/>
              </a:ext>
            </a:extLst>
          </p:cNvPr>
          <p:cNvGraphicFramePr>
            <a:graphicFrameLocks noChangeAspect="1"/>
          </p:cNvGraphicFramePr>
          <p:nvPr>
            <p:extLst>
              <p:ext uri="{D42A27DB-BD31-4B8C-83A1-F6EECF244321}">
                <p14:modId xmlns:p14="http://schemas.microsoft.com/office/powerpoint/2010/main" val="889854850"/>
              </p:ext>
            </p:extLst>
          </p:nvPr>
        </p:nvGraphicFramePr>
        <p:xfrm>
          <a:off x="463232" y="3186732"/>
          <a:ext cx="4279900" cy="2203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Object 5">
            <a:extLst>
              <a:ext uri="{FF2B5EF4-FFF2-40B4-BE49-F238E27FC236}">
                <a16:creationId xmlns:a16="http://schemas.microsoft.com/office/drawing/2014/main" id="{A19A0FF0-9B42-40B4-A92D-B9B2EA335FE4}"/>
              </a:ext>
            </a:extLst>
          </p:cNvPr>
          <p:cNvGraphicFramePr>
            <a:graphicFrameLocks noGrp="1" noChangeAspect="1"/>
          </p:cNvGraphicFramePr>
          <p:nvPr>
            <p:ph sz="quarter" idx="1"/>
            <p:extLst>
              <p:ext uri="{D42A27DB-BD31-4B8C-83A1-F6EECF244321}">
                <p14:modId xmlns:p14="http://schemas.microsoft.com/office/powerpoint/2010/main" val="2518810979"/>
              </p:ext>
            </p:extLst>
          </p:nvPr>
        </p:nvGraphicFramePr>
        <p:xfrm>
          <a:off x="477520" y="1879600"/>
          <a:ext cx="3841750" cy="177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Object 7">
            <a:extLst>
              <a:ext uri="{FF2B5EF4-FFF2-40B4-BE49-F238E27FC236}">
                <a16:creationId xmlns:a16="http://schemas.microsoft.com/office/drawing/2014/main" id="{69C63690-2098-4840-BE52-1496B47BDF33}"/>
              </a:ext>
            </a:extLst>
          </p:cNvPr>
          <p:cNvGraphicFramePr>
            <a:graphicFrameLocks noChangeAspect="1"/>
          </p:cNvGraphicFramePr>
          <p:nvPr>
            <p:extLst>
              <p:ext uri="{D42A27DB-BD31-4B8C-83A1-F6EECF244321}">
                <p14:modId xmlns:p14="http://schemas.microsoft.com/office/powerpoint/2010/main" val="2884767038"/>
              </p:ext>
            </p:extLst>
          </p:nvPr>
        </p:nvGraphicFramePr>
        <p:xfrm>
          <a:off x="4868545" y="1803400"/>
          <a:ext cx="3860800" cy="1778000"/>
        </p:xfrm>
        <a:graphic>
          <a:graphicData uri="http://schemas.openxmlformats.org/drawingml/2006/chart">
            <c:chart xmlns:c="http://schemas.openxmlformats.org/drawingml/2006/chart" xmlns:r="http://schemas.openxmlformats.org/officeDocument/2006/relationships" r:id="rId5"/>
          </a:graphicData>
        </a:graphic>
      </p:graphicFrame>
      <p:sp>
        <p:nvSpPr>
          <p:cNvPr id="1556502" name="Rectangle 22"/>
          <p:cNvSpPr>
            <a:spLocks noChangeArrowheads="1"/>
          </p:cNvSpPr>
          <p:nvPr/>
        </p:nvSpPr>
        <p:spPr bwMode="auto">
          <a:xfrm>
            <a:off x="304800" y="1219200"/>
            <a:ext cx="4114800" cy="3175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b="1" dirty="0">
                <a:solidFill>
                  <a:prstClr val="white"/>
                </a:solidFill>
                <a:latin typeface="微軟正黑體"/>
                <a:ea typeface="微軟正黑體"/>
              </a:rPr>
              <a:t>Mega Bank NPL balance &amp; NPL ratio</a:t>
            </a:r>
          </a:p>
        </p:txBody>
      </p:sp>
      <p:sp>
        <p:nvSpPr>
          <p:cNvPr id="1556505" name="Rectangle 25"/>
          <p:cNvSpPr>
            <a:spLocks noChangeArrowheads="1"/>
          </p:cNvSpPr>
          <p:nvPr/>
        </p:nvSpPr>
        <p:spPr bwMode="auto">
          <a:xfrm>
            <a:off x="4876800" y="1219200"/>
            <a:ext cx="3962400" cy="3175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b="1" dirty="0">
                <a:solidFill>
                  <a:prstClr val="white"/>
                </a:solidFill>
                <a:latin typeface="微軟正黑體"/>
                <a:ea typeface="微軟正黑體"/>
              </a:rPr>
              <a:t>Mega Bank loan loss reserved and coverage ratio</a:t>
            </a:r>
          </a:p>
        </p:txBody>
      </p:sp>
      <p:sp>
        <p:nvSpPr>
          <p:cNvPr id="1556506" name="Text Box 26"/>
          <p:cNvSpPr txBox="1">
            <a:spLocks noChangeArrowheads="1"/>
          </p:cNvSpPr>
          <p:nvPr/>
        </p:nvSpPr>
        <p:spPr bwMode="gray">
          <a:xfrm>
            <a:off x="81367" y="3369408"/>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微軟正黑體"/>
                <a:ea typeface="微軟正黑體"/>
              </a:rPr>
              <a:t>Unit: NT$MN</a:t>
            </a:r>
          </a:p>
        </p:txBody>
      </p:sp>
      <p:sp>
        <p:nvSpPr>
          <p:cNvPr id="1556507" name="Text Box 27"/>
          <p:cNvSpPr txBox="1">
            <a:spLocks noChangeArrowheads="1"/>
          </p:cNvSpPr>
          <p:nvPr/>
        </p:nvSpPr>
        <p:spPr bwMode="gray">
          <a:xfrm>
            <a:off x="4692562" y="3365072"/>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微軟正黑體"/>
                <a:ea typeface="微軟正黑體"/>
              </a:rPr>
              <a:t>Unit: NT$MN</a:t>
            </a:r>
          </a:p>
        </p:txBody>
      </p:sp>
      <p:sp>
        <p:nvSpPr>
          <p:cNvPr id="1556510" name="Rectangle 30"/>
          <p:cNvSpPr>
            <a:spLocks noChangeArrowheads="1"/>
          </p:cNvSpPr>
          <p:nvPr/>
        </p:nvSpPr>
        <p:spPr bwMode="black">
          <a:xfrm>
            <a:off x="327803" y="241987"/>
            <a:ext cx="8729519" cy="51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a:ea typeface="微軟正黑體"/>
              </a:rPr>
              <a:t>Benign asset quality </a:t>
            </a:r>
          </a:p>
        </p:txBody>
      </p:sp>
    </p:spTree>
    <p:extLst>
      <p:ext uri="{BB962C8B-B14F-4D97-AF65-F5344CB8AC3E}">
        <p14:creationId xmlns:p14="http://schemas.microsoft.com/office/powerpoint/2010/main" val="6593473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9" name="Text Box 11"/>
          <p:cNvSpPr txBox="1">
            <a:spLocks noChangeArrowheads="1"/>
          </p:cNvSpPr>
          <p:nvPr/>
        </p:nvSpPr>
        <p:spPr bwMode="gray">
          <a:xfrm>
            <a:off x="401955" y="6386281"/>
            <a:ext cx="7522845" cy="17543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zh-TW" sz="900" dirty="0">
                <a:solidFill>
                  <a:srgbClr val="A98D63">
                    <a:lumMod val="50000"/>
                  </a:srgbClr>
                </a:solidFill>
                <a:ea typeface="細明體" pitchFamily="49" charset="-120"/>
                <a:cs typeface="Arial Unicode MS" pitchFamily="34" charset="-120"/>
              </a:rPr>
              <a:t>*    Excludes gov. loan, </a:t>
            </a:r>
            <a:r>
              <a:rPr lang="en-US" altLang="zh-TW" sz="900" dirty="0" err="1">
                <a:solidFill>
                  <a:srgbClr val="A98D63">
                    <a:lumMod val="50000"/>
                  </a:srgbClr>
                </a:solidFill>
                <a:ea typeface="細明體" pitchFamily="49" charset="-120"/>
                <a:cs typeface="Arial Unicode MS" pitchFamily="34" charset="-120"/>
              </a:rPr>
              <a:t>gov</a:t>
            </a:r>
            <a:r>
              <a:rPr lang="en-US" altLang="zh-TW" sz="900" dirty="0">
                <a:solidFill>
                  <a:srgbClr val="A98D63">
                    <a:lumMod val="50000"/>
                  </a:srgbClr>
                </a:solidFill>
                <a:ea typeface="細明體" pitchFamily="49" charset="-120"/>
                <a:cs typeface="Arial Unicode MS" pitchFamily="34" charset="-120"/>
              </a:rPr>
              <a:t>-linked corp. loan and other corp. loan, which all have 0% NPL. </a:t>
            </a:r>
          </a:p>
        </p:txBody>
      </p:sp>
      <p:sp>
        <p:nvSpPr>
          <p:cNvPr id="1589260" name="Rectangle 12"/>
          <p:cNvSpPr>
            <a:spLocks noChangeArrowheads="1"/>
          </p:cNvSpPr>
          <p:nvPr/>
        </p:nvSpPr>
        <p:spPr bwMode="auto">
          <a:xfrm>
            <a:off x="152400" y="1219200"/>
            <a:ext cx="4152900" cy="2286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NPL ratio by customer *</a:t>
            </a:r>
          </a:p>
        </p:txBody>
      </p:sp>
      <p:sp>
        <p:nvSpPr>
          <p:cNvPr id="1589261" name="Rectangle 13"/>
          <p:cNvSpPr>
            <a:spLocks noChangeArrowheads="1"/>
          </p:cNvSpPr>
          <p:nvPr/>
        </p:nvSpPr>
        <p:spPr bwMode="auto">
          <a:xfrm>
            <a:off x="4657725" y="1219200"/>
            <a:ext cx="4191000" cy="2286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new NPL as % of total loan *</a:t>
            </a:r>
          </a:p>
        </p:txBody>
      </p:sp>
      <p:sp>
        <p:nvSpPr>
          <p:cNvPr id="14" name="Rectangle 30"/>
          <p:cNvSpPr>
            <a:spLocks noChangeArrowheads="1"/>
          </p:cNvSpPr>
          <p:nvPr/>
        </p:nvSpPr>
        <p:spPr bwMode="black">
          <a:xfrm>
            <a:off x="254000" y="264655"/>
            <a:ext cx="8604250" cy="51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a:ea typeface="微軟正黑體"/>
              </a:rPr>
              <a:t>NPL formation remained stable</a:t>
            </a:r>
          </a:p>
        </p:txBody>
      </p:sp>
      <p:graphicFrame>
        <p:nvGraphicFramePr>
          <p:cNvPr id="15" name="Object 33">
            <a:extLst>
              <a:ext uri="{FF2B5EF4-FFF2-40B4-BE49-F238E27FC236}">
                <a16:creationId xmlns:a16="http://schemas.microsoft.com/office/drawing/2014/main" id="{CDD420B4-7F53-49DA-BF36-7A7DB96CEA78}"/>
              </a:ext>
            </a:extLst>
          </p:cNvPr>
          <p:cNvGraphicFramePr>
            <a:graphicFrameLocks noChangeAspect="1"/>
          </p:cNvGraphicFramePr>
          <p:nvPr>
            <p:extLst>
              <p:ext uri="{D42A27DB-BD31-4B8C-83A1-F6EECF244321}">
                <p14:modId xmlns:p14="http://schemas.microsoft.com/office/powerpoint/2010/main" val="1718829104"/>
              </p:ext>
            </p:extLst>
          </p:nvPr>
        </p:nvGraphicFramePr>
        <p:xfrm>
          <a:off x="4851400" y="2413000"/>
          <a:ext cx="4241800" cy="1841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4">
            <a:extLst>
              <a:ext uri="{FF2B5EF4-FFF2-40B4-BE49-F238E27FC236}">
                <a16:creationId xmlns:a16="http://schemas.microsoft.com/office/drawing/2014/main" id="{CA4FAC04-A2F8-4910-9240-C7D4B486FE9B}"/>
              </a:ext>
            </a:extLst>
          </p:cNvPr>
          <p:cNvGraphicFramePr>
            <a:graphicFrameLocks noChangeAspect="1"/>
          </p:cNvGraphicFramePr>
          <p:nvPr>
            <p:extLst>
              <p:ext uri="{D42A27DB-BD31-4B8C-83A1-F6EECF244321}">
                <p14:modId xmlns:p14="http://schemas.microsoft.com/office/powerpoint/2010/main" val="1376918625"/>
              </p:ext>
            </p:extLst>
          </p:nvPr>
        </p:nvGraphicFramePr>
        <p:xfrm>
          <a:off x="107950" y="1603375"/>
          <a:ext cx="4537075" cy="12207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Object 27">
            <a:extLst>
              <a:ext uri="{FF2B5EF4-FFF2-40B4-BE49-F238E27FC236}">
                <a16:creationId xmlns:a16="http://schemas.microsoft.com/office/drawing/2014/main" id="{856DA8C4-48FB-41F9-AAA7-2F1CA639FCFB}"/>
              </a:ext>
            </a:extLst>
          </p:cNvPr>
          <p:cNvGraphicFramePr>
            <a:graphicFrameLocks noChangeAspect="1"/>
          </p:cNvGraphicFramePr>
          <p:nvPr>
            <p:extLst>
              <p:ext uri="{D42A27DB-BD31-4B8C-83A1-F6EECF244321}">
                <p14:modId xmlns:p14="http://schemas.microsoft.com/office/powerpoint/2010/main" val="2565088575"/>
              </p:ext>
            </p:extLst>
          </p:nvPr>
        </p:nvGraphicFramePr>
        <p:xfrm>
          <a:off x="203200" y="4775200"/>
          <a:ext cx="4521200" cy="1279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Object 23">
            <a:extLst>
              <a:ext uri="{FF2B5EF4-FFF2-40B4-BE49-F238E27FC236}">
                <a16:creationId xmlns:a16="http://schemas.microsoft.com/office/drawing/2014/main" id="{E9AE7CBB-FFCE-42EF-BB67-4A4C5DFE9964}"/>
              </a:ext>
            </a:extLst>
          </p:cNvPr>
          <p:cNvGraphicFramePr>
            <a:graphicFrameLocks noChangeAspect="1"/>
          </p:cNvGraphicFramePr>
          <p:nvPr>
            <p:extLst>
              <p:ext uri="{D42A27DB-BD31-4B8C-83A1-F6EECF244321}">
                <p14:modId xmlns:p14="http://schemas.microsoft.com/office/powerpoint/2010/main" val="3205675236"/>
              </p:ext>
            </p:extLst>
          </p:nvPr>
        </p:nvGraphicFramePr>
        <p:xfrm>
          <a:off x="203200" y="3175000"/>
          <a:ext cx="4470400" cy="1241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82814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1519633" name="Rectangle 17"/>
          <p:cNvSpPr>
            <a:spLocks noChangeArrowheads="1"/>
          </p:cNvSpPr>
          <p:nvPr/>
        </p:nvSpPr>
        <p:spPr bwMode="auto">
          <a:xfrm>
            <a:off x="1472184" y="2756722"/>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Financial Performance</a:t>
            </a:r>
            <a:endParaRPr lang="zh-TW" altLang="en-US" sz="2000" b="1" dirty="0">
              <a:solidFill>
                <a:srgbClr val="A98D63">
                  <a:lumMod val="50000"/>
                </a:srgbClr>
              </a:solidFill>
              <a:latin typeface="微軟正黑體" panose="020B0604030504040204" pitchFamily="34" charset="-120"/>
              <a:ea typeface="微軟正黑體" panose="020B0604030504040204" pitchFamily="34" charset="-120"/>
            </a:endParaRPr>
          </a:p>
        </p:txBody>
      </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4" name="Rectangle 12"/>
          <p:cNvSpPr>
            <a:spLocks noChangeArrowheads="1"/>
          </p:cNvSpPr>
          <p:nvPr/>
        </p:nvSpPr>
        <p:spPr bwMode="auto">
          <a:xfrm>
            <a:off x="1535495" y="4539670"/>
            <a:ext cx="5322505" cy="590551"/>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en-US" altLang="zh-TW" sz="2000" b="1" dirty="0">
                <a:solidFill>
                  <a:prstClr val="white"/>
                </a:solidFill>
                <a:latin typeface="微軟正黑體" panose="020B0604030504040204" pitchFamily="34" charset="-120"/>
                <a:ea typeface="微軟正黑體" panose="020B0604030504040204" pitchFamily="34" charset="-120"/>
              </a:rPr>
              <a:t>Appendix</a:t>
            </a:r>
            <a:endParaRPr lang="zh-TW" altLang="en-US" sz="2000" b="1" dirty="0">
              <a:solidFill>
                <a:prstClr val="white"/>
              </a:solidFill>
              <a:latin typeface="微軟正黑體" panose="020B0604030504040204" pitchFamily="34" charset="-120"/>
              <a:ea typeface="微軟正黑體" panose="020B0604030504040204" pitchFamily="34" charset="-120"/>
            </a:endParaRPr>
          </a:p>
        </p:txBody>
      </p:sp>
      <p:sp>
        <p:nvSpPr>
          <p:cNvPr id="27" name="Rectangle 2"/>
          <p:cNvSpPr>
            <a:spLocks noGrp="1" noChangeArrowheads="1"/>
          </p:cNvSpPr>
          <p:nvPr>
            <p:ph type="title"/>
          </p:nvPr>
        </p:nvSpPr>
        <p:spPr>
          <a:xfrm>
            <a:off x="467868" y="304800"/>
            <a:ext cx="8604250" cy="467179"/>
          </a:xfrm>
        </p:spPr>
        <p:txBody>
          <a:bodyPr>
            <a:noAutofit/>
          </a:bodyPr>
          <a:lstStyle/>
          <a:p>
            <a:r>
              <a:rPr lang="en-US" altLang="zh-TW" sz="2800" dirty="0">
                <a:latin typeface="微軟正黑體" panose="020B0604030504040204" pitchFamily="34" charset="-120"/>
                <a:ea typeface="微軟正黑體" panose="020B0604030504040204" pitchFamily="34" charset="-120"/>
              </a:rPr>
              <a:t>Table of Contents</a:t>
            </a:r>
            <a:endParaRPr lang="zh-TW" altLang="en-US" sz="2800" dirty="0">
              <a:latin typeface="微軟正黑體" panose="020B0604030504040204" pitchFamily="34" charset="-120"/>
              <a:ea typeface="微軟正黑體" panose="020B0604030504040204" pitchFamily="34" charset="-120"/>
            </a:endParaRPr>
          </a:p>
        </p:txBody>
      </p:sp>
      <p:sp>
        <p:nvSpPr>
          <p:cNvPr id="28" name="Rectangle 13"/>
          <p:cNvSpPr>
            <a:spLocks noChangeArrowheads="1"/>
          </p:cNvSpPr>
          <p:nvPr/>
        </p:nvSpPr>
        <p:spPr bwMode="auto">
          <a:xfrm>
            <a:off x="1472184" y="3626731"/>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Operating Performance</a:t>
            </a:r>
          </a:p>
        </p:txBody>
      </p:sp>
      <p:sp>
        <p:nvSpPr>
          <p:cNvPr id="29" name="Rectangle 3"/>
          <p:cNvSpPr>
            <a:spLocks noChangeArrowheads="1"/>
          </p:cNvSpPr>
          <p:nvPr/>
        </p:nvSpPr>
        <p:spPr bwMode="auto">
          <a:xfrm>
            <a:off x="1472184" y="1901339"/>
            <a:ext cx="3023616" cy="62550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Operation Highlights</a:t>
            </a:r>
          </a:p>
        </p:txBody>
      </p:sp>
    </p:spTree>
    <p:extLst>
      <p:ext uri="{BB962C8B-B14F-4D97-AF65-F5344CB8AC3E}">
        <p14:creationId xmlns:p14="http://schemas.microsoft.com/office/powerpoint/2010/main" val="3466264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228600" y="299839"/>
            <a:ext cx="8839200" cy="5129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Autofit/>
          </a:bodyPr>
          <a:lstStyle/>
          <a:p>
            <a:r>
              <a:rPr lang="en-US" altLang="zh-TW" sz="2800" dirty="0"/>
              <a:t>1Q/2021 Mega FHC consolidated P&amp;L statement</a:t>
            </a:r>
          </a:p>
        </p:txBody>
      </p:sp>
      <p:graphicFrame>
        <p:nvGraphicFramePr>
          <p:cNvPr id="3" name="物件 2"/>
          <p:cNvGraphicFramePr>
            <a:graphicFrameLocks noGrp="1" noChangeAspect="1"/>
          </p:cNvGraphicFramePr>
          <p:nvPr>
            <p:extLst>
              <p:ext uri="{D42A27DB-BD31-4B8C-83A1-F6EECF244321}">
                <p14:modId xmlns:p14="http://schemas.microsoft.com/office/powerpoint/2010/main" val="3667392125"/>
              </p:ext>
            </p:extLst>
          </p:nvPr>
        </p:nvGraphicFramePr>
        <p:xfrm>
          <a:off x="685800" y="1295400"/>
          <a:ext cx="7750175" cy="4770438"/>
        </p:xfrm>
        <a:graphic>
          <a:graphicData uri="http://schemas.openxmlformats.org/presentationml/2006/ole">
            <mc:AlternateContent xmlns:mc="http://schemas.openxmlformats.org/markup-compatibility/2006">
              <mc:Choice xmlns:v="urn:schemas-microsoft-com:vml" Requires="v">
                <p:oleObj spid="_x0000_s1639938" name="Worksheet" r:id="rId5" imgW="7475107" imgH="4602459" progId="Excel.Sheet.8">
                  <p:embed/>
                </p:oleObj>
              </mc:Choice>
              <mc:Fallback>
                <p:oleObj name="Worksheet" r:id="rId5" imgW="7475107" imgH="4602459" progId="Excel.Sheet.8">
                  <p:embed/>
                  <p:pic>
                    <p:nvPicPr>
                      <p:cNvPr id="0" name=""/>
                      <p:cNvPicPr>
                        <a:picLocks noGrp="1" noChangeAspect="1" noChangeArrowheads="1"/>
                      </p:cNvPicPr>
                      <p:nvPr/>
                    </p:nvPicPr>
                    <p:blipFill>
                      <a:blip r:embed="rId6"/>
                      <a:srcRect/>
                      <a:stretch>
                        <a:fillRect/>
                      </a:stretch>
                    </p:blipFill>
                    <p:spPr bwMode="auto">
                      <a:xfrm>
                        <a:off x="685800" y="1295400"/>
                        <a:ext cx="7750175" cy="4770438"/>
                      </a:xfrm>
                      <a:prstGeom prst="rect">
                        <a:avLst/>
                      </a:prstGeom>
                      <a:noFill/>
                      <a:ln>
                        <a:noFill/>
                      </a:ln>
                      <a:extLst/>
                    </p:spPr>
                  </p:pic>
                </p:oleObj>
              </mc:Fallback>
            </mc:AlternateContent>
          </a:graphicData>
        </a:graphic>
      </p:graphicFrame>
      <p:sp>
        <p:nvSpPr>
          <p:cNvPr id="5"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rgbClr val="A98D63">
                    <a:lumMod val="50000"/>
                  </a:srgbClr>
                </a:solidFill>
                <a:ea typeface="新細明體" pitchFamily="18" charset="-120"/>
              </a:rPr>
              <a:t>1Q/2021 are CPA reviewed numbers.</a:t>
            </a:r>
            <a:endParaRPr lang="zh-TW" altLang="en-US" sz="1000" dirty="0">
              <a:solidFill>
                <a:srgbClr val="A98D63">
                  <a:lumMod val="50000"/>
                </a:srgbClr>
              </a:solidFill>
              <a:ea typeface="新細明體" pitchFamily="18" charset="-120"/>
            </a:endParaRPr>
          </a:p>
        </p:txBody>
      </p:sp>
    </p:spTree>
    <p:extLst>
      <p:ext uri="{BB962C8B-B14F-4D97-AF65-F5344CB8AC3E}">
        <p14:creationId xmlns:p14="http://schemas.microsoft.com/office/powerpoint/2010/main" val="2512564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title"/>
          </p:nvPr>
        </p:nvSpPr>
        <p:spPr>
          <a:xfrm>
            <a:off x="304800" y="299839"/>
            <a:ext cx="8604250" cy="5129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en-US" altLang="zh-TW" sz="2800" dirty="0"/>
              <a:t>1Q/2021 Mega FHC consolidated balance sheet</a:t>
            </a:r>
          </a:p>
        </p:txBody>
      </p:sp>
      <p:graphicFrame>
        <p:nvGraphicFramePr>
          <p:cNvPr id="2" name="物件 1"/>
          <p:cNvGraphicFramePr>
            <a:graphicFrameLocks noGrp="1" noChangeAspect="1"/>
          </p:cNvGraphicFramePr>
          <p:nvPr>
            <p:extLst>
              <p:ext uri="{D42A27DB-BD31-4B8C-83A1-F6EECF244321}">
                <p14:modId xmlns:p14="http://schemas.microsoft.com/office/powerpoint/2010/main" val="620045007"/>
              </p:ext>
            </p:extLst>
          </p:nvPr>
        </p:nvGraphicFramePr>
        <p:xfrm>
          <a:off x="1219200" y="1169603"/>
          <a:ext cx="6705600" cy="5459797"/>
        </p:xfrm>
        <a:graphic>
          <a:graphicData uri="http://schemas.openxmlformats.org/presentationml/2006/ole">
            <mc:AlternateContent xmlns:mc="http://schemas.openxmlformats.org/markup-compatibility/2006">
              <mc:Choice xmlns:v="urn:schemas-microsoft-com:vml" Requires="v">
                <p:oleObj spid="_x0000_s1640961" name="Worksheet" r:id="rId5" imgW="6903772" imgH="5623653" progId="Excel.Sheet.8">
                  <p:embed/>
                </p:oleObj>
              </mc:Choice>
              <mc:Fallback>
                <p:oleObj name="Worksheet" r:id="rId5" imgW="6903772" imgH="5623653" progId="Excel.Sheet.8">
                  <p:embed/>
                  <p:pic>
                    <p:nvPicPr>
                      <p:cNvPr id="0" name=""/>
                      <p:cNvPicPr>
                        <a:picLocks noGrp="1" noChangeAspect="1" noChangeArrowheads="1"/>
                      </p:cNvPicPr>
                      <p:nvPr/>
                    </p:nvPicPr>
                    <p:blipFill>
                      <a:blip r:embed="rId6"/>
                      <a:srcRect/>
                      <a:stretch>
                        <a:fillRect/>
                      </a:stretch>
                    </p:blipFill>
                    <p:spPr bwMode="auto">
                      <a:xfrm>
                        <a:off x="1219200" y="1169603"/>
                        <a:ext cx="6705600" cy="5459797"/>
                      </a:xfrm>
                      <a:prstGeom prst="rect">
                        <a:avLst/>
                      </a:prstGeom>
                      <a:noFill/>
                      <a:ln>
                        <a:noFill/>
                      </a:ln>
                      <a:extLst/>
                    </p:spPr>
                  </p:pic>
                </p:oleObj>
              </mc:Fallback>
            </mc:AlternateContent>
          </a:graphicData>
        </a:graphic>
      </p:graphicFrame>
      <p:sp>
        <p:nvSpPr>
          <p:cNvPr id="6"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rgbClr val="A98D63">
                    <a:lumMod val="50000"/>
                  </a:srgbClr>
                </a:solidFill>
                <a:ea typeface="新細明體" pitchFamily="18" charset="-120"/>
              </a:rPr>
              <a:t>* 1Q/2021 are CPA reviewed numbers.</a:t>
            </a:r>
            <a:endParaRPr lang="zh-TW" altLang="en-US" sz="1000" dirty="0">
              <a:solidFill>
                <a:srgbClr val="A98D63">
                  <a:lumMod val="50000"/>
                </a:srgbClr>
              </a:solidFill>
              <a:ea typeface="新細明體" pitchFamily="18" charset="-120"/>
            </a:endParaRPr>
          </a:p>
        </p:txBody>
      </p:sp>
    </p:spTree>
    <p:extLst>
      <p:ext uri="{BB962C8B-B14F-4D97-AF65-F5344CB8AC3E}">
        <p14:creationId xmlns:p14="http://schemas.microsoft.com/office/powerpoint/2010/main" val="3449002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228600" y="76200"/>
            <a:ext cx="8839200" cy="762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en-US" altLang="zh-TW" sz="2800" u="sng" dirty="0"/>
              <a:t>1Q/2021 Mega Bank consolidated P&amp;L statement</a:t>
            </a:r>
            <a:endParaRPr lang="en-US" altLang="zh-TW" sz="2800" dirty="0"/>
          </a:p>
        </p:txBody>
      </p:sp>
      <p:graphicFrame>
        <p:nvGraphicFramePr>
          <p:cNvPr id="3" name="物件 2"/>
          <p:cNvGraphicFramePr>
            <a:graphicFrameLocks noGrp="1" noChangeAspect="1"/>
          </p:cNvGraphicFramePr>
          <p:nvPr>
            <p:extLst>
              <p:ext uri="{D42A27DB-BD31-4B8C-83A1-F6EECF244321}">
                <p14:modId xmlns:p14="http://schemas.microsoft.com/office/powerpoint/2010/main" val="427165659"/>
              </p:ext>
            </p:extLst>
          </p:nvPr>
        </p:nvGraphicFramePr>
        <p:xfrm>
          <a:off x="228600" y="1447800"/>
          <a:ext cx="8686800" cy="4727904"/>
        </p:xfrm>
        <a:graphic>
          <a:graphicData uri="http://schemas.openxmlformats.org/presentationml/2006/ole">
            <mc:AlternateContent xmlns:mc="http://schemas.openxmlformats.org/markup-compatibility/2006">
              <mc:Choice xmlns:v="urn:schemas-microsoft-com:vml" Requires="v">
                <p:oleObj spid="_x0000_s1641979" name="Worksheet" r:id="rId5" imgW="6789394" imgH="3596558" progId="Excel.Sheet.8">
                  <p:embed/>
                </p:oleObj>
              </mc:Choice>
              <mc:Fallback>
                <p:oleObj name="Worksheet" r:id="rId5" imgW="6789394" imgH="3596558" progId="Excel.Sheet.8">
                  <p:embed/>
                  <p:pic>
                    <p:nvPicPr>
                      <p:cNvPr id="0" name=""/>
                      <p:cNvPicPr>
                        <a:picLocks noGrp="1" noChangeAspect="1" noChangeArrowheads="1"/>
                      </p:cNvPicPr>
                      <p:nvPr/>
                    </p:nvPicPr>
                    <p:blipFill>
                      <a:blip r:embed="rId6"/>
                      <a:srcRect/>
                      <a:stretch>
                        <a:fillRect/>
                      </a:stretch>
                    </p:blipFill>
                    <p:spPr bwMode="auto">
                      <a:xfrm>
                        <a:off x="228600" y="1447800"/>
                        <a:ext cx="8686800" cy="4727904"/>
                      </a:xfrm>
                      <a:prstGeom prst="rect">
                        <a:avLst/>
                      </a:prstGeom>
                      <a:noFill/>
                      <a:ln>
                        <a:noFill/>
                      </a:ln>
                      <a:extLst/>
                    </p:spPr>
                  </p:pic>
                </p:oleObj>
              </mc:Fallback>
            </mc:AlternateContent>
          </a:graphicData>
        </a:graphic>
      </p:graphicFrame>
      <p:sp>
        <p:nvSpPr>
          <p:cNvPr id="7"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rgbClr val="A98D63">
                    <a:lumMod val="50000"/>
                  </a:srgbClr>
                </a:solidFill>
                <a:ea typeface="新細明體" pitchFamily="18" charset="-120"/>
              </a:rPr>
              <a:t>* 1Q/2021 are CPA reviewed numbers.</a:t>
            </a:r>
            <a:endParaRPr lang="zh-TW" altLang="en-US" sz="1000" dirty="0">
              <a:solidFill>
                <a:srgbClr val="A98D63">
                  <a:lumMod val="50000"/>
                </a:srgbClr>
              </a:solidFill>
              <a:ea typeface="新細明體" pitchFamily="18" charset="-120"/>
            </a:endParaRPr>
          </a:p>
        </p:txBody>
      </p:sp>
    </p:spTree>
    <p:extLst>
      <p:ext uri="{BB962C8B-B14F-4D97-AF65-F5344CB8AC3E}">
        <p14:creationId xmlns:p14="http://schemas.microsoft.com/office/powerpoint/2010/main" val="3515918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04800" y="152400"/>
            <a:ext cx="8839200" cy="6145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en-US" altLang="zh-TW" sz="2800" u="sng" dirty="0"/>
              <a:t>1Q/2021 Mega Bank consolidated balance sheet</a:t>
            </a:r>
            <a:endParaRPr lang="en-US" altLang="zh-TW" sz="2800" dirty="0"/>
          </a:p>
        </p:txBody>
      </p:sp>
      <p:graphicFrame>
        <p:nvGraphicFramePr>
          <p:cNvPr id="37891" name="Object 3"/>
          <p:cNvGraphicFramePr>
            <a:graphicFrameLocks noGrp="1"/>
          </p:cNvGraphicFramePr>
          <p:nvPr>
            <p:ph idx="1"/>
            <p:extLst>
              <p:ext uri="{D42A27DB-BD31-4B8C-83A1-F6EECF244321}">
                <p14:modId xmlns:p14="http://schemas.microsoft.com/office/powerpoint/2010/main" val="1312735978"/>
              </p:ext>
            </p:extLst>
          </p:nvPr>
        </p:nvGraphicFramePr>
        <p:xfrm>
          <a:off x="1122362" y="1177925"/>
          <a:ext cx="6899275" cy="5222875"/>
        </p:xfrm>
        <a:graphic>
          <a:graphicData uri="http://schemas.openxmlformats.org/presentationml/2006/ole">
            <mc:AlternateContent xmlns:mc="http://schemas.openxmlformats.org/markup-compatibility/2006">
              <mc:Choice xmlns:v="urn:schemas-microsoft-com:vml" Requires="v">
                <p:oleObj spid="_x0000_s1643563" name="Worksheet" r:id="rId5" imgW="7589485" imgH="5745429" progId="Excel.Sheet.8">
                  <p:embed/>
                </p:oleObj>
              </mc:Choice>
              <mc:Fallback>
                <p:oleObj name="Worksheet" r:id="rId5" imgW="7589485" imgH="5745429" progId="Excel.Sheet.8">
                  <p:embed/>
                  <p:pic>
                    <p:nvPicPr>
                      <p:cNvPr id="37891" name="Object 3"/>
                      <p:cNvPicPr>
                        <a:picLocks noChangeArrowheads="1"/>
                      </p:cNvPicPr>
                      <p:nvPr/>
                    </p:nvPicPr>
                    <p:blipFill>
                      <a:blip r:embed="rId6"/>
                      <a:srcRect/>
                      <a:stretch>
                        <a:fillRect/>
                      </a:stretch>
                    </p:blipFill>
                    <p:spPr bwMode="auto">
                      <a:xfrm>
                        <a:off x="1122362" y="1177925"/>
                        <a:ext cx="6899275" cy="5222875"/>
                      </a:xfrm>
                      <a:prstGeom prst="rect">
                        <a:avLst/>
                      </a:prstGeom>
                      <a:noFill/>
                      <a:ln>
                        <a:noFill/>
                      </a:ln>
                      <a:extLst/>
                    </p:spPr>
                  </p:pic>
                </p:oleObj>
              </mc:Fallback>
            </mc:AlternateContent>
          </a:graphicData>
        </a:graphic>
      </p:graphicFrame>
      <p:sp>
        <p:nvSpPr>
          <p:cNvPr id="7"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rgbClr val="A98D63">
                    <a:lumMod val="50000"/>
                  </a:srgbClr>
                </a:solidFill>
                <a:ea typeface="新細明體" pitchFamily="18" charset="-120"/>
              </a:rPr>
              <a:t>* 1Q/2021 are CPA reviewed numbers.</a:t>
            </a:r>
            <a:endParaRPr lang="zh-TW" altLang="en-US" sz="1000" dirty="0">
              <a:solidFill>
                <a:srgbClr val="A98D63">
                  <a:lumMod val="50000"/>
                </a:srgbClr>
              </a:solidFill>
              <a:ea typeface="新細明體" pitchFamily="18" charset="-120"/>
            </a:endParaRPr>
          </a:p>
        </p:txBody>
      </p:sp>
    </p:spTree>
    <p:extLst>
      <p:ext uri="{BB962C8B-B14F-4D97-AF65-F5344CB8AC3E}">
        <p14:creationId xmlns:p14="http://schemas.microsoft.com/office/powerpoint/2010/main" val="426864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28575" y="1181100"/>
            <a:ext cx="9144000" cy="5010150"/>
          </a:xfrm>
          <a:prstGeom prst="rect">
            <a:avLst/>
          </a:prstGeom>
          <a:solidFill>
            <a:srgbClr val="FFFFFF"/>
          </a:solidFill>
          <a:ln w="19050">
            <a:solidFill>
              <a:schemeClr val="accent3"/>
            </a:solidFill>
            <a:miter lim="800000"/>
            <a:headEnd/>
            <a:tailEnd/>
          </a:ln>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a:endParaRPr lang="zh-TW" altLang="en-US" dirty="0">
              <a:solidFill>
                <a:srgbClr val="A98D63">
                  <a:lumMod val="50000"/>
                </a:srgbClr>
              </a:solidFill>
            </a:endParaRPr>
          </a:p>
        </p:txBody>
      </p:sp>
      <p:sp>
        <p:nvSpPr>
          <p:cNvPr id="40965" name="Freeform 5"/>
          <p:cNvSpPr>
            <a:spLocks/>
          </p:cNvSpPr>
          <p:nvPr/>
        </p:nvSpPr>
        <p:spPr bwMode="auto">
          <a:xfrm>
            <a:off x="674688" y="2257425"/>
            <a:ext cx="392112" cy="327025"/>
          </a:xfrm>
          <a:custGeom>
            <a:avLst/>
            <a:gdLst>
              <a:gd name="T0" fmla="*/ 2147483646 w 221"/>
              <a:gd name="T1" fmla="*/ 2147483646 h 185"/>
              <a:gd name="T2" fmla="*/ 2147483646 w 221"/>
              <a:gd name="T3" fmla="*/ 2147483646 h 185"/>
              <a:gd name="T4" fmla="*/ 2147483646 w 221"/>
              <a:gd name="T5" fmla="*/ 0 h 185"/>
              <a:gd name="T6" fmla="*/ 2147483646 w 221"/>
              <a:gd name="T7" fmla="*/ 2147483646 h 185"/>
              <a:gd name="T8" fmla="*/ 2147483646 w 221"/>
              <a:gd name="T9" fmla="*/ 2147483646 h 185"/>
              <a:gd name="T10" fmla="*/ 2147483646 w 221"/>
              <a:gd name="T11" fmla="*/ 2147483646 h 185"/>
              <a:gd name="T12" fmla="*/ 2147483646 w 221"/>
              <a:gd name="T13" fmla="*/ 2147483646 h 185"/>
              <a:gd name="T14" fmla="*/ 2147483646 w 221"/>
              <a:gd name="T15" fmla="*/ 2147483646 h 185"/>
              <a:gd name="T16" fmla="*/ 2147483646 w 221"/>
              <a:gd name="T17" fmla="*/ 2147483646 h 185"/>
              <a:gd name="T18" fmla="*/ 2147483646 w 221"/>
              <a:gd name="T19" fmla="*/ 2147483646 h 185"/>
              <a:gd name="T20" fmla="*/ 2147483646 w 221"/>
              <a:gd name="T21" fmla="*/ 2147483646 h 185"/>
              <a:gd name="T22" fmla="*/ 2147483646 w 221"/>
              <a:gd name="T23" fmla="*/ 2147483646 h 185"/>
              <a:gd name="T24" fmla="*/ 2147483646 w 221"/>
              <a:gd name="T25" fmla="*/ 2147483646 h 185"/>
              <a:gd name="T26" fmla="*/ 2147483646 w 221"/>
              <a:gd name="T27" fmla="*/ 2147483646 h 185"/>
              <a:gd name="T28" fmla="*/ 2147483646 w 221"/>
              <a:gd name="T29" fmla="*/ 2147483646 h 185"/>
              <a:gd name="T30" fmla="*/ 0 w 221"/>
              <a:gd name="T31" fmla="*/ 2147483646 h 185"/>
              <a:gd name="T32" fmla="*/ 2147483646 w 221"/>
              <a:gd name="T33" fmla="*/ 2147483646 h 185"/>
              <a:gd name="T34" fmla="*/ 2147483646 w 221"/>
              <a:gd name="T35" fmla="*/ 2147483646 h 185"/>
              <a:gd name="T36" fmla="*/ 2147483646 w 221"/>
              <a:gd name="T37" fmla="*/ 2147483646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1" h="185">
                <a:moveTo>
                  <a:pt x="57" y="49"/>
                </a:moveTo>
                <a:lnTo>
                  <a:pt x="80" y="30"/>
                </a:lnTo>
                <a:lnTo>
                  <a:pt x="100" y="0"/>
                </a:lnTo>
                <a:lnTo>
                  <a:pt x="130" y="5"/>
                </a:lnTo>
                <a:lnTo>
                  <a:pt x="125" y="40"/>
                </a:lnTo>
                <a:lnTo>
                  <a:pt x="165" y="80"/>
                </a:lnTo>
                <a:lnTo>
                  <a:pt x="221" y="100"/>
                </a:lnTo>
                <a:lnTo>
                  <a:pt x="196" y="140"/>
                </a:lnTo>
                <a:lnTo>
                  <a:pt x="145" y="155"/>
                </a:lnTo>
                <a:lnTo>
                  <a:pt x="110" y="185"/>
                </a:lnTo>
                <a:lnTo>
                  <a:pt x="125" y="155"/>
                </a:lnTo>
                <a:lnTo>
                  <a:pt x="105" y="125"/>
                </a:lnTo>
                <a:lnTo>
                  <a:pt x="120" y="90"/>
                </a:lnTo>
                <a:lnTo>
                  <a:pt x="75" y="135"/>
                </a:lnTo>
                <a:lnTo>
                  <a:pt x="5" y="145"/>
                </a:lnTo>
                <a:lnTo>
                  <a:pt x="0" y="110"/>
                </a:lnTo>
                <a:lnTo>
                  <a:pt x="25" y="85"/>
                </a:lnTo>
                <a:lnTo>
                  <a:pt x="65" y="80"/>
                </a:lnTo>
                <a:lnTo>
                  <a:pt x="57" y="49"/>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66" name="Freeform 6"/>
          <p:cNvSpPr>
            <a:spLocks/>
          </p:cNvSpPr>
          <p:nvPr/>
        </p:nvSpPr>
        <p:spPr bwMode="auto">
          <a:xfrm>
            <a:off x="4314825" y="3871913"/>
            <a:ext cx="346075" cy="452437"/>
          </a:xfrm>
          <a:custGeom>
            <a:avLst/>
            <a:gdLst>
              <a:gd name="T0" fmla="*/ 2147483646 w 195"/>
              <a:gd name="T1" fmla="*/ 2147483646 h 255"/>
              <a:gd name="T2" fmla="*/ 2147483646 w 195"/>
              <a:gd name="T3" fmla="*/ 2147483646 h 255"/>
              <a:gd name="T4" fmla="*/ 2147483646 w 195"/>
              <a:gd name="T5" fmla="*/ 2147483646 h 255"/>
              <a:gd name="T6" fmla="*/ 2147483646 w 195"/>
              <a:gd name="T7" fmla="*/ 2147483646 h 255"/>
              <a:gd name="T8" fmla="*/ 2147483646 w 195"/>
              <a:gd name="T9" fmla="*/ 2147483646 h 255"/>
              <a:gd name="T10" fmla="*/ 2147483646 w 195"/>
              <a:gd name="T11" fmla="*/ 2147483646 h 255"/>
              <a:gd name="T12" fmla="*/ 2147483646 w 195"/>
              <a:gd name="T13" fmla="*/ 2147483646 h 255"/>
              <a:gd name="T14" fmla="*/ 2147483646 w 195"/>
              <a:gd name="T15" fmla="*/ 2147483646 h 255"/>
              <a:gd name="T16" fmla="*/ 0 w 195"/>
              <a:gd name="T17" fmla="*/ 0 h 255"/>
              <a:gd name="T18" fmla="*/ 2147483646 w 195"/>
              <a:gd name="T19" fmla="*/ 2147483646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5" h="255">
                <a:moveTo>
                  <a:pt x="58" y="31"/>
                </a:moveTo>
                <a:lnTo>
                  <a:pt x="80" y="85"/>
                </a:lnTo>
                <a:lnTo>
                  <a:pt x="155" y="130"/>
                </a:lnTo>
                <a:lnTo>
                  <a:pt x="195" y="200"/>
                </a:lnTo>
                <a:lnTo>
                  <a:pt x="175" y="255"/>
                </a:lnTo>
                <a:lnTo>
                  <a:pt x="100" y="220"/>
                </a:lnTo>
                <a:lnTo>
                  <a:pt x="35" y="145"/>
                </a:lnTo>
                <a:lnTo>
                  <a:pt x="5" y="65"/>
                </a:lnTo>
                <a:lnTo>
                  <a:pt x="0" y="0"/>
                </a:lnTo>
                <a:lnTo>
                  <a:pt x="58" y="31"/>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67" name="Freeform 7"/>
          <p:cNvSpPr>
            <a:spLocks/>
          </p:cNvSpPr>
          <p:nvPr/>
        </p:nvSpPr>
        <p:spPr bwMode="auto">
          <a:xfrm rot="-1497578">
            <a:off x="3783013" y="4029075"/>
            <a:ext cx="85725" cy="327025"/>
          </a:xfrm>
          <a:custGeom>
            <a:avLst/>
            <a:gdLst>
              <a:gd name="T0" fmla="*/ 0 w 96"/>
              <a:gd name="T1" fmla="*/ 2147483646 h 296"/>
              <a:gd name="T2" fmla="*/ 0 w 96"/>
              <a:gd name="T3" fmla="*/ 2147483646 h 296"/>
              <a:gd name="T4" fmla="*/ 2147483646 w 96"/>
              <a:gd name="T5" fmla="*/ 2147483646 h 296"/>
              <a:gd name="T6" fmla="*/ 2147483646 w 96"/>
              <a:gd name="T7" fmla="*/ 2147483646 h 296"/>
              <a:gd name="T8" fmla="*/ 2147483646 w 96"/>
              <a:gd name="T9" fmla="*/ 0 h 296"/>
              <a:gd name="T10" fmla="*/ 0 w 96"/>
              <a:gd name="T11" fmla="*/ 2147483646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296">
                <a:moveTo>
                  <a:pt x="0" y="9"/>
                </a:moveTo>
                <a:lnTo>
                  <a:pt x="0" y="157"/>
                </a:lnTo>
                <a:lnTo>
                  <a:pt x="96" y="296"/>
                </a:lnTo>
                <a:lnTo>
                  <a:pt x="70" y="134"/>
                </a:lnTo>
                <a:lnTo>
                  <a:pt x="70" y="0"/>
                </a:lnTo>
                <a:lnTo>
                  <a:pt x="0" y="9"/>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68" name="Freeform 8"/>
          <p:cNvSpPr>
            <a:spLocks/>
          </p:cNvSpPr>
          <p:nvPr/>
        </p:nvSpPr>
        <p:spPr bwMode="auto">
          <a:xfrm rot="-1497578">
            <a:off x="3783013" y="4029075"/>
            <a:ext cx="85725" cy="327025"/>
          </a:xfrm>
          <a:custGeom>
            <a:avLst/>
            <a:gdLst>
              <a:gd name="T0" fmla="*/ 0 w 96"/>
              <a:gd name="T1" fmla="*/ 2147483646 h 296"/>
              <a:gd name="T2" fmla="*/ 0 w 96"/>
              <a:gd name="T3" fmla="*/ 2147483646 h 296"/>
              <a:gd name="T4" fmla="*/ 2147483646 w 96"/>
              <a:gd name="T5" fmla="*/ 2147483646 h 296"/>
              <a:gd name="T6" fmla="*/ 2147483646 w 96"/>
              <a:gd name="T7" fmla="*/ 2147483646 h 296"/>
              <a:gd name="T8" fmla="*/ 2147483646 w 96"/>
              <a:gd name="T9" fmla="*/ 0 h 296"/>
              <a:gd name="T10" fmla="*/ 0 w 96"/>
              <a:gd name="T11" fmla="*/ 2147483646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296">
                <a:moveTo>
                  <a:pt x="0" y="9"/>
                </a:moveTo>
                <a:lnTo>
                  <a:pt x="0" y="157"/>
                </a:lnTo>
                <a:lnTo>
                  <a:pt x="96" y="296"/>
                </a:lnTo>
                <a:lnTo>
                  <a:pt x="70" y="134"/>
                </a:lnTo>
                <a:lnTo>
                  <a:pt x="70" y="0"/>
                </a:lnTo>
                <a:lnTo>
                  <a:pt x="0" y="9"/>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69" name="Freeform 9"/>
          <p:cNvSpPr>
            <a:spLocks/>
          </p:cNvSpPr>
          <p:nvPr/>
        </p:nvSpPr>
        <p:spPr bwMode="auto">
          <a:xfrm>
            <a:off x="7959725" y="2308225"/>
            <a:ext cx="171450" cy="169863"/>
          </a:xfrm>
          <a:custGeom>
            <a:avLst/>
            <a:gdLst>
              <a:gd name="T0" fmla="*/ 2147483646 w 193"/>
              <a:gd name="T1" fmla="*/ 0 h 160"/>
              <a:gd name="T2" fmla="*/ 0 w 193"/>
              <a:gd name="T3" fmla="*/ 2147483646 h 160"/>
              <a:gd name="T4" fmla="*/ 2147483646 w 193"/>
              <a:gd name="T5" fmla="*/ 2147483646 h 160"/>
              <a:gd name="T6" fmla="*/ 2147483646 w 193"/>
              <a:gd name="T7" fmla="*/ 2147483646 h 160"/>
              <a:gd name="T8" fmla="*/ 2147483646 w 193"/>
              <a:gd name="T9" fmla="*/ 2147483646 h 160"/>
              <a:gd name="T10" fmla="*/ 2147483646 w 193"/>
              <a:gd name="T11" fmla="*/ 2147483646 h 160"/>
              <a:gd name="T12" fmla="*/ 2147483646 w 193"/>
              <a:gd name="T13" fmla="*/ 2147483646 h 160"/>
              <a:gd name="T14" fmla="*/ 2147483646 w 193"/>
              <a:gd name="T15" fmla="*/ 2147483646 h 160"/>
              <a:gd name="T16" fmla="*/ 2147483646 w 193"/>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 h="160">
                <a:moveTo>
                  <a:pt x="96" y="0"/>
                </a:moveTo>
                <a:lnTo>
                  <a:pt x="0" y="98"/>
                </a:lnTo>
                <a:lnTo>
                  <a:pt x="103" y="121"/>
                </a:lnTo>
                <a:lnTo>
                  <a:pt x="119" y="148"/>
                </a:lnTo>
                <a:lnTo>
                  <a:pt x="180" y="160"/>
                </a:lnTo>
                <a:lnTo>
                  <a:pt x="180" y="109"/>
                </a:lnTo>
                <a:lnTo>
                  <a:pt x="153" y="109"/>
                </a:lnTo>
                <a:lnTo>
                  <a:pt x="193" y="50"/>
                </a:lnTo>
                <a:lnTo>
                  <a:pt x="96"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70" name="Freeform 10"/>
          <p:cNvSpPr>
            <a:spLocks/>
          </p:cNvSpPr>
          <p:nvPr/>
        </p:nvSpPr>
        <p:spPr bwMode="auto">
          <a:xfrm>
            <a:off x="7959725" y="2308225"/>
            <a:ext cx="171450" cy="169863"/>
          </a:xfrm>
          <a:custGeom>
            <a:avLst/>
            <a:gdLst>
              <a:gd name="T0" fmla="*/ 2147483646 w 193"/>
              <a:gd name="T1" fmla="*/ 0 h 160"/>
              <a:gd name="T2" fmla="*/ 0 w 193"/>
              <a:gd name="T3" fmla="*/ 2147483646 h 160"/>
              <a:gd name="T4" fmla="*/ 2147483646 w 193"/>
              <a:gd name="T5" fmla="*/ 2147483646 h 160"/>
              <a:gd name="T6" fmla="*/ 2147483646 w 193"/>
              <a:gd name="T7" fmla="*/ 2147483646 h 160"/>
              <a:gd name="T8" fmla="*/ 2147483646 w 193"/>
              <a:gd name="T9" fmla="*/ 2147483646 h 160"/>
              <a:gd name="T10" fmla="*/ 2147483646 w 193"/>
              <a:gd name="T11" fmla="*/ 2147483646 h 160"/>
              <a:gd name="T12" fmla="*/ 2147483646 w 193"/>
              <a:gd name="T13" fmla="*/ 2147483646 h 160"/>
              <a:gd name="T14" fmla="*/ 2147483646 w 193"/>
              <a:gd name="T15" fmla="*/ 2147483646 h 160"/>
              <a:gd name="T16" fmla="*/ 2147483646 w 193"/>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 h="160">
                <a:moveTo>
                  <a:pt x="96" y="0"/>
                </a:moveTo>
                <a:lnTo>
                  <a:pt x="0" y="98"/>
                </a:lnTo>
                <a:lnTo>
                  <a:pt x="103" y="121"/>
                </a:lnTo>
                <a:lnTo>
                  <a:pt x="119" y="148"/>
                </a:lnTo>
                <a:lnTo>
                  <a:pt x="180" y="160"/>
                </a:lnTo>
                <a:lnTo>
                  <a:pt x="180" y="109"/>
                </a:lnTo>
                <a:lnTo>
                  <a:pt x="153" y="109"/>
                </a:lnTo>
                <a:lnTo>
                  <a:pt x="193" y="50"/>
                </a:lnTo>
                <a:lnTo>
                  <a:pt x="96" y="0"/>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1" name="Freeform 11"/>
          <p:cNvSpPr>
            <a:spLocks/>
          </p:cNvSpPr>
          <p:nvPr/>
        </p:nvSpPr>
        <p:spPr bwMode="auto">
          <a:xfrm>
            <a:off x="5292725" y="1563688"/>
            <a:ext cx="2965450" cy="4627562"/>
          </a:xfrm>
          <a:custGeom>
            <a:avLst/>
            <a:gdLst>
              <a:gd name="T0" fmla="*/ 2147483646 w 3369"/>
              <a:gd name="T1" fmla="*/ 2147483646 h 4444"/>
              <a:gd name="T2" fmla="*/ 0 w 3369"/>
              <a:gd name="T3" fmla="*/ 2147483646 h 4444"/>
              <a:gd name="T4" fmla="*/ 2147483646 w 3369"/>
              <a:gd name="T5" fmla="*/ 2147483646 h 4444"/>
              <a:gd name="T6" fmla="*/ 2147483646 w 3369"/>
              <a:gd name="T7" fmla="*/ 2147483646 h 4444"/>
              <a:gd name="T8" fmla="*/ 2147483646 w 3369"/>
              <a:gd name="T9" fmla="*/ 2147483646 h 4444"/>
              <a:gd name="T10" fmla="*/ 2147483646 w 3369"/>
              <a:gd name="T11" fmla="*/ 2147483646 h 4444"/>
              <a:gd name="T12" fmla="*/ 2147483646 w 3369"/>
              <a:gd name="T13" fmla="*/ 2147483646 h 4444"/>
              <a:gd name="T14" fmla="*/ 2147483646 w 3369"/>
              <a:gd name="T15" fmla="*/ 2147483646 h 4444"/>
              <a:gd name="T16" fmla="*/ 2147483646 w 3369"/>
              <a:gd name="T17" fmla="*/ 2147483646 h 4444"/>
              <a:gd name="T18" fmla="*/ 2147483646 w 3369"/>
              <a:gd name="T19" fmla="*/ 2147483646 h 4444"/>
              <a:gd name="T20" fmla="*/ 2147483646 w 3369"/>
              <a:gd name="T21" fmla="*/ 2147483646 h 4444"/>
              <a:gd name="T22" fmla="*/ 2147483646 w 3369"/>
              <a:gd name="T23" fmla="*/ 2147483646 h 4444"/>
              <a:gd name="T24" fmla="*/ 2147483646 w 3369"/>
              <a:gd name="T25" fmla="*/ 2147483646 h 4444"/>
              <a:gd name="T26" fmla="*/ 2147483646 w 3369"/>
              <a:gd name="T27" fmla="*/ 2147483646 h 4444"/>
              <a:gd name="T28" fmla="*/ 2147483646 w 3369"/>
              <a:gd name="T29" fmla="*/ 2147483646 h 4444"/>
              <a:gd name="T30" fmla="*/ 2147483646 w 3369"/>
              <a:gd name="T31" fmla="*/ 2147483646 h 4444"/>
              <a:gd name="T32" fmla="*/ 2147483646 w 3369"/>
              <a:gd name="T33" fmla="*/ 2147483646 h 4444"/>
              <a:gd name="T34" fmla="*/ 2147483646 w 3369"/>
              <a:gd name="T35" fmla="*/ 2147483646 h 4444"/>
              <a:gd name="T36" fmla="*/ 2147483646 w 3369"/>
              <a:gd name="T37" fmla="*/ 2147483646 h 4444"/>
              <a:gd name="T38" fmla="*/ 2147483646 w 3369"/>
              <a:gd name="T39" fmla="*/ 2147483646 h 4444"/>
              <a:gd name="T40" fmla="*/ 2147483646 w 3369"/>
              <a:gd name="T41" fmla="*/ 2147483646 h 4444"/>
              <a:gd name="T42" fmla="*/ 2147483646 w 3369"/>
              <a:gd name="T43" fmla="*/ 2147483646 h 4444"/>
              <a:gd name="T44" fmla="*/ 2147483646 w 3369"/>
              <a:gd name="T45" fmla="*/ 2147483646 h 4444"/>
              <a:gd name="T46" fmla="*/ 2147483646 w 3369"/>
              <a:gd name="T47" fmla="*/ 2147483646 h 4444"/>
              <a:gd name="T48" fmla="*/ 2147483646 w 3369"/>
              <a:gd name="T49" fmla="*/ 2147483646 h 4444"/>
              <a:gd name="T50" fmla="*/ 2147483646 w 3369"/>
              <a:gd name="T51" fmla="*/ 2147483646 h 4444"/>
              <a:gd name="T52" fmla="*/ 2147483646 w 3369"/>
              <a:gd name="T53" fmla="*/ 2147483646 h 4444"/>
              <a:gd name="T54" fmla="*/ 2147483646 w 3369"/>
              <a:gd name="T55" fmla="*/ 2147483646 h 4444"/>
              <a:gd name="T56" fmla="*/ 2147483646 w 3369"/>
              <a:gd name="T57" fmla="*/ 2147483646 h 4444"/>
              <a:gd name="T58" fmla="*/ 2147483646 w 3369"/>
              <a:gd name="T59" fmla="*/ 2147483646 h 4444"/>
              <a:gd name="T60" fmla="*/ 2147483646 w 3369"/>
              <a:gd name="T61" fmla="*/ 2147483646 h 4444"/>
              <a:gd name="T62" fmla="*/ 2147483646 w 3369"/>
              <a:gd name="T63" fmla="*/ 2147483646 h 4444"/>
              <a:gd name="T64" fmla="*/ 2147483646 w 3369"/>
              <a:gd name="T65" fmla="*/ 2147483646 h 4444"/>
              <a:gd name="T66" fmla="*/ 2147483646 w 3369"/>
              <a:gd name="T67" fmla="*/ 2147483646 h 4444"/>
              <a:gd name="T68" fmla="*/ 2147483646 w 3369"/>
              <a:gd name="T69" fmla="*/ 2147483646 h 4444"/>
              <a:gd name="T70" fmla="*/ 2147483646 w 3369"/>
              <a:gd name="T71" fmla="*/ 2147483646 h 4444"/>
              <a:gd name="T72" fmla="*/ 2147483646 w 3369"/>
              <a:gd name="T73" fmla="*/ 2147483646 h 4444"/>
              <a:gd name="T74" fmla="*/ 2147483646 w 3369"/>
              <a:gd name="T75" fmla="*/ 2147483646 h 4444"/>
              <a:gd name="T76" fmla="*/ 2147483646 w 3369"/>
              <a:gd name="T77" fmla="*/ 2147483646 h 4444"/>
              <a:gd name="T78" fmla="*/ 2147483646 w 3369"/>
              <a:gd name="T79" fmla="*/ 2147483646 h 4444"/>
              <a:gd name="T80" fmla="*/ 2147483646 w 3369"/>
              <a:gd name="T81" fmla="*/ 2147483646 h 44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69" h="4444">
                <a:moveTo>
                  <a:pt x="982" y="36"/>
                </a:moveTo>
                <a:lnTo>
                  <a:pt x="576" y="227"/>
                </a:lnTo>
                <a:lnTo>
                  <a:pt x="488" y="475"/>
                </a:lnTo>
                <a:lnTo>
                  <a:pt x="0" y="660"/>
                </a:lnTo>
                <a:lnTo>
                  <a:pt x="7" y="673"/>
                </a:lnTo>
                <a:lnTo>
                  <a:pt x="645" y="462"/>
                </a:lnTo>
                <a:lnTo>
                  <a:pt x="938" y="403"/>
                </a:lnTo>
                <a:lnTo>
                  <a:pt x="1055" y="573"/>
                </a:lnTo>
                <a:lnTo>
                  <a:pt x="1072" y="903"/>
                </a:lnTo>
                <a:lnTo>
                  <a:pt x="959" y="1053"/>
                </a:lnTo>
                <a:lnTo>
                  <a:pt x="1072" y="1443"/>
                </a:lnTo>
                <a:lnTo>
                  <a:pt x="1271" y="1796"/>
                </a:lnTo>
                <a:lnTo>
                  <a:pt x="1717" y="1982"/>
                </a:lnTo>
                <a:lnTo>
                  <a:pt x="1958" y="2176"/>
                </a:lnTo>
                <a:lnTo>
                  <a:pt x="2067" y="2225"/>
                </a:lnTo>
                <a:lnTo>
                  <a:pt x="2054" y="2410"/>
                </a:lnTo>
                <a:lnTo>
                  <a:pt x="1944" y="2556"/>
                </a:lnTo>
                <a:lnTo>
                  <a:pt x="2094" y="2897"/>
                </a:lnTo>
                <a:lnTo>
                  <a:pt x="2347" y="3131"/>
                </a:lnTo>
                <a:lnTo>
                  <a:pt x="2320" y="3462"/>
                </a:lnTo>
                <a:lnTo>
                  <a:pt x="2347" y="3949"/>
                </a:lnTo>
                <a:lnTo>
                  <a:pt x="2466" y="4246"/>
                </a:lnTo>
                <a:lnTo>
                  <a:pt x="2720" y="4444"/>
                </a:lnTo>
                <a:lnTo>
                  <a:pt x="2816" y="4444"/>
                </a:lnTo>
                <a:lnTo>
                  <a:pt x="2739" y="4329"/>
                </a:lnTo>
                <a:lnTo>
                  <a:pt x="2657" y="4210"/>
                </a:lnTo>
                <a:lnTo>
                  <a:pt x="2670" y="3928"/>
                </a:lnTo>
                <a:lnTo>
                  <a:pt x="2816" y="3794"/>
                </a:lnTo>
                <a:lnTo>
                  <a:pt x="2992" y="3450"/>
                </a:lnTo>
                <a:lnTo>
                  <a:pt x="3033" y="3336"/>
                </a:lnTo>
                <a:lnTo>
                  <a:pt x="3246" y="3216"/>
                </a:lnTo>
                <a:lnTo>
                  <a:pt x="3356" y="2849"/>
                </a:lnTo>
                <a:lnTo>
                  <a:pt x="3369" y="2751"/>
                </a:lnTo>
                <a:lnTo>
                  <a:pt x="3369" y="2628"/>
                </a:lnTo>
                <a:lnTo>
                  <a:pt x="3269" y="2579"/>
                </a:lnTo>
                <a:lnTo>
                  <a:pt x="2876" y="2446"/>
                </a:lnTo>
                <a:lnTo>
                  <a:pt x="2896" y="2362"/>
                </a:lnTo>
                <a:lnTo>
                  <a:pt x="2843" y="2225"/>
                </a:lnTo>
                <a:lnTo>
                  <a:pt x="2347" y="2057"/>
                </a:lnTo>
                <a:lnTo>
                  <a:pt x="2101" y="2078"/>
                </a:lnTo>
                <a:lnTo>
                  <a:pt x="1970" y="2078"/>
                </a:lnTo>
                <a:lnTo>
                  <a:pt x="1970" y="1982"/>
                </a:lnTo>
                <a:lnTo>
                  <a:pt x="1805" y="1880"/>
                </a:lnTo>
                <a:lnTo>
                  <a:pt x="1890" y="1725"/>
                </a:lnTo>
                <a:lnTo>
                  <a:pt x="1587" y="1796"/>
                </a:lnTo>
                <a:lnTo>
                  <a:pt x="1558" y="1773"/>
                </a:lnTo>
                <a:lnTo>
                  <a:pt x="1598" y="1491"/>
                </a:lnTo>
                <a:lnTo>
                  <a:pt x="1813" y="1429"/>
                </a:lnTo>
                <a:lnTo>
                  <a:pt x="2020" y="1416"/>
                </a:lnTo>
                <a:lnTo>
                  <a:pt x="2031" y="1563"/>
                </a:lnTo>
                <a:lnTo>
                  <a:pt x="2094" y="1563"/>
                </a:lnTo>
                <a:lnTo>
                  <a:pt x="2101" y="1515"/>
                </a:lnTo>
                <a:lnTo>
                  <a:pt x="2094" y="1345"/>
                </a:lnTo>
                <a:lnTo>
                  <a:pt x="2284" y="1222"/>
                </a:lnTo>
                <a:lnTo>
                  <a:pt x="2320" y="1172"/>
                </a:lnTo>
                <a:lnTo>
                  <a:pt x="2354" y="1061"/>
                </a:lnTo>
                <a:lnTo>
                  <a:pt x="2527" y="954"/>
                </a:lnTo>
                <a:lnTo>
                  <a:pt x="2766" y="942"/>
                </a:lnTo>
                <a:lnTo>
                  <a:pt x="2816" y="878"/>
                </a:lnTo>
                <a:lnTo>
                  <a:pt x="2800" y="721"/>
                </a:lnTo>
                <a:lnTo>
                  <a:pt x="3019" y="637"/>
                </a:lnTo>
                <a:lnTo>
                  <a:pt x="2912" y="498"/>
                </a:lnTo>
                <a:lnTo>
                  <a:pt x="2896" y="412"/>
                </a:lnTo>
                <a:lnTo>
                  <a:pt x="2800" y="377"/>
                </a:lnTo>
                <a:lnTo>
                  <a:pt x="2657" y="280"/>
                </a:lnTo>
                <a:lnTo>
                  <a:pt x="2589" y="364"/>
                </a:lnTo>
                <a:lnTo>
                  <a:pt x="2484" y="439"/>
                </a:lnTo>
                <a:lnTo>
                  <a:pt x="2443" y="546"/>
                </a:lnTo>
                <a:lnTo>
                  <a:pt x="2354" y="585"/>
                </a:lnTo>
                <a:lnTo>
                  <a:pt x="2347" y="510"/>
                </a:lnTo>
                <a:lnTo>
                  <a:pt x="2224" y="462"/>
                </a:lnTo>
                <a:lnTo>
                  <a:pt x="2197" y="353"/>
                </a:lnTo>
                <a:lnTo>
                  <a:pt x="2347" y="257"/>
                </a:lnTo>
                <a:lnTo>
                  <a:pt x="2527" y="218"/>
                </a:lnTo>
                <a:lnTo>
                  <a:pt x="2573" y="120"/>
                </a:lnTo>
                <a:lnTo>
                  <a:pt x="2443" y="36"/>
                </a:lnTo>
                <a:lnTo>
                  <a:pt x="2247" y="59"/>
                </a:lnTo>
                <a:lnTo>
                  <a:pt x="2067" y="23"/>
                </a:lnTo>
                <a:lnTo>
                  <a:pt x="1890" y="0"/>
                </a:lnTo>
                <a:lnTo>
                  <a:pt x="1744" y="9"/>
                </a:lnTo>
                <a:lnTo>
                  <a:pt x="1405" y="71"/>
                </a:lnTo>
                <a:lnTo>
                  <a:pt x="1264" y="71"/>
                </a:lnTo>
                <a:lnTo>
                  <a:pt x="982" y="36"/>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2" name="Freeform 12"/>
          <p:cNvSpPr>
            <a:spLocks/>
          </p:cNvSpPr>
          <p:nvPr/>
        </p:nvSpPr>
        <p:spPr bwMode="auto">
          <a:xfrm>
            <a:off x="7956550" y="1349375"/>
            <a:ext cx="915988" cy="752475"/>
          </a:xfrm>
          <a:custGeom>
            <a:avLst/>
            <a:gdLst>
              <a:gd name="T0" fmla="*/ 2147483646 w 1039"/>
              <a:gd name="T1" fmla="*/ 2147483646 h 711"/>
              <a:gd name="T2" fmla="*/ 2147483646 w 1039"/>
              <a:gd name="T3" fmla="*/ 2147483646 h 711"/>
              <a:gd name="T4" fmla="*/ 2147483646 w 1039"/>
              <a:gd name="T5" fmla="*/ 2147483646 h 711"/>
              <a:gd name="T6" fmla="*/ 2147483646 w 1039"/>
              <a:gd name="T7" fmla="*/ 2147483646 h 711"/>
              <a:gd name="T8" fmla="*/ 2147483646 w 1039"/>
              <a:gd name="T9" fmla="*/ 2147483646 h 711"/>
              <a:gd name="T10" fmla="*/ 2147483646 w 1039"/>
              <a:gd name="T11" fmla="*/ 2147483646 h 711"/>
              <a:gd name="T12" fmla="*/ 2147483646 w 1039"/>
              <a:gd name="T13" fmla="*/ 2147483646 h 711"/>
              <a:gd name="T14" fmla="*/ 2147483646 w 1039"/>
              <a:gd name="T15" fmla="*/ 2147483646 h 711"/>
              <a:gd name="T16" fmla="*/ 2147483646 w 1039"/>
              <a:gd name="T17" fmla="*/ 2147483646 h 711"/>
              <a:gd name="T18" fmla="*/ 2147483646 w 1039"/>
              <a:gd name="T19" fmla="*/ 2147483646 h 711"/>
              <a:gd name="T20" fmla="*/ 2147483646 w 1039"/>
              <a:gd name="T21" fmla="*/ 2147483646 h 711"/>
              <a:gd name="T22" fmla="*/ 2147483646 w 1039"/>
              <a:gd name="T23" fmla="*/ 2147483646 h 711"/>
              <a:gd name="T24" fmla="*/ 2147483646 w 1039"/>
              <a:gd name="T25" fmla="*/ 2147483646 h 711"/>
              <a:gd name="T26" fmla="*/ 2147483646 w 1039"/>
              <a:gd name="T27" fmla="*/ 2147483646 h 711"/>
              <a:gd name="T28" fmla="*/ 2147483646 w 1039"/>
              <a:gd name="T29" fmla="*/ 2147483646 h 711"/>
              <a:gd name="T30" fmla="*/ 2147483646 w 1039"/>
              <a:gd name="T31" fmla="*/ 2147483646 h 711"/>
              <a:gd name="T32" fmla="*/ 2147483646 w 1039"/>
              <a:gd name="T33" fmla="*/ 2147483646 h 711"/>
              <a:gd name="T34" fmla="*/ 2147483646 w 1039"/>
              <a:gd name="T35" fmla="*/ 0 h 711"/>
              <a:gd name="T36" fmla="*/ 2147483646 w 1039"/>
              <a:gd name="T37" fmla="*/ 2147483646 h 711"/>
              <a:gd name="T38" fmla="*/ 2147483646 w 1039"/>
              <a:gd name="T39" fmla="*/ 2147483646 h 711"/>
              <a:gd name="T40" fmla="*/ 2147483646 w 1039"/>
              <a:gd name="T41" fmla="*/ 2147483646 h 711"/>
              <a:gd name="T42" fmla="*/ 2147483646 w 1039"/>
              <a:gd name="T43" fmla="*/ 2147483646 h 711"/>
              <a:gd name="T44" fmla="*/ 0 w 1039"/>
              <a:gd name="T45" fmla="*/ 2147483646 h 711"/>
              <a:gd name="T46" fmla="*/ 2147483646 w 1039"/>
              <a:gd name="T47" fmla="*/ 2147483646 h 7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9" h="711">
                <a:moveTo>
                  <a:pt x="37" y="208"/>
                </a:moveTo>
                <a:lnTo>
                  <a:pt x="199" y="233"/>
                </a:lnTo>
                <a:lnTo>
                  <a:pt x="253" y="305"/>
                </a:lnTo>
                <a:lnTo>
                  <a:pt x="230" y="438"/>
                </a:lnTo>
                <a:lnTo>
                  <a:pt x="155" y="540"/>
                </a:lnTo>
                <a:lnTo>
                  <a:pt x="176" y="663"/>
                </a:lnTo>
                <a:lnTo>
                  <a:pt x="324" y="711"/>
                </a:lnTo>
                <a:lnTo>
                  <a:pt x="369" y="624"/>
                </a:lnTo>
                <a:lnTo>
                  <a:pt x="429" y="565"/>
                </a:lnTo>
                <a:lnTo>
                  <a:pt x="549" y="501"/>
                </a:lnTo>
                <a:lnTo>
                  <a:pt x="752" y="415"/>
                </a:lnTo>
                <a:lnTo>
                  <a:pt x="836" y="355"/>
                </a:lnTo>
                <a:lnTo>
                  <a:pt x="824" y="269"/>
                </a:lnTo>
                <a:lnTo>
                  <a:pt x="907" y="169"/>
                </a:lnTo>
                <a:lnTo>
                  <a:pt x="941" y="94"/>
                </a:lnTo>
                <a:lnTo>
                  <a:pt x="1039" y="71"/>
                </a:lnTo>
                <a:lnTo>
                  <a:pt x="866" y="71"/>
                </a:lnTo>
                <a:lnTo>
                  <a:pt x="677" y="0"/>
                </a:lnTo>
                <a:lnTo>
                  <a:pt x="485" y="46"/>
                </a:lnTo>
                <a:lnTo>
                  <a:pt x="324" y="58"/>
                </a:lnTo>
                <a:lnTo>
                  <a:pt x="230" y="94"/>
                </a:lnTo>
                <a:lnTo>
                  <a:pt x="37" y="133"/>
                </a:lnTo>
                <a:lnTo>
                  <a:pt x="0" y="178"/>
                </a:lnTo>
                <a:lnTo>
                  <a:pt x="37" y="208"/>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3" name="Freeform 13"/>
          <p:cNvSpPr>
            <a:spLocks/>
          </p:cNvSpPr>
          <p:nvPr/>
        </p:nvSpPr>
        <p:spPr bwMode="auto">
          <a:xfrm>
            <a:off x="7634288" y="1531938"/>
            <a:ext cx="398462" cy="428625"/>
          </a:xfrm>
          <a:custGeom>
            <a:avLst/>
            <a:gdLst>
              <a:gd name="T0" fmla="*/ 2147483646 w 455"/>
              <a:gd name="T1" fmla="*/ 2147483646 h 405"/>
              <a:gd name="T2" fmla="*/ 2147483646 w 455"/>
              <a:gd name="T3" fmla="*/ 2147483646 h 405"/>
              <a:gd name="T4" fmla="*/ 2147483646 w 455"/>
              <a:gd name="T5" fmla="*/ 2147483646 h 405"/>
              <a:gd name="T6" fmla="*/ 2147483646 w 455"/>
              <a:gd name="T7" fmla="*/ 2147483646 h 405"/>
              <a:gd name="T8" fmla="*/ 2147483646 w 455"/>
              <a:gd name="T9" fmla="*/ 2147483646 h 405"/>
              <a:gd name="T10" fmla="*/ 2147483646 w 455"/>
              <a:gd name="T11" fmla="*/ 2147483646 h 405"/>
              <a:gd name="T12" fmla="*/ 2147483646 w 455"/>
              <a:gd name="T13" fmla="*/ 2147483646 h 405"/>
              <a:gd name="T14" fmla="*/ 2147483646 w 455"/>
              <a:gd name="T15" fmla="*/ 2147483646 h 405"/>
              <a:gd name="T16" fmla="*/ 2147483646 w 455"/>
              <a:gd name="T17" fmla="*/ 2147483646 h 405"/>
              <a:gd name="T18" fmla="*/ 2147483646 w 455"/>
              <a:gd name="T19" fmla="*/ 2147483646 h 405"/>
              <a:gd name="T20" fmla="*/ 2147483646 w 455"/>
              <a:gd name="T21" fmla="*/ 2147483646 h 405"/>
              <a:gd name="T22" fmla="*/ 2147483646 w 455"/>
              <a:gd name="T23" fmla="*/ 2147483646 h 405"/>
              <a:gd name="T24" fmla="*/ 2147483646 w 455"/>
              <a:gd name="T25" fmla="*/ 2147483646 h 405"/>
              <a:gd name="T26" fmla="*/ 2147483646 w 455"/>
              <a:gd name="T27" fmla="*/ 2147483646 h 405"/>
              <a:gd name="T28" fmla="*/ 2147483646 w 455"/>
              <a:gd name="T29" fmla="*/ 2147483646 h 405"/>
              <a:gd name="T30" fmla="*/ 2147483646 w 455"/>
              <a:gd name="T31" fmla="*/ 2147483646 h 405"/>
              <a:gd name="T32" fmla="*/ 2147483646 w 455"/>
              <a:gd name="T33" fmla="*/ 2147483646 h 405"/>
              <a:gd name="T34" fmla="*/ 2147483646 w 455"/>
              <a:gd name="T35" fmla="*/ 2147483646 h 405"/>
              <a:gd name="T36" fmla="*/ 2147483646 w 455"/>
              <a:gd name="T37" fmla="*/ 2147483646 h 405"/>
              <a:gd name="T38" fmla="*/ 2147483646 w 455"/>
              <a:gd name="T39" fmla="*/ 2147483646 h 405"/>
              <a:gd name="T40" fmla="*/ 2147483646 w 455"/>
              <a:gd name="T41" fmla="*/ 2147483646 h 405"/>
              <a:gd name="T42" fmla="*/ 2147483646 w 455"/>
              <a:gd name="T43" fmla="*/ 2147483646 h 405"/>
              <a:gd name="T44" fmla="*/ 2147483646 w 455"/>
              <a:gd name="T45" fmla="*/ 2147483646 h 405"/>
              <a:gd name="T46" fmla="*/ 2147483646 w 455"/>
              <a:gd name="T47" fmla="*/ 2147483646 h 405"/>
              <a:gd name="T48" fmla="*/ 2147483646 w 455"/>
              <a:gd name="T49" fmla="*/ 0 h 405"/>
              <a:gd name="T50" fmla="*/ 2147483646 w 455"/>
              <a:gd name="T51" fmla="*/ 2147483646 h 405"/>
              <a:gd name="T52" fmla="*/ 2147483646 w 455"/>
              <a:gd name="T53" fmla="*/ 2147483646 h 405"/>
              <a:gd name="T54" fmla="*/ 0 w 455"/>
              <a:gd name="T55" fmla="*/ 2147483646 h 405"/>
              <a:gd name="T56" fmla="*/ 0 w 455"/>
              <a:gd name="T57" fmla="*/ 2147483646 h 405"/>
              <a:gd name="T58" fmla="*/ 2147483646 w 455"/>
              <a:gd name="T59" fmla="*/ 2147483646 h 4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5" h="405">
                <a:moveTo>
                  <a:pt x="7" y="133"/>
                </a:moveTo>
                <a:lnTo>
                  <a:pt x="166" y="133"/>
                </a:lnTo>
                <a:lnTo>
                  <a:pt x="221" y="155"/>
                </a:lnTo>
                <a:lnTo>
                  <a:pt x="244" y="182"/>
                </a:lnTo>
                <a:lnTo>
                  <a:pt x="230" y="217"/>
                </a:lnTo>
                <a:lnTo>
                  <a:pt x="166" y="230"/>
                </a:lnTo>
                <a:lnTo>
                  <a:pt x="129" y="265"/>
                </a:lnTo>
                <a:lnTo>
                  <a:pt x="75" y="265"/>
                </a:lnTo>
                <a:lnTo>
                  <a:pt x="166" y="308"/>
                </a:lnTo>
                <a:lnTo>
                  <a:pt x="214" y="330"/>
                </a:lnTo>
                <a:lnTo>
                  <a:pt x="300" y="405"/>
                </a:lnTo>
                <a:lnTo>
                  <a:pt x="275" y="317"/>
                </a:lnTo>
                <a:lnTo>
                  <a:pt x="330" y="356"/>
                </a:lnTo>
                <a:lnTo>
                  <a:pt x="350" y="317"/>
                </a:lnTo>
                <a:lnTo>
                  <a:pt x="316" y="242"/>
                </a:lnTo>
                <a:lnTo>
                  <a:pt x="360" y="230"/>
                </a:lnTo>
                <a:lnTo>
                  <a:pt x="371" y="265"/>
                </a:lnTo>
                <a:lnTo>
                  <a:pt x="421" y="265"/>
                </a:lnTo>
                <a:lnTo>
                  <a:pt x="455" y="217"/>
                </a:lnTo>
                <a:lnTo>
                  <a:pt x="414" y="182"/>
                </a:lnTo>
                <a:lnTo>
                  <a:pt x="360" y="155"/>
                </a:lnTo>
                <a:lnTo>
                  <a:pt x="371" y="119"/>
                </a:lnTo>
                <a:lnTo>
                  <a:pt x="330" y="83"/>
                </a:lnTo>
                <a:lnTo>
                  <a:pt x="252" y="35"/>
                </a:lnTo>
                <a:lnTo>
                  <a:pt x="230" y="0"/>
                </a:lnTo>
                <a:lnTo>
                  <a:pt x="146" y="9"/>
                </a:lnTo>
                <a:lnTo>
                  <a:pt x="75" y="23"/>
                </a:lnTo>
                <a:lnTo>
                  <a:pt x="0" y="35"/>
                </a:lnTo>
                <a:lnTo>
                  <a:pt x="0" y="98"/>
                </a:lnTo>
                <a:lnTo>
                  <a:pt x="7" y="133"/>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74" name="Freeform 14"/>
          <p:cNvSpPr>
            <a:spLocks/>
          </p:cNvSpPr>
          <p:nvPr/>
        </p:nvSpPr>
        <p:spPr bwMode="auto">
          <a:xfrm>
            <a:off x="7634288" y="1531938"/>
            <a:ext cx="398462" cy="428625"/>
          </a:xfrm>
          <a:custGeom>
            <a:avLst/>
            <a:gdLst>
              <a:gd name="T0" fmla="*/ 2147483646 w 455"/>
              <a:gd name="T1" fmla="*/ 2147483646 h 405"/>
              <a:gd name="T2" fmla="*/ 2147483646 w 455"/>
              <a:gd name="T3" fmla="*/ 2147483646 h 405"/>
              <a:gd name="T4" fmla="*/ 2147483646 w 455"/>
              <a:gd name="T5" fmla="*/ 2147483646 h 405"/>
              <a:gd name="T6" fmla="*/ 2147483646 w 455"/>
              <a:gd name="T7" fmla="*/ 2147483646 h 405"/>
              <a:gd name="T8" fmla="*/ 2147483646 w 455"/>
              <a:gd name="T9" fmla="*/ 2147483646 h 405"/>
              <a:gd name="T10" fmla="*/ 2147483646 w 455"/>
              <a:gd name="T11" fmla="*/ 2147483646 h 405"/>
              <a:gd name="T12" fmla="*/ 2147483646 w 455"/>
              <a:gd name="T13" fmla="*/ 2147483646 h 405"/>
              <a:gd name="T14" fmla="*/ 2147483646 w 455"/>
              <a:gd name="T15" fmla="*/ 2147483646 h 405"/>
              <a:gd name="T16" fmla="*/ 2147483646 w 455"/>
              <a:gd name="T17" fmla="*/ 2147483646 h 405"/>
              <a:gd name="T18" fmla="*/ 2147483646 w 455"/>
              <a:gd name="T19" fmla="*/ 2147483646 h 405"/>
              <a:gd name="T20" fmla="*/ 2147483646 w 455"/>
              <a:gd name="T21" fmla="*/ 2147483646 h 405"/>
              <a:gd name="T22" fmla="*/ 2147483646 w 455"/>
              <a:gd name="T23" fmla="*/ 2147483646 h 405"/>
              <a:gd name="T24" fmla="*/ 2147483646 w 455"/>
              <a:gd name="T25" fmla="*/ 2147483646 h 405"/>
              <a:gd name="T26" fmla="*/ 2147483646 w 455"/>
              <a:gd name="T27" fmla="*/ 2147483646 h 405"/>
              <a:gd name="T28" fmla="*/ 2147483646 w 455"/>
              <a:gd name="T29" fmla="*/ 2147483646 h 405"/>
              <a:gd name="T30" fmla="*/ 2147483646 w 455"/>
              <a:gd name="T31" fmla="*/ 2147483646 h 405"/>
              <a:gd name="T32" fmla="*/ 2147483646 w 455"/>
              <a:gd name="T33" fmla="*/ 2147483646 h 405"/>
              <a:gd name="T34" fmla="*/ 2147483646 w 455"/>
              <a:gd name="T35" fmla="*/ 2147483646 h 405"/>
              <a:gd name="T36" fmla="*/ 2147483646 w 455"/>
              <a:gd name="T37" fmla="*/ 2147483646 h 405"/>
              <a:gd name="T38" fmla="*/ 2147483646 w 455"/>
              <a:gd name="T39" fmla="*/ 2147483646 h 405"/>
              <a:gd name="T40" fmla="*/ 2147483646 w 455"/>
              <a:gd name="T41" fmla="*/ 2147483646 h 405"/>
              <a:gd name="T42" fmla="*/ 2147483646 w 455"/>
              <a:gd name="T43" fmla="*/ 2147483646 h 405"/>
              <a:gd name="T44" fmla="*/ 2147483646 w 455"/>
              <a:gd name="T45" fmla="*/ 2147483646 h 405"/>
              <a:gd name="T46" fmla="*/ 2147483646 w 455"/>
              <a:gd name="T47" fmla="*/ 2147483646 h 405"/>
              <a:gd name="T48" fmla="*/ 2147483646 w 455"/>
              <a:gd name="T49" fmla="*/ 0 h 405"/>
              <a:gd name="T50" fmla="*/ 2147483646 w 455"/>
              <a:gd name="T51" fmla="*/ 2147483646 h 405"/>
              <a:gd name="T52" fmla="*/ 2147483646 w 455"/>
              <a:gd name="T53" fmla="*/ 2147483646 h 405"/>
              <a:gd name="T54" fmla="*/ 0 w 455"/>
              <a:gd name="T55" fmla="*/ 2147483646 h 405"/>
              <a:gd name="T56" fmla="*/ 0 w 455"/>
              <a:gd name="T57" fmla="*/ 2147483646 h 405"/>
              <a:gd name="T58" fmla="*/ 2147483646 w 455"/>
              <a:gd name="T59" fmla="*/ 2147483646 h 4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5" h="405">
                <a:moveTo>
                  <a:pt x="7" y="133"/>
                </a:moveTo>
                <a:lnTo>
                  <a:pt x="166" y="133"/>
                </a:lnTo>
                <a:lnTo>
                  <a:pt x="221" y="155"/>
                </a:lnTo>
                <a:lnTo>
                  <a:pt x="244" y="182"/>
                </a:lnTo>
                <a:lnTo>
                  <a:pt x="230" y="217"/>
                </a:lnTo>
                <a:lnTo>
                  <a:pt x="166" y="230"/>
                </a:lnTo>
                <a:lnTo>
                  <a:pt x="129" y="265"/>
                </a:lnTo>
                <a:lnTo>
                  <a:pt x="75" y="265"/>
                </a:lnTo>
                <a:lnTo>
                  <a:pt x="166" y="308"/>
                </a:lnTo>
                <a:lnTo>
                  <a:pt x="214" y="330"/>
                </a:lnTo>
                <a:lnTo>
                  <a:pt x="300" y="405"/>
                </a:lnTo>
                <a:lnTo>
                  <a:pt x="275" y="317"/>
                </a:lnTo>
                <a:lnTo>
                  <a:pt x="330" y="356"/>
                </a:lnTo>
                <a:lnTo>
                  <a:pt x="350" y="317"/>
                </a:lnTo>
                <a:lnTo>
                  <a:pt x="316" y="242"/>
                </a:lnTo>
                <a:lnTo>
                  <a:pt x="360" y="230"/>
                </a:lnTo>
                <a:lnTo>
                  <a:pt x="371" y="265"/>
                </a:lnTo>
                <a:lnTo>
                  <a:pt x="421" y="265"/>
                </a:lnTo>
                <a:lnTo>
                  <a:pt x="455" y="217"/>
                </a:lnTo>
                <a:lnTo>
                  <a:pt x="414" y="182"/>
                </a:lnTo>
                <a:lnTo>
                  <a:pt x="360" y="155"/>
                </a:lnTo>
                <a:lnTo>
                  <a:pt x="371" y="119"/>
                </a:lnTo>
                <a:lnTo>
                  <a:pt x="330" y="83"/>
                </a:lnTo>
                <a:lnTo>
                  <a:pt x="252" y="35"/>
                </a:lnTo>
                <a:lnTo>
                  <a:pt x="230" y="0"/>
                </a:lnTo>
                <a:lnTo>
                  <a:pt x="146" y="9"/>
                </a:lnTo>
                <a:lnTo>
                  <a:pt x="75" y="23"/>
                </a:lnTo>
                <a:lnTo>
                  <a:pt x="0" y="35"/>
                </a:lnTo>
                <a:lnTo>
                  <a:pt x="0" y="98"/>
                </a:lnTo>
                <a:lnTo>
                  <a:pt x="7" y="133"/>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5" name="Freeform 15"/>
          <p:cNvSpPr>
            <a:spLocks/>
          </p:cNvSpPr>
          <p:nvPr/>
        </p:nvSpPr>
        <p:spPr bwMode="auto">
          <a:xfrm>
            <a:off x="7707313" y="1376363"/>
            <a:ext cx="487362" cy="184150"/>
          </a:xfrm>
          <a:custGeom>
            <a:avLst/>
            <a:gdLst>
              <a:gd name="T0" fmla="*/ 2147483646 w 551"/>
              <a:gd name="T1" fmla="*/ 2147483646 h 173"/>
              <a:gd name="T2" fmla="*/ 2147483646 w 551"/>
              <a:gd name="T3" fmla="*/ 2147483646 h 173"/>
              <a:gd name="T4" fmla="*/ 2147483646 w 551"/>
              <a:gd name="T5" fmla="*/ 2147483646 h 173"/>
              <a:gd name="T6" fmla="*/ 2147483646 w 551"/>
              <a:gd name="T7" fmla="*/ 2147483646 h 173"/>
              <a:gd name="T8" fmla="*/ 2147483646 w 551"/>
              <a:gd name="T9" fmla="*/ 2147483646 h 173"/>
              <a:gd name="T10" fmla="*/ 0 w 551"/>
              <a:gd name="T11" fmla="*/ 2147483646 h 173"/>
              <a:gd name="T12" fmla="*/ 2147483646 w 551"/>
              <a:gd name="T13" fmla="*/ 2147483646 h 173"/>
              <a:gd name="T14" fmla="*/ 2147483646 w 551"/>
              <a:gd name="T15" fmla="*/ 0 h 173"/>
              <a:gd name="T16" fmla="*/ 2147483646 w 551"/>
              <a:gd name="T17" fmla="*/ 2147483646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1" h="173">
                <a:moveTo>
                  <a:pt x="551" y="23"/>
                </a:moveTo>
                <a:lnTo>
                  <a:pt x="314" y="82"/>
                </a:lnTo>
                <a:lnTo>
                  <a:pt x="180" y="173"/>
                </a:lnTo>
                <a:lnTo>
                  <a:pt x="30" y="160"/>
                </a:lnTo>
                <a:lnTo>
                  <a:pt x="114" y="117"/>
                </a:lnTo>
                <a:lnTo>
                  <a:pt x="0" y="71"/>
                </a:lnTo>
                <a:lnTo>
                  <a:pt x="180" y="8"/>
                </a:lnTo>
                <a:lnTo>
                  <a:pt x="433" y="0"/>
                </a:lnTo>
                <a:lnTo>
                  <a:pt x="551" y="23"/>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76" name="Freeform 16"/>
          <p:cNvSpPr>
            <a:spLocks/>
          </p:cNvSpPr>
          <p:nvPr/>
        </p:nvSpPr>
        <p:spPr bwMode="auto">
          <a:xfrm>
            <a:off x="7707313" y="1376363"/>
            <a:ext cx="487362" cy="184150"/>
          </a:xfrm>
          <a:custGeom>
            <a:avLst/>
            <a:gdLst>
              <a:gd name="T0" fmla="*/ 2147483646 w 551"/>
              <a:gd name="T1" fmla="*/ 2147483646 h 173"/>
              <a:gd name="T2" fmla="*/ 2147483646 w 551"/>
              <a:gd name="T3" fmla="*/ 2147483646 h 173"/>
              <a:gd name="T4" fmla="*/ 2147483646 w 551"/>
              <a:gd name="T5" fmla="*/ 2147483646 h 173"/>
              <a:gd name="T6" fmla="*/ 2147483646 w 551"/>
              <a:gd name="T7" fmla="*/ 2147483646 h 173"/>
              <a:gd name="T8" fmla="*/ 2147483646 w 551"/>
              <a:gd name="T9" fmla="*/ 2147483646 h 173"/>
              <a:gd name="T10" fmla="*/ 0 w 551"/>
              <a:gd name="T11" fmla="*/ 2147483646 h 173"/>
              <a:gd name="T12" fmla="*/ 2147483646 w 551"/>
              <a:gd name="T13" fmla="*/ 2147483646 h 173"/>
              <a:gd name="T14" fmla="*/ 2147483646 w 551"/>
              <a:gd name="T15" fmla="*/ 0 h 173"/>
              <a:gd name="T16" fmla="*/ 2147483646 w 551"/>
              <a:gd name="T17" fmla="*/ 2147483646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1" h="173">
                <a:moveTo>
                  <a:pt x="551" y="23"/>
                </a:moveTo>
                <a:lnTo>
                  <a:pt x="314" y="82"/>
                </a:lnTo>
                <a:lnTo>
                  <a:pt x="180" y="173"/>
                </a:lnTo>
                <a:lnTo>
                  <a:pt x="30" y="160"/>
                </a:lnTo>
                <a:lnTo>
                  <a:pt x="114" y="117"/>
                </a:lnTo>
                <a:lnTo>
                  <a:pt x="0" y="71"/>
                </a:lnTo>
                <a:lnTo>
                  <a:pt x="180" y="8"/>
                </a:lnTo>
                <a:lnTo>
                  <a:pt x="433" y="0"/>
                </a:lnTo>
                <a:lnTo>
                  <a:pt x="551" y="23"/>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7" name="Freeform 17"/>
          <p:cNvSpPr>
            <a:spLocks/>
          </p:cNvSpPr>
          <p:nvPr/>
        </p:nvSpPr>
        <p:spPr bwMode="auto">
          <a:xfrm>
            <a:off x="7259638" y="1454150"/>
            <a:ext cx="206375" cy="92075"/>
          </a:xfrm>
          <a:custGeom>
            <a:avLst/>
            <a:gdLst>
              <a:gd name="T0" fmla="*/ 2147483646 w 234"/>
              <a:gd name="T1" fmla="*/ 2147483646 h 87"/>
              <a:gd name="T2" fmla="*/ 0 w 234"/>
              <a:gd name="T3" fmla="*/ 2147483646 h 87"/>
              <a:gd name="T4" fmla="*/ 2147483646 w 234"/>
              <a:gd name="T5" fmla="*/ 2147483646 h 87"/>
              <a:gd name="T6" fmla="*/ 2147483646 w 234"/>
              <a:gd name="T7" fmla="*/ 2147483646 h 87"/>
              <a:gd name="T8" fmla="*/ 2147483646 w 234"/>
              <a:gd name="T9" fmla="*/ 0 h 87"/>
              <a:gd name="T10" fmla="*/ 2147483646 w 234"/>
              <a:gd name="T11" fmla="*/ 2147483646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 h="87">
                <a:moveTo>
                  <a:pt x="84" y="26"/>
                </a:moveTo>
                <a:lnTo>
                  <a:pt x="0" y="75"/>
                </a:lnTo>
                <a:lnTo>
                  <a:pt x="84" y="87"/>
                </a:lnTo>
                <a:lnTo>
                  <a:pt x="234" y="62"/>
                </a:lnTo>
                <a:lnTo>
                  <a:pt x="140" y="0"/>
                </a:lnTo>
                <a:lnTo>
                  <a:pt x="84" y="26"/>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78" name="Freeform 18"/>
          <p:cNvSpPr>
            <a:spLocks/>
          </p:cNvSpPr>
          <p:nvPr/>
        </p:nvSpPr>
        <p:spPr bwMode="auto">
          <a:xfrm>
            <a:off x="7259638" y="1454150"/>
            <a:ext cx="206375" cy="92075"/>
          </a:xfrm>
          <a:custGeom>
            <a:avLst/>
            <a:gdLst>
              <a:gd name="T0" fmla="*/ 2147483646 w 234"/>
              <a:gd name="T1" fmla="*/ 2147483646 h 87"/>
              <a:gd name="T2" fmla="*/ 0 w 234"/>
              <a:gd name="T3" fmla="*/ 2147483646 h 87"/>
              <a:gd name="T4" fmla="*/ 2147483646 w 234"/>
              <a:gd name="T5" fmla="*/ 2147483646 h 87"/>
              <a:gd name="T6" fmla="*/ 2147483646 w 234"/>
              <a:gd name="T7" fmla="*/ 2147483646 h 87"/>
              <a:gd name="T8" fmla="*/ 2147483646 w 234"/>
              <a:gd name="T9" fmla="*/ 0 h 87"/>
              <a:gd name="T10" fmla="*/ 2147483646 w 234"/>
              <a:gd name="T11" fmla="*/ 2147483646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 h="87">
                <a:moveTo>
                  <a:pt x="84" y="26"/>
                </a:moveTo>
                <a:lnTo>
                  <a:pt x="0" y="75"/>
                </a:lnTo>
                <a:lnTo>
                  <a:pt x="84" y="87"/>
                </a:lnTo>
                <a:lnTo>
                  <a:pt x="234" y="62"/>
                </a:lnTo>
                <a:lnTo>
                  <a:pt x="140" y="0"/>
                </a:lnTo>
                <a:lnTo>
                  <a:pt x="84" y="26"/>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9" name="Freeform 19"/>
          <p:cNvSpPr>
            <a:spLocks/>
          </p:cNvSpPr>
          <p:nvPr/>
        </p:nvSpPr>
        <p:spPr bwMode="auto">
          <a:xfrm>
            <a:off x="7493000" y="1454150"/>
            <a:ext cx="269875" cy="120650"/>
          </a:xfrm>
          <a:custGeom>
            <a:avLst/>
            <a:gdLst>
              <a:gd name="T0" fmla="*/ 0 w 309"/>
              <a:gd name="T1" fmla="*/ 2147483646 h 114"/>
              <a:gd name="T2" fmla="*/ 2147483646 w 309"/>
              <a:gd name="T3" fmla="*/ 2147483646 h 114"/>
              <a:gd name="T4" fmla="*/ 2147483646 w 309"/>
              <a:gd name="T5" fmla="*/ 2147483646 h 114"/>
              <a:gd name="T6" fmla="*/ 2147483646 w 309"/>
              <a:gd name="T7" fmla="*/ 0 h 114"/>
              <a:gd name="T8" fmla="*/ 0 w 309"/>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 h="114">
                <a:moveTo>
                  <a:pt x="0" y="26"/>
                </a:moveTo>
                <a:lnTo>
                  <a:pt x="106" y="114"/>
                </a:lnTo>
                <a:lnTo>
                  <a:pt x="309" y="51"/>
                </a:lnTo>
                <a:lnTo>
                  <a:pt x="129" y="0"/>
                </a:lnTo>
                <a:lnTo>
                  <a:pt x="0" y="26"/>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80" name="Freeform 20"/>
          <p:cNvSpPr>
            <a:spLocks/>
          </p:cNvSpPr>
          <p:nvPr/>
        </p:nvSpPr>
        <p:spPr bwMode="auto">
          <a:xfrm>
            <a:off x="7493000" y="1454150"/>
            <a:ext cx="269875" cy="120650"/>
          </a:xfrm>
          <a:custGeom>
            <a:avLst/>
            <a:gdLst>
              <a:gd name="T0" fmla="*/ 0 w 309"/>
              <a:gd name="T1" fmla="*/ 2147483646 h 114"/>
              <a:gd name="T2" fmla="*/ 2147483646 w 309"/>
              <a:gd name="T3" fmla="*/ 2147483646 h 114"/>
              <a:gd name="T4" fmla="*/ 2147483646 w 309"/>
              <a:gd name="T5" fmla="*/ 2147483646 h 114"/>
              <a:gd name="T6" fmla="*/ 2147483646 w 309"/>
              <a:gd name="T7" fmla="*/ 0 h 114"/>
              <a:gd name="T8" fmla="*/ 0 w 309"/>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 h="114">
                <a:moveTo>
                  <a:pt x="0" y="26"/>
                </a:moveTo>
                <a:lnTo>
                  <a:pt x="106" y="114"/>
                </a:lnTo>
                <a:lnTo>
                  <a:pt x="309" y="51"/>
                </a:lnTo>
                <a:lnTo>
                  <a:pt x="129" y="0"/>
                </a:lnTo>
                <a:lnTo>
                  <a:pt x="0" y="26"/>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1" name="Freeform 21"/>
          <p:cNvSpPr>
            <a:spLocks/>
          </p:cNvSpPr>
          <p:nvPr/>
        </p:nvSpPr>
        <p:spPr bwMode="auto">
          <a:xfrm>
            <a:off x="2205038" y="4862513"/>
            <a:ext cx="185737" cy="546100"/>
          </a:xfrm>
          <a:custGeom>
            <a:avLst/>
            <a:gdLst>
              <a:gd name="T0" fmla="*/ 2147483646 w 210"/>
              <a:gd name="T1" fmla="*/ 0 h 515"/>
              <a:gd name="T2" fmla="*/ 2147483646 w 210"/>
              <a:gd name="T3" fmla="*/ 2147483646 h 515"/>
              <a:gd name="T4" fmla="*/ 2147483646 w 210"/>
              <a:gd name="T5" fmla="*/ 2147483646 h 515"/>
              <a:gd name="T6" fmla="*/ 2147483646 w 210"/>
              <a:gd name="T7" fmla="*/ 2147483646 h 515"/>
              <a:gd name="T8" fmla="*/ 0 w 210"/>
              <a:gd name="T9" fmla="*/ 2147483646 h 515"/>
              <a:gd name="T10" fmla="*/ 2147483646 w 210"/>
              <a:gd name="T11" fmla="*/ 2147483646 h 515"/>
              <a:gd name="T12" fmla="*/ 2147483646 w 210"/>
              <a:gd name="T13" fmla="*/ 2147483646 h 515"/>
              <a:gd name="T14" fmla="*/ 2147483646 w 210"/>
              <a:gd name="T15" fmla="*/ 2147483646 h 515"/>
              <a:gd name="T16" fmla="*/ 2147483646 w 210"/>
              <a:gd name="T17" fmla="*/ 0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 h="515">
                <a:moveTo>
                  <a:pt x="210" y="0"/>
                </a:moveTo>
                <a:lnTo>
                  <a:pt x="130" y="119"/>
                </a:lnTo>
                <a:lnTo>
                  <a:pt x="19" y="146"/>
                </a:lnTo>
                <a:lnTo>
                  <a:pt x="19" y="234"/>
                </a:lnTo>
                <a:lnTo>
                  <a:pt x="0" y="389"/>
                </a:lnTo>
                <a:lnTo>
                  <a:pt x="57" y="515"/>
                </a:lnTo>
                <a:lnTo>
                  <a:pt x="153" y="353"/>
                </a:lnTo>
                <a:lnTo>
                  <a:pt x="210" y="159"/>
                </a:lnTo>
                <a:lnTo>
                  <a:pt x="210"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82" name="Freeform 22"/>
          <p:cNvSpPr>
            <a:spLocks/>
          </p:cNvSpPr>
          <p:nvPr/>
        </p:nvSpPr>
        <p:spPr bwMode="auto">
          <a:xfrm>
            <a:off x="2205038" y="4862513"/>
            <a:ext cx="185737" cy="546100"/>
          </a:xfrm>
          <a:custGeom>
            <a:avLst/>
            <a:gdLst>
              <a:gd name="T0" fmla="*/ 2147483646 w 210"/>
              <a:gd name="T1" fmla="*/ 0 h 515"/>
              <a:gd name="T2" fmla="*/ 2147483646 w 210"/>
              <a:gd name="T3" fmla="*/ 2147483646 h 515"/>
              <a:gd name="T4" fmla="*/ 2147483646 w 210"/>
              <a:gd name="T5" fmla="*/ 2147483646 h 515"/>
              <a:gd name="T6" fmla="*/ 2147483646 w 210"/>
              <a:gd name="T7" fmla="*/ 2147483646 h 515"/>
              <a:gd name="T8" fmla="*/ 0 w 210"/>
              <a:gd name="T9" fmla="*/ 2147483646 h 515"/>
              <a:gd name="T10" fmla="*/ 2147483646 w 210"/>
              <a:gd name="T11" fmla="*/ 2147483646 h 515"/>
              <a:gd name="T12" fmla="*/ 2147483646 w 210"/>
              <a:gd name="T13" fmla="*/ 2147483646 h 515"/>
              <a:gd name="T14" fmla="*/ 2147483646 w 210"/>
              <a:gd name="T15" fmla="*/ 2147483646 h 515"/>
              <a:gd name="T16" fmla="*/ 2147483646 w 210"/>
              <a:gd name="T17" fmla="*/ 0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 h="515">
                <a:moveTo>
                  <a:pt x="210" y="0"/>
                </a:moveTo>
                <a:lnTo>
                  <a:pt x="130" y="119"/>
                </a:lnTo>
                <a:lnTo>
                  <a:pt x="19" y="146"/>
                </a:lnTo>
                <a:lnTo>
                  <a:pt x="19" y="234"/>
                </a:lnTo>
                <a:lnTo>
                  <a:pt x="0" y="389"/>
                </a:lnTo>
                <a:lnTo>
                  <a:pt x="57" y="515"/>
                </a:lnTo>
                <a:lnTo>
                  <a:pt x="153" y="353"/>
                </a:lnTo>
                <a:lnTo>
                  <a:pt x="210" y="159"/>
                </a:lnTo>
                <a:lnTo>
                  <a:pt x="210" y="0"/>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3" name="Freeform 23"/>
          <p:cNvSpPr>
            <a:spLocks/>
          </p:cNvSpPr>
          <p:nvPr/>
        </p:nvSpPr>
        <p:spPr bwMode="auto">
          <a:xfrm>
            <a:off x="3889375" y="4643438"/>
            <a:ext cx="506413" cy="141287"/>
          </a:xfrm>
          <a:custGeom>
            <a:avLst/>
            <a:gdLst>
              <a:gd name="T0" fmla="*/ 0 w 576"/>
              <a:gd name="T1" fmla="*/ 2147483646 h 134"/>
              <a:gd name="T2" fmla="*/ 2147483646 w 576"/>
              <a:gd name="T3" fmla="*/ 2147483646 h 134"/>
              <a:gd name="T4" fmla="*/ 2147483646 w 576"/>
              <a:gd name="T5" fmla="*/ 2147483646 h 134"/>
              <a:gd name="T6" fmla="*/ 2147483646 w 576"/>
              <a:gd name="T7" fmla="*/ 2147483646 h 134"/>
              <a:gd name="T8" fmla="*/ 2147483646 w 576"/>
              <a:gd name="T9" fmla="*/ 2147483646 h 134"/>
              <a:gd name="T10" fmla="*/ 2147483646 w 576"/>
              <a:gd name="T11" fmla="*/ 0 h 134"/>
              <a:gd name="T12" fmla="*/ 0 w 576"/>
              <a:gd name="T13" fmla="*/ 2147483646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134">
                <a:moveTo>
                  <a:pt x="0" y="23"/>
                </a:moveTo>
                <a:lnTo>
                  <a:pt x="249" y="134"/>
                </a:lnTo>
                <a:lnTo>
                  <a:pt x="513" y="107"/>
                </a:lnTo>
                <a:lnTo>
                  <a:pt x="576" y="59"/>
                </a:lnTo>
                <a:lnTo>
                  <a:pt x="296" y="59"/>
                </a:lnTo>
                <a:lnTo>
                  <a:pt x="192" y="0"/>
                </a:lnTo>
                <a:lnTo>
                  <a:pt x="0" y="23"/>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84" name="Freeform 24"/>
          <p:cNvSpPr>
            <a:spLocks/>
          </p:cNvSpPr>
          <p:nvPr/>
        </p:nvSpPr>
        <p:spPr bwMode="auto">
          <a:xfrm>
            <a:off x="3889375" y="4643438"/>
            <a:ext cx="506413" cy="141287"/>
          </a:xfrm>
          <a:custGeom>
            <a:avLst/>
            <a:gdLst>
              <a:gd name="T0" fmla="*/ 0 w 576"/>
              <a:gd name="T1" fmla="*/ 2147483646 h 134"/>
              <a:gd name="T2" fmla="*/ 2147483646 w 576"/>
              <a:gd name="T3" fmla="*/ 2147483646 h 134"/>
              <a:gd name="T4" fmla="*/ 2147483646 w 576"/>
              <a:gd name="T5" fmla="*/ 2147483646 h 134"/>
              <a:gd name="T6" fmla="*/ 2147483646 w 576"/>
              <a:gd name="T7" fmla="*/ 2147483646 h 134"/>
              <a:gd name="T8" fmla="*/ 2147483646 w 576"/>
              <a:gd name="T9" fmla="*/ 2147483646 h 134"/>
              <a:gd name="T10" fmla="*/ 2147483646 w 576"/>
              <a:gd name="T11" fmla="*/ 0 h 134"/>
              <a:gd name="T12" fmla="*/ 0 w 576"/>
              <a:gd name="T13" fmla="*/ 2147483646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134">
                <a:moveTo>
                  <a:pt x="0" y="23"/>
                </a:moveTo>
                <a:lnTo>
                  <a:pt x="249" y="134"/>
                </a:lnTo>
                <a:lnTo>
                  <a:pt x="513" y="107"/>
                </a:lnTo>
                <a:lnTo>
                  <a:pt x="576" y="59"/>
                </a:lnTo>
                <a:lnTo>
                  <a:pt x="296" y="59"/>
                </a:lnTo>
                <a:lnTo>
                  <a:pt x="192" y="0"/>
                </a:lnTo>
                <a:lnTo>
                  <a:pt x="0" y="23"/>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5" name="Freeform 25"/>
          <p:cNvSpPr>
            <a:spLocks/>
          </p:cNvSpPr>
          <p:nvPr/>
        </p:nvSpPr>
        <p:spPr bwMode="auto">
          <a:xfrm>
            <a:off x="615950" y="1658938"/>
            <a:ext cx="4157663" cy="4095750"/>
          </a:xfrm>
          <a:custGeom>
            <a:avLst/>
            <a:gdLst>
              <a:gd name="T0" fmla="*/ 2147483646 w 4719"/>
              <a:gd name="T1" fmla="*/ 2147483646 h 3873"/>
              <a:gd name="T2" fmla="*/ 2147483646 w 4719"/>
              <a:gd name="T3" fmla="*/ 2147483646 h 3873"/>
              <a:gd name="T4" fmla="*/ 2147483646 w 4719"/>
              <a:gd name="T5" fmla="*/ 2147483646 h 3873"/>
              <a:gd name="T6" fmla="*/ 2147483646 w 4719"/>
              <a:gd name="T7" fmla="*/ 2147483646 h 3873"/>
              <a:gd name="T8" fmla="*/ 2147483646 w 4719"/>
              <a:gd name="T9" fmla="*/ 2147483646 h 3873"/>
              <a:gd name="T10" fmla="*/ 2147483646 w 4719"/>
              <a:gd name="T11" fmla="*/ 2147483646 h 3873"/>
              <a:gd name="T12" fmla="*/ 2147483646 w 4719"/>
              <a:gd name="T13" fmla="*/ 2147483646 h 3873"/>
              <a:gd name="T14" fmla="*/ 2147483646 w 4719"/>
              <a:gd name="T15" fmla="*/ 2147483646 h 3873"/>
              <a:gd name="T16" fmla="*/ 2147483646 w 4719"/>
              <a:gd name="T17" fmla="*/ 2147483646 h 3873"/>
              <a:gd name="T18" fmla="*/ 2147483646 w 4719"/>
              <a:gd name="T19" fmla="*/ 2147483646 h 3873"/>
              <a:gd name="T20" fmla="*/ 2147483646 w 4719"/>
              <a:gd name="T21" fmla="*/ 2147483646 h 3873"/>
              <a:gd name="T22" fmla="*/ 2147483646 w 4719"/>
              <a:gd name="T23" fmla="*/ 2147483646 h 3873"/>
              <a:gd name="T24" fmla="*/ 2147483646 w 4719"/>
              <a:gd name="T25" fmla="*/ 2147483646 h 3873"/>
              <a:gd name="T26" fmla="*/ 2147483646 w 4719"/>
              <a:gd name="T27" fmla="*/ 2147483646 h 3873"/>
              <a:gd name="T28" fmla="*/ 2147483646 w 4719"/>
              <a:gd name="T29" fmla="*/ 2147483646 h 3873"/>
              <a:gd name="T30" fmla="*/ 2147483646 w 4719"/>
              <a:gd name="T31" fmla="*/ 2147483646 h 3873"/>
              <a:gd name="T32" fmla="*/ 2147483646 w 4719"/>
              <a:gd name="T33" fmla="*/ 2147483646 h 3873"/>
              <a:gd name="T34" fmla="*/ 2147483646 w 4719"/>
              <a:gd name="T35" fmla="*/ 2147483646 h 3873"/>
              <a:gd name="T36" fmla="*/ 2147483646 w 4719"/>
              <a:gd name="T37" fmla="*/ 2147483646 h 3873"/>
              <a:gd name="T38" fmla="*/ 2147483646 w 4719"/>
              <a:gd name="T39" fmla="*/ 2147483646 h 3873"/>
              <a:gd name="T40" fmla="*/ 2147483646 w 4719"/>
              <a:gd name="T41" fmla="*/ 2147483646 h 3873"/>
              <a:gd name="T42" fmla="*/ 2147483646 w 4719"/>
              <a:gd name="T43" fmla="*/ 2147483646 h 3873"/>
              <a:gd name="T44" fmla="*/ 2147483646 w 4719"/>
              <a:gd name="T45" fmla="*/ 2147483646 h 3873"/>
              <a:gd name="T46" fmla="*/ 2147483646 w 4719"/>
              <a:gd name="T47" fmla="*/ 2147483646 h 3873"/>
              <a:gd name="T48" fmla="*/ 2147483646 w 4719"/>
              <a:gd name="T49" fmla="*/ 2147483646 h 3873"/>
              <a:gd name="T50" fmla="*/ 2147483646 w 4719"/>
              <a:gd name="T51" fmla="*/ 2147483646 h 3873"/>
              <a:gd name="T52" fmla="*/ 2147483646 w 4719"/>
              <a:gd name="T53" fmla="*/ 2147483646 h 3873"/>
              <a:gd name="T54" fmla="*/ 2147483646 w 4719"/>
              <a:gd name="T55" fmla="*/ 2147483646 h 3873"/>
              <a:gd name="T56" fmla="*/ 2147483646 w 4719"/>
              <a:gd name="T57" fmla="*/ 2147483646 h 3873"/>
              <a:gd name="T58" fmla="*/ 2147483646 w 4719"/>
              <a:gd name="T59" fmla="*/ 2147483646 h 3873"/>
              <a:gd name="T60" fmla="*/ 2147483646 w 4719"/>
              <a:gd name="T61" fmla="*/ 2147483646 h 3873"/>
              <a:gd name="T62" fmla="*/ 2147483646 w 4719"/>
              <a:gd name="T63" fmla="*/ 2147483646 h 3873"/>
              <a:gd name="T64" fmla="*/ 2147483646 w 4719"/>
              <a:gd name="T65" fmla="*/ 2147483646 h 3873"/>
              <a:gd name="T66" fmla="*/ 2147483646 w 4719"/>
              <a:gd name="T67" fmla="*/ 2147483646 h 3873"/>
              <a:gd name="T68" fmla="*/ 2147483646 w 4719"/>
              <a:gd name="T69" fmla="*/ 2147483646 h 3873"/>
              <a:gd name="T70" fmla="*/ 2147483646 w 4719"/>
              <a:gd name="T71" fmla="*/ 2147483646 h 3873"/>
              <a:gd name="T72" fmla="*/ 2147483646 w 4719"/>
              <a:gd name="T73" fmla="*/ 2147483646 h 3873"/>
              <a:gd name="T74" fmla="*/ 2147483646 w 4719"/>
              <a:gd name="T75" fmla="*/ 2147483646 h 3873"/>
              <a:gd name="T76" fmla="*/ 2147483646 w 4719"/>
              <a:gd name="T77" fmla="*/ 2147483646 h 3873"/>
              <a:gd name="T78" fmla="*/ 2147483646 w 4719"/>
              <a:gd name="T79" fmla="*/ 2147483646 h 3873"/>
              <a:gd name="T80" fmla="*/ 2147483646 w 4719"/>
              <a:gd name="T81" fmla="*/ 2147483646 h 3873"/>
              <a:gd name="T82" fmla="*/ 2147483646 w 4719"/>
              <a:gd name="T83" fmla="*/ 2147483646 h 3873"/>
              <a:gd name="T84" fmla="*/ 2147483646 w 4719"/>
              <a:gd name="T85" fmla="*/ 2147483646 h 3873"/>
              <a:gd name="T86" fmla="*/ 2147483646 w 4719"/>
              <a:gd name="T87" fmla="*/ 2147483646 h 3873"/>
              <a:gd name="T88" fmla="*/ 2147483646 w 4719"/>
              <a:gd name="T89" fmla="*/ 2147483646 h 3873"/>
              <a:gd name="T90" fmla="*/ 2147483646 w 4719"/>
              <a:gd name="T91" fmla="*/ 2147483646 h 3873"/>
              <a:gd name="T92" fmla="*/ 2147483646 w 4719"/>
              <a:gd name="T93" fmla="*/ 2147483646 h 3873"/>
              <a:gd name="T94" fmla="*/ 2147483646 w 4719"/>
              <a:gd name="T95" fmla="*/ 2147483646 h 3873"/>
              <a:gd name="T96" fmla="*/ 2147483646 w 4719"/>
              <a:gd name="T97" fmla="*/ 2147483646 h 3873"/>
              <a:gd name="T98" fmla="*/ 2147483646 w 4719"/>
              <a:gd name="T99" fmla="*/ 2147483646 h 3873"/>
              <a:gd name="T100" fmla="*/ 2147483646 w 4719"/>
              <a:gd name="T101" fmla="*/ 2147483646 h 3873"/>
              <a:gd name="T102" fmla="*/ 2147483646 w 4719"/>
              <a:gd name="T103" fmla="*/ 2147483646 h 3873"/>
              <a:gd name="T104" fmla="*/ 2147483646 w 4719"/>
              <a:gd name="T105" fmla="*/ 2147483646 h 3873"/>
              <a:gd name="T106" fmla="*/ 2147483646 w 4719"/>
              <a:gd name="T107" fmla="*/ 2147483646 h 3873"/>
              <a:gd name="T108" fmla="*/ 2147483646 w 4719"/>
              <a:gd name="T109" fmla="*/ 2147483646 h 3873"/>
              <a:gd name="T110" fmla="*/ 2147483646 w 4719"/>
              <a:gd name="T111" fmla="*/ 2147483646 h 3873"/>
              <a:gd name="T112" fmla="*/ 2147483646 w 4719"/>
              <a:gd name="T113" fmla="*/ 2147483646 h 3873"/>
              <a:gd name="T114" fmla="*/ 2147483646 w 4719"/>
              <a:gd name="T115" fmla="*/ 2147483646 h 38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19" h="3873">
                <a:moveTo>
                  <a:pt x="1946" y="1013"/>
                </a:moveTo>
                <a:lnTo>
                  <a:pt x="1901" y="1053"/>
                </a:lnTo>
                <a:lnTo>
                  <a:pt x="2042" y="1261"/>
                </a:lnTo>
                <a:lnTo>
                  <a:pt x="2031" y="1322"/>
                </a:lnTo>
                <a:lnTo>
                  <a:pt x="1901" y="1261"/>
                </a:lnTo>
                <a:lnTo>
                  <a:pt x="1908" y="1190"/>
                </a:lnTo>
                <a:lnTo>
                  <a:pt x="1874" y="1154"/>
                </a:lnTo>
                <a:lnTo>
                  <a:pt x="1666" y="1154"/>
                </a:lnTo>
                <a:lnTo>
                  <a:pt x="1571" y="1176"/>
                </a:lnTo>
                <a:lnTo>
                  <a:pt x="1439" y="1140"/>
                </a:lnTo>
                <a:lnTo>
                  <a:pt x="1332" y="1176"/>
                </a:lnTo>
                <a:lnTo>
                  <a:pt x="1263" y="1211"/>
                </a:lnTo>
                <a:lnTo>
                  <a:pt x="1309" y="1322"/>
                </a:lnTo>
                <a:lnTo>
                  <a:pt x="1525" y="1322"/>
                </a:lnTo>
                <a:lnTo>
                  <a:pt x="1562" y="1424"/>
                </a:lnTo>
                <a:lnTo>
                  <a:pt x="1516" y="1520"/>
                </a:lnTo>
                <a:lnTo>
                  <a:pt x="1139" y="1459"/>
                </a:lnTo>
                <a:lnTo>
                  <a:pt x="1045" y="1543"/>
                </a:lnTo>
                <a:lnTo>
                  <a:pt x="852" y="1424"/>
                </a:lnTo>
                <a:lnTo>
                  <a:pt x="813" y="1322"/>
                </a:lnTo>
                <a:lnTo>
                  <a:pt x="583" y="1322"/>
                </a:lnTo>
                <a:lnTo>
                  <a:pt x="480" y="1372"/>
                </a:lnTo>
                <a:lnTo>
                  <a:pt x="356" y="1345"/>
                </a:lnTo>
                <a:lnTo>
                  <a:pt x="287" y="1436"/>
                </a:lnTo>
                <a:lnTo>
                  <a:pt x="192" y="1570"/>
                </a:lnTo>
                <a:lnTo>
                  <a:pt x="43" y="1738"/>
                </a:lnTo>
                <a:lnTo>
                  <a:pt x="0" y="2009"/>
                </a:lnTo>
                <a:lnTo>
                  <a:pt x="116" y="2374"/>
                </a:lnTo>
                <a:lnTo>
                  <a:pt x="287" y="2488"/>
                </a:lnTo>
                <a:lnTo>
                  <a:pt x="503" y="2412"/>
                </a:lnTo>
                <a:lnTo>
                  <a:pt x="719" y="2424"/>
                </a:lnTo>
                <a:lnTo>
                  <a:pt x="790" y="2596"/>
                </a:lnTo>
                <a:lnTo>
                  <a:pt x="899" y="2879"/>
                </a:lnTo>
                <a:lnTo>
                  <a:pt x="886" y="3161"/>
                </a:lnTo>
                <a:lnTo>
                  <a:pt x="925" y="3393"/>
                </a:lnTo>
                <a:lnTo>
                  <a:pt x="1029" y="3734"/>
                </a:lnTo>
                <a:lnTo>
                  <a:pt x="1063" y="3873"/>
                </a:lnTo>
                <a:lnTo>
                  <a:pt x="1366" y="3710"/>
                </a:lnTo>
                <a:lnTo>
                  <a:pt x="1551" y="3450"/>
                </a:lnTo>
                <a:lnTo>
                  <a:pt x="1551" y="3282"/>
                </a:lnTo>
                <a:lnTo>
                  <a:pt x="1742" y="3074"/>
                </a:lnTo>
                <a:lnTo>
                  <a:pt x="1755" y="2879"/>
                </a:lnTo>
                <a:lnTo>
                  <a:pt x="1716" y="2717"/>
                </a:lnTo>
                <a:lnTo>
                  <a:pt x="1874" y="2583"/>
                </a:lnTo>
                <a:lnTo>
                  <a:pt x="2004" y="2398"/>
                </a:lnTo>
                <a:lnTo>
                  <a:pt x="2092" y="2192"/>
                </a:lnTo>
                <a:lnTo>
                  <a:pt x="1935" y="2180"/>
                </a:lnTo>
                <a:lnTo>
                  <a:pt x="1789" y="2216"/>
                </a:lnTo>
                <a:lnTo>
                  <a:pt x="1728" y="2121"/>
                </a:lnTo>
                <a:lnTo>
                  <a:pt x="1682" y="2030"/>
                </a:lnTo>
                <a:lnTo>
                  <a:pt x="1585" y="1764"/>
                </a:lnTo>
                <a:lnTo>
                  <a:pt x="1466" y="1556"/>
                </a:lnTo>
                <a:lnTo>
                  <a:pt x="1535" y="1593"/>
                </a:lnTo>
                <a:lnTo>
                  <a:pt x="1585" y="1664"/>
                </a:lnTo>
                <a:lnTo>
                  <a:pt x="1682" y="1827"/>
                </a:lnTo>
                <a:lnTo>
                  <a:pt x="1762" y="1973"/>
                </a:lnTo>
                <a:lnTo>
                  <a:pt x="1805" y="2092"/>
                </a:lnTo>
                <a:lnTo>
                  <a:pt x="1824" y="2132"/>
                </a:lnTo>
                <a:lnTo>
                  <a:pt x="2058" y="2057"/>
                </a:lnTo>
                <a:lnTo>
                  <a:pt x="2235" y="1973"/>
                </a:lnTo>
                <a:lnTo>
                  <a:pt x="2295" y="1827"/>
                </a:lnTo>
                <a:lnTo>
                  <a:pt x="2161" y="1689"/>
                </a:lnTo>
                <a:lnTo>
                  <a:pt x="2154" y="1700"/>
                </a:lnTo>
                <a:lnTo>
                  <a:pt x="2042" y="1738"/>
                </a:lnTo>
                <a:lnTo>
                  <a:pt x="1981" y="1654"/>
                </a:lnTo>
                <a:lnTo>
                  <a:pt x="1962" y="1556"/>
                </a:lnTo>
                <a:lnTo>
                  <a:pt x="2004" y="1579"/>
                </a:lnTo>
                <a:lnTo>
                  <a:pt x="2112" y="1654"/>
                </a:lnTo>
                <a:lnTo>
                  <a:pt x="2211" y="1654"/>
                </a:lnTo>
                <a:lnTo>
                  <a:pt x="2285" y="1713"/>
                </a:lnTo>
                <a:lnTo>
                  <a:pt x="2450" y="1713"/>
                </a:lnTo>
                <a:lnTo>
                  <a:pt x="2522" y="1748"/>
                </a:lnTo>
                <a:lnTo>
                  <a:pt x="2618" y="1848"/>
                </a:lnTo>
                <a:lnTo>
                  <a:pt x="2668" y="1839"/>
                </a:lnTo>
                <a:lnTo>
                  <a:pt x="2714" y="2057"/>
                </a:lnTo>
                <a:lnTo>
                  <a:pt x="2825" y="2314"/>
                </a:lnTo>
                <a:lnTo>
                  <a:pt x="2968" y="2389"/>
                </a:lnTo>
                <a:lnTo>
                  <a:pt x="2944" y="2278"/>
                </a:lnTo>
                <a:lnTo>
                  <a:pt x="2934" y="2132"/>
                </a:lnTo>
                <a:lnTo>
                  <a:pt x="2934" y="2057"/>
                </a:lnTo>
                <a:lnTo>
                  <a:pt x="3064" y="1923"/>
                </a:lnTo>
                <a:lnTo>
                  <a:pt x="3183" y="1812"/>
                </a:lnTo>
                <a:lnTo>
                  <a:pt x="3280" y="1812"/>
                </a:lnTo>
                <a:lnTo>
                  <a:pt x="3333" y="1973"/>
                </a:lnTo>
                <a:lnTo>
                  <a:pt x="3390" y="2057"/>
                </a:lnTo>
                <a:lnTo>
                  <a:pt x="3513" y="2278"/>
                </a:lnTo>
                <a:lnTo>
                  <a:pt x="3560" y="2171"/>
                </a:lnTo>
                <a:lnTo>
                  <a:pt x="3677" y="2255"/>
                </a:lnTo>
                <a:lnTo>
                  <a:pt x="3751" y="2255"/>
                </a:lnTo>
                <a:lnTo>
                  <a:pt x="3801" y="2192"/>
                </a:lnTo>
                <a:lnTo>
                  <a:pt x="3786" y="2030"/>
                </a:lnTo>
                <a:lnTo>
                  <a:pt x="3690" y="1923"/>
                </a:lnTo>
                <a:lnTo>
                  <a:pt x="3717" y="1848"/>
                </a:lnTo>
                <a:lnTo>
                  <a:pt x="3883" y="1839"/>
                </a:lnTo>
                <a:lnTo>
                  <a:pt x="4013" y="1677"/>
                </a:lnTo>
                <a:lnTo>
                  <a:pt x="4066" y="1570"/>
                </a:lnTo>
                <a:lnTo>
                  <a:pt x="3970" y="1408"/>
                </a:lnTo>
                <a:lnTo>
                  <a:pt x="3916" y="1322"/>
                </a:lnTo>
                <a:lnTo>
                  <a:pt x="3933" y="1297"/>
                </a:lnTo>
                <a:lnTo>
                  <a:pt x="3863" y="1297"/>
                </a:lnTo>
                <a:lnTo>
                  <a:pt x="3874" y="1211"/>
                </a:lnTo>
                <a:lnTo>
                  <a:pt x="3943" y="1211"/>
                </a:lnTo>
                <a:lnTo>
                  <a:pt x="4027" y="1226"/>
                </a:lnTo>
                <a:lnTo>
                  <a:pt x="4150" y="1372"/>
                </a:lnTo>
                <a:lnTo>
                  <a:pt x="4196" y="1447"/>
                </a:lnTo>
                <a:lnTo>
                  <a:pt x="4186" y="1345"/>
                </a:lnTo>
                <a:lnTo>
                  <a:pt x="4116" y="1238"/>
                </a:lnTo>
                <a:lnTo>
                  <a:pt x="4136" y="1154"/>
                </a:lnTo>
                <a:lnTo>
                  <a:pt x="4220" y="1063"/>
                </a:lnTo>
                <a:lnTo>
                  <a:pt x="4246" y="894"/>
                </a:lnTo>
                <a:lnTo>
                  <a:pt x="4353" y="992"/>
                </a:lnTo>
                <a:lnTo>
                  <a:pt x="4377" y="942"/>
                </a:lnTo>
                <a:lnTo>
                  <a:pt x="4220" y="796"/>
                </a:lnTo>
                <a:lnTo>
                  <a:pt x="4163" y="721"/>
                </a:lnTo>
                <a:lnTo>
                  <a:pt x="4089" y="721"/>
                </a:lnTo>
                <a:lnTo>
                  <a:pt x="3959" y="696"/>
                </a:lnTo>
                <a:lnTo>
                  <a:pt x="4013" y="562"/>
                </a:lnTo>
                <a:lnTo>
                  <a:pt x="4196" y="539"/>
                </a:lnTo>
                <a:lnTo>
                  <a:pt x="4280" y="514"/>
                </a:lnTo>
                <a:lnTo>
                  <a:pt x="4362" y="491"/>
                </a:lnTo>
                <a:lnTo>
                  <a:pt x="4423" y="514"/>
                </a:lnTo>
                <a:lnTo>
                  <a:pt x="4412" y="589"/>
                </a:lnTo>
                <a:lnTo>
                  <a:pt x="4439" y="673"/>
                </a:lnTo>
                <a:lnTo>
                  <a:pt x="4535" y="708"/>
                </a:lnTo>
                <a:lnTo>
                  <a:pt x="4642" y="858"/>
                </a:lnTo>
                <a:lnTo>
                  <a:pt x="4616" y="637"/>
                </a:lnTo>
                <a:lnTo>
                  <a:pt x="4500" y="539"/>
                </a:lnTo>
                <a:lnTo>
                  <a:pt x="4596" y="503"/>
                </a:lnTo>
                <a:lnTo>
                  <a:pt x="4703" y="419"/>
                </a:lnTo>
                <a:lnTo>
                  <a:pt x="4719" y="419"/>
                </a:lnTo>
                <a:lnTo>
                  <a:pt x="4353" y="173"/>
                </a:lnTo>
                <a:lnTo>
                  <a:pt x="4280" y="221"/>
                </a:lnTo>
                <a:lnTo>
                  <a:pt x="4116" y="234"/>
                </a:lnTo>
                <a:lnTo>
                  <a:pt x="3933" y="186"/>
                </a:lnTo>
                <a:lnTo>
                  <a:pt x="3786" y="195"/>
                </a:lnTo>
                <a:lnTo>
                  <a:pt x="3610" y="146"/>
                </a:lnTo>
                <a:lnTo>
                  <a:pt x="3497" y="100"/>
                </a:lnTo>
                <a:lnTo>
                  <a:pt x="3471" y="137"/>
                </a:lnTo>
                <a:lnTo>
                  <a:pt x="3340" y="186"/>
                </a:lnTo>
                <a:lnTo>
                  <a:pt x="3141" y="159"/>
                </a:lnTo>
                <a:lnTo>
                  <a:pt x="2887" y="111"/>
                </a:lnTo>
                <a:lnTo>
                  <a:pt x="2754" y="137"/>
                </a:lnTo>
                <a:lnTo>
                  <a:pt x="2814" y="75"/>
                </a:lnTo>
                <a:lnTo>
                  <a:pt x="2704" y="23"/>
                </a:lnTo>
                <a:lnTo>
                  <a:pt x="2584" y="0"/>
                </a:lnTo>
                <a:lnTo>
                  <a:pt x="2427" y="52"/>
                </a:lnTo>
                <a:lnTo>
                  <a:pt x="2285" y="88"/>
                </a:lnTo>
                <a:lnTo>
                  <a:pt x="2161" y="137"/>
                </a:lnTo>
                <a:lnTo>
                  <a:pt x="2101" y="137"/>
                </a:lnTo>
                <a:lnTo>
                  <a:pt x="2154" y="221"/>
                </a:lnTo>
                <a:lnTo>
                  <a:pt x="2174" y="293"/>
                </a:lnTo>
                <a:lnTo>
                  <a:pt x="2138" y="293"/>
                </a:lnTo>
                <a:lnTo>
                  <a:pt x="2065" y="209"/>
                </a:lnTo>
                <a:lnTo>
                  <a:pt x="2031" y="137"/>
                </a:lnTo>
                <a:lnTo>
                  <a:pt x="1969" y="173"/>
                </a:lnTo>
                <a:lnTo>
                  <a:pt x="2042" y="269"/>
                </a:lnTo>
                <a:lnTo>
                  <a:pt x="1946" y="234"/>
                </a:lnTo>
                <a:lnTo>
                  <a:pt x="1839" y="234"/>
                </a:lnTo>
                <a:lnTo>
                  <a:pt x="1612" y="293"/>
                </a:lnTo>
                <a:lnTo>
                  <a:pt x="1428" y="305"/>
                </a:lnTo>
                <a:lnTo>
                  <a:pt x="1343" y="419"/>
                </a:lnTo>
                <a:lnTo>
                  <a:pt x="1263" y="319"/>
                </a:lnTo>
                <a:lnTo>
                  <a:pt x="1378" y="305"/>
                </a:lnTo>
                <a:lnTo>
                  <a:pt x="1405" y="244"/>
                </a:lnTo>
                <a:lnTo>
                  <a:pt x="1298" y="221"/>
                </a:lnTo>
                <a:lnTo>
                  <a:pt x="1125" y="186"/>
                </a:lnTo>
                <a:lnTo>
                  <a:pt x="959" y="221"/>
                </a:lnTo>
                <a:lnTo>
                  <a:pt x="836" y="269"/>
                </a:lnTo>
                <a:lnTo>
                  <a:pt x="695" y="407"/>
                </a:lnTo>
                <a:lnTo>
                  <a:pt x="660" y="478"/>
                </a:lnTo>
                <a:lnTo>
                  <a:pt x="660" y="574"/>
                </a:lnTo>
                <a:lnTo>
                  <a:pt x="695" y="601"/>
                </a:lnTo>
                <a:lnTo>
                  <a:pt x="768" y="553"/>
                </a:lnTo>
                <a:lnTo>
                  <a:pt x="813" y="589"/>
                </a:lnTo>
                <a:lnTo>
                  <a:pt x="836" y="685"/>
                </a:lnTo>
                <a:lnTo>
                  <a:pt x="933" y="646"/>
                </a:lnTo>
                <a:lnTo>
                  <a:pt x="933" y="562"/>
                </a:lnTo>
                <a:lnTo>
                  <a:pt x="933" y="491"/>
                </a:lnTo>
                <a:lnTo>
                  <a:pt x="1009" y="419"/>
                </a:lnTo>
                <a:lnTo>
                  <a:pt x="1090" y="319"/>
                </a:lnTo>
                <a:lnTo>
                  <a:pt x="1125" y="355"/>
                </a:lnTo>
                <a:lnTo>
                  <a:pt x="1045" y="428"/>
                </a:lnTo>
                <a:lnTo>
                  <a:pt x="1029" y="514"/>
                </a:lnTo>
                <a:lnTo>
                  <a:pt x="1045" y="624"/>
                </a:lnTo>
                <a:lnTo>
                  <a:pt x="1029" y="696"/>
                </a:lnTo>
                <a:lnTo>
                  <a:pt x="802" y="721"/>
                </a:lnTo>
                <a:lnTo>
                  <a:pt x="776" y="624"/>
                </a:lnTo>
                <a:lnTo>
                  <a:pt x="733" y="646"/>
                </a:lnTo>
                <a:lnTo>
                  <a:pt x="733" y="708"/>
                </a:lnTo>
                <a:lnTo>
                  <a:pt x="660" y="787"/>
                </a:lnTo>
                <a:lnTo>
                  <a:pt x="513" y="881"/>
                </a:lnTo>
                <a:lnTo>
                  <a:pt x="392" y="894"/>
                </a:lnTo>
                <a:lnTo>
                  <a:pt x="392" y="919"/>
                </a:lnTo>
                <a:lnTo>
                  <a:pt x="464" y="992"/>
                </a:lnTo>
                <a:lnTo>
                  <a:pt x="464" y="1063"/>
                </a:lnTo>
                <a:lnTo>
                  <a:pt x="419" y="1079"/>
                </a:lnTo>
                <a:lnTo>
                  <a:pt x="330" y="1079"/>
                </a:lnTo>
                <a:lnTo>
                  <a:pt x="249" y="1092"/>
                </a:lnTo>
                <a:lnTo>
                  <a:pt x="260" y="1140"/>
                </a:lnTo>
                <a:lnTo>
                  <a:pt x="260" y="1247"/>
                </a:lnTo>
                <a:lnTo>
                  <a:pt x="296" y="1322"/>
                </a:lnTo>
                <a:lnTo>
                  <a:pt x="426" y="1309"/>
                </a:lnTo>
                <a:lnTo>
                  <a:pt x="537" y="1274"/>
                </a:lnTo>
                <a:lnTo>
                  <a:pt x="576" y="1163"/>
                </a:lnTo>
                <a:lnTo>
                  <a:pt x="645" y="1079"/>
                </a:lnTo>
                <a:lnTo>
                  <a:pt x="756" y="1063"/>
                </a:lnTo>
                <a:lnTo>
                  <a:pt x="959" y="1211"/>
                </a:lnTo>
                <a:lnTo>
                  <a:pt x="959" y="1286"/>
                </a:lnTo>
                <a:lnTo>
                  <a:pt x="1022" y="1202"/>
                </a:lnTo>
                <a:lnTo>
                  <a:pt x="836" y="1040"/>
                </a:lnTo>
                <a:lnTo>
                  <a:pt x="872" y="1004"/>
                </a:lnTo>
                <a:lnTo>
                  <a:pt x="1022" y="1154"/>
                </a:lnTo>
                <a:lnTo>
                  <a:pt x="1139" y="1274"/>
                </a:lnTo>
                <a:lnTo>
                  <a:pt x="1116" y="1286"/>
                </a:lnTo>
                <a:lnTo>
                  <a:pt x="1152" y="1333"/>
                </a:lnTo>
                <a:lnTo>
                  <a:pt x="1202" y="1286"/>
                </a:lnTo>
                <a:lnTo>
                  <a:pt x="1175" y="1226"/>
                </a:lnTo>
                <a:lnTo>
                  <a:pt x="1202" y="1190"/>
                </a:lnTo>
                <a:lnTo>
                  <a:pt x="1263" y="1190"/>
                </a:lnTo>
                <a:lnTo>
                  <a:pt x="1316" y="1176"/>
                </a:lnTo>
                <a:lnTo>
                  <a:pt x="1282" y="1127"/>
                </a:lnTo>
                <a:lnTo>
                  <a:pt x="1309" y="1040"/>
                </a:lnTo>
                <a:lnTo>
                  <a:pt x="1366" y="969"/>
                </a:lnTo>
                <a:lnTo>
                  <a:pt x="1439" y="1053"/>
                </a:lnTo>
                <a:lnTo>
                  <a:pt x="1502" y="1028"/>
                </a:lnTo>
                <a:lnTo>
                  <a:pt x="1585" y="1079"/>
                </a:lnTo>
                <a:lnTo>
                  <a:pt x="1666" y="1154"/>
                </a:lnTo>
                <a:lnTo>
                  <a:pt x="1874" y="1154"/>
                </a:lnTo>
                <a:lnTo>
                  <a:pt x="1805" y="1053"/>
                </a:lnTo>
                <a:lnTo>
                  <a:pt x="1851" y="978"/>
                </a:lnTo>
                <a:lnTo>
                  <a:pt x="1935" y="969"/>
                </a:lnTo>
                <a:lnTo>
                  <a:pt x="1946" y="1013"/>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6" name="Freeform 26"/>
          <p:cNvSpPr>
            <a:spLocks/>
          </p:cNvSpPr>
          <p:nvPr/>
        </p:nvSpPr>
        <p:spPr bwMode="auto">
          <a:xfrm>
            <a:off x="4367213" y="2763838"/>
            <a:ext cx="231775" cy="506412"/>
          </a:xfrm>
          <a:custGeom>
            <a:avLst/>
            <a:gdLst>
              <a:gd name="T0" fmla="*/ 2147483646 w 260"/>
              <a:gd name="T1" fmla="*/ 2147483646 h 479"/>
              <a:gd name="T2" fmla="*/ 2147483646 w 260"/>
              <a:gd name="T3" fmla="*/ 2147483646 h 479"/>
              <a:gd name="T4" fmla="*/ 2147483646 w 260"/>
              <a:gd name="T5" fmla="*/ 2147483646 h 479"/>
              <a:gd name="T6" fmla="*/ 2147483646 w 260"/>
              <a:gd name="T7" fmla="*/ 2147483646 h 479"/>
              <a:gd name="T8" fmla="*/ 2147483646 w 260"/>
              <a:gd name="T9" fmla="*/ 2147483646 h 479"/>
              <a:gd name="T10" fmla="*/ 2147483646 w 260"/>
              <a:gd name="T11" fmla="*/ 2147483646 h 479"/>
              <a:gd name="T12" fmla="*/ 2147483646 w 260"/>
              <a:gd name="T13" fmla="*/ 2147483646 h 479"/>
              <a:gd name="T14" fmla="*/ 0 w 260"/>
              <a:gd name="T15" fmla="*/ 2147483646 h 479"/>
              <a:gd name="T16" fmla="*/ 2147483646 w 260"/>
              <a:gd name="T17" fmla="*/ 2147483646 h 479"/>
              <a:gd name="T18" fmla="*/ 2147483646 w 260"/>
              <a:gd name="T19" fmla="*/ 2147483646 h 479"/>
              <a:gd name="T20" fmla="*/ 2147483646 w 260"/>
              <a:gd name="T21" fmla="*/ 2147483646 h 479"/>
              <a:gd name="T22" fmla="*/ 2147483646 w 260"/>
              <a:gd name="T23" fmla="*/ 2147483646 h 479"/>
              <a:gd name="T24" fmla="*/ 2147483646 w 260"/>
              <a:gd name="T25" fmla="*/ 2147483646 h 479"/>
              <a:gd name="T26" fmla="*/ 2147483646 w 260"/>
              <a:gd name="T27" fmla="*/ 2147483646 h 479"/>
              <a:gd name="T28" fmla="*/ 2147483646 w 260"/>
              <a:gd name="T29" fmla="*/ 2147483646 h 479"/>
              <a:gd name="T30" fmla="*/ 2147483646 w 260"/>
              <a:gd name="T31" fmla="*/ 2147483646 h 479"/>
              <a:gd name="T32" fmla="*/ 2147483646 w 260"/>
              <a:gd name="T33" fmla="*/ 0 h 479"/>
              <a:gd name="T34" fmla="*/ 2147483646 w 260"/>
              <a:gd name="T35" fmla="*/ 2147483646 h 479"/>
              <a:gd name="T36" fmla="*/ 2147483646 w 260"/>
              <a:gd name="T37" fmla="*/ 2147483646 h 4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0" h="479">
                <a:moveTo>
                  <a:pt x="164" y="158"/>
                </a:moveTo>
                <a:lnTo>
                  <a:pt x="187" y="207"/>
                </a:lnTo>
                <a:lnTo>
                  <a:pt x="180" y="269"/>
                </a:lnTo>
                <a:lnTo>
                  <a:pt x="164" y="281"/>
                </a:lnTo>
                <a:lnTo>
                  <a:pt x="141" y="269"/>
                </a:lnTo>
                <a:lnTo>
                  <a:pt x="130" y="305"/>
                </a:lnTo>
                <a:lnTo>
                  <a:pt x="34" y="340"/>
                </a:lnTo>
                <a:lnTo>
                  <a:pt x="0" y="405"/>
                </a:lnTo>
                <a:lnTo>
                  <a:pt x="50" y="479"/>
                </a:lnTo>
                <a:lnTo>
                  <a:pt x="91" y="419"/>
                </a:lnTo>
                <a:lnTo>
                  <a:pt x="164" y="392"/>
                </a:lnTo>
                <a:lnTo>
                  <a:pt x="180" y="353"/>
                </a:lnTo>
                <a:lnTo>
                  <a:pt x="260" y="340"/>
                </a:lnTo>
                <a:lnTo>
                  <a:pt x="248" y="233"/>
                </a:lnTo>
                <a:lnTo>
                  <a:pt x="221" y="100"/>
                </a:lnTo>
                <a:lnTo>
                  <a:pt x="237" y="51"/>
                </a:lnTo>
                <a:lnTo>
                  <a:pt x="141" y="0"/>
                </a:lnTo>
                <a:lnTo>
                  <a:pt x="130" y="75"/>
                </a:lnTo>
                <a:lnTo>
                  <a:pt x="164" y="158"/>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87" name="Freeform 27"/>
          <p:cNvSpPr>
            <a:spLocks/>
          </p:cNvSpPr>
          <p:nvPr/>
        </p:nvSpPr>
        <p:spPr bwMode="auto">
          <a:xfrm>
            <a:off x="4367213" y="2763838"/>
            <a:ext cx="231775" cy="506412"/>
          </a:xfrm>
          <a:custGeom>
            <a:avLst/>
            <a:gdLst>
              <a:gd name="T0" fmla="*/ 2147483646 w 260"/>
              <a:gd name="T1" fmla="*/ 2147483646 h 479"/>
              <a:gd name="T2" fmla="*/ 2147483646 w 260"/>
              <a:gd name="T3" fmla="*/ 2147483646 h 479"/>
              <a:gd name="T4" fmla="*/ 2147483646 w 260"/>
              <a:gd name="T5" fmla="*/ 2147483646 h 479"/>
              <a:gd name="T6" fmla="*/ 2147483646 w 260"/>
              <a:gd name="T7" fmla="*/ 2147483646 h 479"/>
              <a:gd name="T8" fmla="*/ 2147483646 w 260"/>
              <a:gd name="T9" fmla="*/ 2147483646 h 479"/>
              <a:gd name="T10" fmla="*/ 2147483646 w 260"/>
              <a:gd name="T11" fmla="*/ 2147483646 h 479"/>
              <a:gd name="T12" fmla="*/ 2147483646 w 260"/>
              <a:gd name="T13" fmla="*/ 2147483646 h 479"/>
              <a:gd name="T14" fmla="*/ 0 w 260"/>
              <a:gd name="T15" fmla="*/ 2147483646 h 479"/>
              <a:gd name="T16" fmla="*/ 2147483646 w 260"/>
              <a:gd name="T17" fmla="*/ 2147483646 h 479"/>
              <a:gd name="T18" fmla="*/ 2147483646 w 260"/>
              <a:gd name="T19" fmla="*/ 2147483646 h 479"/>
              <a:gd name="T20" fmla="*/ 2147483646 w 260"/>
              <a:gd name="T21" fmla="*/ 2147483646 h 479"/>
              <a:gd name="T22" fmla="*/ 2147483646 w 260"/>
              <a:gd name="T23" fmla="*/ 2147483646 h 479"/>
              <a:gd name="T24" fmla="*/ 2147483646 w 260"/>
              <a:gd name="T25" fmla="*/ 2147483646 h 479"/>
              <a:gd name="T26" fmla="*/ 2147483646 w 260"/>
              <a:gd name="T27" fmla="*/ 2147483646 h 479"/>
              <a:gd name="T28" fmla="*/ 2147483646 w 260"/>
              <a:gd name="T29" fmla="*/ 2147483646 h 479"/>
              <a:gd name="T30" fmla="*/ 2147483646 w 260"/>
              <a:gd name="T31" fmla="*/ 2147483646 h 479"/>
              <a:gd name="T32" fmla="*/ 2147483646 w 260"/>
              <a:gd name="T33" fmla="*/ 0 h 479"/>
              <a:gd name="T34" fmla="*/ 2147483646 w 260"/>
              <a:gd name="T35" fmla="*/ 2147483646 h 479"/>
              <a:gd name="T36" fmla="*/ 2147483646 w 260"/>
              <a:gd name="T37" fmla="*/ 2147483646 h 4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0" h="479">
                <a:moveTo>
                  <a:pt x="164" y="158"/>
                </a:moveTo>
                <a:lnTo>
                  <a:pt x="187" y="207"/>
                </a:lnTo>
                <a:lnTo>
                  <a:pt x="180" y="269"/>
                </a:lnTo>
                <a:lnTo>
                  <a:pt x="164" y="281"/>
                </a:lnTo>
                <a:lnTo>
                  <a:pt x="141" y="269"/>
                </a:lnTo>
                <a:lnTo>
                  <a:pt x="130" y="305"/>
                </a:lnTo>
                <a:lnTo>
                  <a:pt x="34" y="340"/>
                </a:lnTo>
                <a:lnTo>
                  <a:pt x="0" y="405"/>
                </a:lnTo>
                <a:lnTo>
                  <a:pt x="50" y="479"/>
                </a:lnTo>
                <a:lnTo>
                  <a:pt x="91" y="419"/>
                </a:lnTo>
                <a:lnTo>
                  <a:pt x="164" y="392"/>
                </a:lnTo>
                <a:lnTo>
                  <a:pt x="180" y="353"/>
                </a:lnTo>
                <a:lnTo>
                  <a:pt x="260" y="340"/>
                </a:lnTo>
                <a:lnTo>
                  <a:pt x="248" y="233"/>
                </a:lnTo>
                <a:lnTo>
                  <a:pt x="221" y="100"/>
                </a:lnTo>
                <a:lnTo>
                  <a:pt x="237" y="51"/>
                </a:lnTo>
                <a:lnTo>
                  <a:pt x="141" y="0"/>
                </a:lnTo>
                <a:lnTo>
                  <a:pt x="130" y="75"/>
                </a:lnTo>
                <a:lnTo>
                  <a:pt x="164" y="158"/>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8" name="Freeform 28"/>
          <p:cNvSpPr>
            <a:spLocks/>
          </p:cNvSpPr>
          <p:nvPr/>
        </p:nvSpPr>
        <p:spPr bwMode="auto">
          <a:xfrm>
            <a:off x="3976688" y="4811713"/>
            <a:ext cx="1122362" cy="1062037"/>
          </a:xfrm>
          <a:custGeom>
            <a:avLst/>
            <a:gdLst>
              <a:gd name="T0" fmla="*/ 2147483646 w 1275"/>
              <a:gd name="T1" fmla="*/ 2147483646 h 1004"/>
              <a:gd name="T2" fmla="*/ 2147483646 w 1275"/>
              <a:gd name="T3" fmla="*/ 2147483646 h 1004"/>
              <a:gd name="T4" fmla="*/ 2147483646 w 1275"/>
              <a:gd name="T5" fmla="*/ 2147483646 h 1004"/>
              <a:gd name="T6" fmla="*/ 2147483646 w 1275"/>
              <a:gd name="T7" fmla="*/ 2147483646 h 1004"/>
              <a:gd name="T8" fmla="*/ 2147483646 w 1275"/>
              <a:gd name="T9" fmla="*/ 2147483646 h 1004"/>
              <a:gd name="T10" fmla="*/ 2147483646 w 1275"/>
              <a:gd name="T11" fmla="*/ 2147483646 h 1004"/>
              <a:gd name="T12" fmla="*/ 0 w 1275"/>
              <a:gd name="T13" fmla="*/ 2147483646 h 1004"/>
              <a:gd name="T14" fmla="*/ 2147483646 w 1275"/>
              <a:gd name="T15" fmla="*/ 2147483646 h 1004"/>
              <a:gd name="T16" fmla="*/ 2147483646 w 1275"/>
              <a:gd name="T17" fmla="*/ 2147483646 h 1004"/>
              <a:gd name="T18" fmla="*/ 2147483646 w 1275"/>
              <a:gd name="T19" fmla="*/ 2147483646 h 1004"/>
              <a:gd name="T20" fmla="*/ 2147483646 w 1275"/>
              <a:gd name="T21" fmla="*/ 2147483646 h 1004"/>
              <a:gd name="T22" fmla="*/ 2147483646 w 1275"/>
              <a:gd name="T23" fmla="*/ 2147483646 h 1004"/>
              <a:gd name="T24" fmla="*/ 2147483646 w 1275"/>
              <a:gd name="T25" fmla="*/ 2147483646 h 1004"/>
              <a:gd name="T26" fmla="*/ 2147483646 w 1275"/>
              <a:gd name="T27" fmla="*/ 2147483646 h 1004"/>
              <a:gd name="T28" fmla="*/ 2147483646 w 1275"/>
              <a:gd name="T29" fmla="*/ 2147483646 h 1004"/>
              <a:gd name="T30" fmla="*/ 2147483646 w 1275"/>
              <a:gd name="T31" fmla="*/ 2147483646 h 1004"/>
              <a:gd name="T32" fmla="*/ 2147483646 w 1275"/>
              <a:gd name="T33" fmla="*/ 2147483646 h 1004"/>
              <a:gd name="T34" fmla="*/ 2147483646 w 1275"/>
              <a:gd name="T35" fmla="*/ 2147483646 h 1004"/>
              <a:gd name="T36" fmla="*/ 2147483646 w 1275"/>
              <a:gd name="T37" fmla="*/ 0 h 1004"/>
              <a:gd name="T38" fmla="*/ 2147483646 w 1275"/>
              <a:gd name="T39" fmla="*/ 2147483646 h 1004"/>
              <a:gd name="T40" fmla="*/ 2147483646 w 1275"/>
              <a:gd name="T41" fmla="*/ 2147483646 h 1004"/>
              <a:gd name="T42" fmla="*/ 2147483646 w 1275"/>
              <a:gd name="T43" fmla="*/ 2147483646 h 1004"/>
              <a:gd name="T44" fmla="*/ 2147483646 w 1275"/>
              <a:gd name="T45" fmla="*/ 2147483646 h 1004"/>
              <a:gd name="T46" fmla="*/ 2147483646 w 1275"/>
              <a:gd name="T47" fmla="*/ 0 h 1004"/>
              <a:gd name="T48" fmla="*/ 2147483646 w 1275"/>
              <a:gd name="T49" fmla="*/ 2147483646 h 10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75" h="1004">
                <a:moveTo>
                  <a:pt x="660" y="36"/>
                </a:moveTo>
                <a:lnTo>
                  <a:pt x="592" y="120"/>
                </a:lnTo>
                <a:lnTo>
                  <a:pt x="442" y="130"/>
                </a:lnTo>
                <a:lnTo>
                  <a:pt x="287" y="341"/>
                </a:lnTo>
                <a:lnTo>
                  <a:pt x="70" y="376"/>
                </a:lnTo>
                <a:lnTo>
                  <a:pt x="50" y="660"/>
                </a:lnTo>
                <a:lnTo>
                  <a:pt x="0" y="794"/>
                </a:lnTo>
                <a:lnTo>
                  <a:pt x="153" y="894"/>
                </a:lnTo>
                <a:lnTo>
                  <a:pt x="407" y="780"/>
                </a:lnTo>
                <a:lnTo>
                  <a:pt x="565" y="794"/>
                </a:lnTo>
                <a:lnTo>
                  <a:pt x="660" y="842"/>
                </a:lnTo>
                <a:lnTo>
                  <a:pt x="637" y="965"/>
                </a:lnTo>
                <a:lnTo>
                  <a:pt x="756" y="1004"/>
                </a:lnTo>
                <a:lnTo>
                  <a:pt x="960" y="965"/>
                </a:lnTo>
                <a:lnTo>
                  <a:pt x="1213" y="696"/>
                </a:lnTo>
                <a:lnTo>
                  <a:pt x="1275" y="510"/>
                </a:lnTo>
                <a:lnTo>
                  <a:pt x="1175" y="341"/>
                </a:lnTo>
                <a:lnTo>
                  <a:pt x="1022" y="107"/>
                </a:lnTo>
                <a:lnTo>
                  <a:pt x="1010" y="0"/>
                </a:lnTo>
                <a:lnTo>
                  <a:pt x="976" y="84"/>
                </a:lnTo>
                <a:lnTo>
                  <a:pt x="902" y="221"/>
                </a:lnTo>
                <a:lnTo>
                  <a:pt x="803" y="194"/>
                </a:lnTo>
                <a:lnTo>
                  <a:pt x="792" y="95"/>
                </a:lnTo>
                <a:lnTo>
                  <a:pt x="769" y="0"/>
                </a:lnTo>
                <a:lnTo>
                  <a:pt x="660" y="36"/>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1" name="Freeform 31"/>
          <p:cNvSpPr>
            <a:spLocks/>
          </p:cNvSpPr>
          <p:nvPr/>
        </p:nvSpPr>
        <p:spPr bwMode="auto">
          <a:xfrm>
            <a:off x="4598988" y="4483100"/>
            <a:ext cx="488950" cy="328613"/>
          </a:xfrm>
          <a:custGeom>
            <a:avLst/>
            <a:gdLst>
              <a:gd name="T0" fmla="*/ 0 w 557"/>
              <a:gd name="T1" fmla="*/ 2147483646 h 309"/>
              <a:gd name="T2" fmla="*/ 2147483646 w 557"/>
              <a:gd name="T3" fmla="*/ 2147483646 h 309"/>
              <a:gd name="T4" fmla="*/ 2147483646 w 557"/>
              <a:gd name="T5" fmla="*/ 2147483646 h 309"/>
              <a:gd name="T6" fmla="*/ 2147483646 w 557"/>
              <a:gd name="T7" fmla="*/ 2147483646 h 309"/>
              <a:gd name="T8" fmla="*/ 2147483646 w 557"/>
              <a:gd name="T9" fmla="*/ 2147483646 h 309"/>
              <a:gd name="T10" fmla="*/ 2147483646 w 557"/>
              <a:gd name="T11" fmla="*/ 2147483646 h 309"/>
              <a:gd name="T12" fmla="*/ 2147483646 w 557"/>
              <a:gd name="T13" fmla="*/ 2147483646 h 309"/>
              <a:gd name="T14" fmla="*/ 2147483646 w 557"/>
              <a:gd name="T15" fmla="*/ 0 h 309"/>
              <a:gd name="T16" fmla="*/ 0 w 557"/>
              <a:gd name="T17" fmla="*/ 2147483646 h 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7" h="309">
                <a:moveTo>
                  <a:pt x="0" y="49"/>
                </a:moveTo>
                <a:lnTo>
                  <a:pt x="311" y="211"/>
                </a:lnTo>
                <a:lnTo>
                  <a:pt x="423" y="234"/>
                </a:lnTo>
                <a:lnTo>
                  <a:pt x="557" y="309"/>
                </a:lnTo>
                <a:lnTo>
                  <a:pt x="503" y="173"/>
                </a:lnTo>
                <a:lnTo>
                  <a:pt x="434" y="59"/>
                </a:lnTo>
                <a:lnTo>
                  <a:pt x="311" y="24"/>
                </a:lnTo>
                <a:lnTo>
                  <a:pt x="147" y="0"/>
                </a:lnTo>
                <a:lnTo>
                  <a:pt x="0" y="49"/>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92" name="Freeform 32"/>
          <p:cNvSpPr>
            <a:spLocks/>
          </p:cNvSpPr>
          <p:nvPr/>
        </p:nvSpPr>
        <p:spPr bwMode="auto">
          <a:xfrm>
            <a:off x="4598988" y="4483100"/>
            <a:ext cx="488950" cy="328613"/>
          </a:xfrm>
          <a:custGeom>
            <a:avLst/>
            <a:gdLst>
              <a:gd name="T0" fmla="*/ 0 w 557"/>
              <a:gd name="T1" fmla="*/ 2147483646 h 309"/>
              <a:gd name="T2" fmla="*/ 2147483646 w 557"/>
              <a:gd name="T3" fmla="*/ 2147483646 h 309"/>
              <a:gd name="T4" fmla="*/ 2147483646 w 557"/>
              <a:gd name="T5" fmla="*/ 2147483646 h 309"/>
              <a:gd name="T6" fmla="*/ 2147483646 w 557"/>
              <a:gd name="T7" fmla="*/ 2147483646 h 309"/>
              <a:gd name="T8" fmla="*/ 2147483646 w 557"/>
              <a:gd name="T9" fmla="*/ 2147483646 h 309"/>
              <a:gd name="T10" fmla="*/ 2147483646 w 557"/>
              <a:gd name="T11" fmla="*/ 2147483646 h 309"/>
              <a:gd name="T12" fmla="*/ 2147483646 w 557"/>
              <a:gd name="T13" fmla="*/ 2147483646 h 309"/>
              <a:gd name="T14" fmla="*/ 2147483646 w 557"/>
              <a:gd name="T15" fmla="*/ 0 h 309"/>
              <a:gd name="T16" fmla="*/ 0 w 557"/>
              <a:gd name="T17" fmla="*/ 2147483646 h 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7" h="309">
                <a:moveTo>
                  <a:pt x="0" y="49"/>
                </a:moveTo>
                <a:lnTo>
                  <a:pt x="311" y="211"/>
                </a:lnTo>
                <a:lnTo>
                  <a:pt x="423" y="234"/>
                </a:lnTo>
                <a:lnTo>
                  <a:pt x="557" y="309"/>
                </a:lnTo>
                <a:lnTo>
                  <a:pt x="503" y="173"/>
                </a:lnTo>
                <a:lnTo>
                  <a:pt x="434" y="59"/>
                </a:lnTo>
                <a:lnTo>
                  <a:pt x="311" y="24"/>
                </a:lnTo>
                <a:lnTo>
                  <a:pt x="147" y="0"/>
                </a:lnTo>
                <a:lnTo>
                  <a:pt x="0" y="49"/>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3" name="Freeform 33"/>
          <p:cNvSpPr>
            <a:spLocks/>
          </p:cNvSpPr>
          <p:nvPr/>
        </p:nvSpPr>
        <p:spPr bwMode="auto">
          <a:xfrm>
            <a:off x="3998913" y="4198938"/>
            <a:ext cx="228600" cy="388937"/>
          </a:xfrm>
          <a:custGeom>
            <a:avLst/>
            <a:gdLst>
              <a:gd name="T0" fmla="*/ 2147483646 w 260"/>
              <a:gd name="T1" fmla="*/ 0 h 368"/>
              <a:gd name="T2" fmla="*/ 2147483646 w 260"/>
              <a:gd name="T3" fmla="*/ 2147483646 h 368"/>
              <a:gd name="T4" fmla="*/ 2147483646 w 260"/>
              <a:gd name="T5" fmla="*/ 2147483646 h 368"/>
              <a:gd name="T6" fmla="*/ 2147483646 w 260"/>
              <a:gd name="T7" fmla="*/ 2147483646 h 368"/>
              <a:gd name="T8" fmla="*/ 0 w 260"/>
              <a:gd name="T9" fmla="*/ 2147483646 h 368"/>
              <a:gd name="T10" fmla="*/ 0 w 260"/>
              <a:gd name="T11" fmla="*/ 2147483646 h 368"/>
              <a:gd name="T12" fmla="*/ 2147483646 w 260"/>
              <a:gd name="T13" fmla="*/ 2147483646 h 368"/>
              <a:gd name="T14" fmla="*/ 2147483646 w 260"/>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368">
                <a:moveTo>
                  <a:pt x="260" y="0"/>
                </a:moveTo>
                <a:lnTo>
                  <a:pt x="214" y="234"/>
                </a:lnTo>
                <a:lnTo>
                  <a:pt x="164" y="368"/>
                </a:lnTo>
                <a:lnTo>
                  <a:pt x="76" y="328"/>
                </a:lnTo>
                <a:lnTo>
                  <a:pt x="0" y="280"/>
                </a:lnTo>
                <a:lnTo>
                  <a:pt x="0" y="146"/>
                </a:lnTo>
                <a:lnTo>
                  <a:pt x="34" y="87"/>
                </a:lnTo>
                <a:lnTo>
                  <a:pt x="260"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94" name="Freeform 34"/>
          <p:cNvSpPr>
            <a:spLocks/>
          </p:cNvSpPr>
          <p:nvPr/>
        </p:nvSpPr>
        <p:spPr bwMode="auto">
          <a:xfrm>
            <a:off x="3998913" y="4198938"/>
            <a:ext cx="228600" cy="388937"/>
          </a:xfrm>
          <a:custGeom>
            <a:avLst/>
            <a:gdLst>
              <a:gd name="T0" fmla="*/ 2147483646 w 260"/>
              <a:gd name="T1" fmla="*/ 0 h 368"/>
              <a:gd name="T2" fmla="*/ 2147483646 w 260"/>
              <a:gd name="T3" fmla="*/ 2147483646 h 368"/>
              <a:gd name="T4" fmla="*/ 2147483646 w 260"/>
              <a:gd name="T5" fmla="*/ 2147483646 h 368"/>
              <a:gd name="T6" fmla="*/ 2147483646 w 260"/>
              <a:gd name="T7" fmla="*/ 2147483646 h 368"/>
              <a:gd name="T8" fmla="*/ 0 w 260"/>
              <a:gd name="T9" fmla="*/ 2147483646 h 368"/>
              <a:gd name="T10" fmla="*/ 0 w 260"/>
              <a:gd name="T11" fmla="*/ 2147483646 h 368"/>
              <a:gd name="T12" fmla="*/ 2147483646 w 260"/>
              <a:gd name="T13" fmla="*/ 2147483646 h 368"/>
              <a:gd name="T14" fmla="*/ 2147483646 w 260"/>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368">
                <a:moveTo>
                  <a:pt x="260" y="0"/>
                </a:moveTo>
                <a:lnTo>
                  <a:pt x="214" y="234"/>
                </a:lnTo>
                <a:lnTo>
                  <a:pt x="164" y="368"/>
                </a:lnTo>
                <a:lnTo>
                  <a:pt x="76" y="328"/>
                </a:lnTo>
                <a:lnTo>
                  <a:pt x="0" y="280"/>
                </a:lnTo>
                <a:lnTo>
                  <a:pt x="0" y="146"/>
                </a:lnTo>
                <a:lnTo>
                  <a:pt x="34" y="87"/>
                </a:lnTo>
                <a:lnTo>
                  <a:pt x="260" y="0"/>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5" name="Freeform 35"/>
          <p:cNvSpPr>
            <a:spLocks/>
          </p:cNvSpPr>
          <p:nvPr/>
        </p:nvSpPr>
        <p:spPr bwMode="auto">
          <a:xfrm>
            <a:off x="3613150" y="4213225"/>
            <a:ext cx="301625" cy="430213"/>
          </a:xfrm>
          <a:custGeom>
            <a:avLst/>
            <a:gdLst>
              <a:gd name="T0" fmla="*/ 0 w 342"/>
              <a:gd name="T1" fmla="*/ 0 h 405"/>
              <a:gd name="T2" fmla="*/ 2147483646 w 342"/>
              <a:gd name="T3" fmla="*/ 2147483646 h 405"/>
              <a:gd name="T4" fmla="*/ 2147483646 w 342"/>
              <a:gd name="T5" fmla="*/ 2147483646 h 405"/>
              <a:gd name="T6" fmla="*/ 2147483646 w 342"/>
              <a:gd name="T7" fmla="*/ 2147483646 h 405"/>
              <a:gd name="T8" fmla="*/ 2147483646 w 342"/>
              <a:gd name="T9" fmla="*/ 2147483646 h 405"/>
              <a:gd name="T10" fmla="*/ 0 w 342"/>
              <a:gd name="T11" fmla="*/ 0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2" h="405">
                <a:moveTo>
                  <a:pt x="0" y="0"/>
                </a:moveTo>
                <a:lnTo>
                  <a:pt x="227" y="364"/>
                </a:lnTo>
                <a:lnTo>
                  <a:pt x="303" y="405"/>
                </a:lnTo>
                <a:lnTo>
                  <a:pt x="342" y="305"/>
                </a:lnTo>
                <a:lnTo>
                  <a:pt x="219" y="147"/>
                </a:lnTo>
                <a:lnTo>
                  <a:pt x="0"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96" name="Freeform 36"/>
          <p:cNvSpPr>
            <a:spLocks/>
          </p:cNvSpPr>
          <p:nvPr/>
        </p:nvSpPr>
        <p:spPr bwMode="auto">
          <a:xfrm>
            <a:off x="3613150" y="4213225"/>
            <a:ext cx="301625" cy="430213"/>
          </a:xfrm>
          <a:custGeom>
            <a:avLst/>
            <a:gdLst>
              <a:gd name="T0" fmla="*/ 0 w 342"/>
              <a:gd name="T1" fmla="*/ 0 h 405"/>
              <a:gd name="T2" fmla="*/ 2147483646 w 342"/>
              <a:gd name="T3" fmla="*/ 2147483646 h 405"/>
              <a:gd name="T4" fmla="*/ 2147483646 w 342"/>
              <a:gd name="T5" fmla="*/ 2147483646 h 405"/>
              <a:gd name="T6" fmla="*/ 2147483646 w 342"/>
              <a:gd name="T7" fmla="*/ 2147483646 h 405"/>
              <a:gd name="T8" fmla="*/ 2147483646 w 342"/>
              <a:gd name="T9" fmla="*/ 2147483646 h 405"/>
              <a:gd name="T10" fmla="*/ 0 w 342"/>
              <a:gd name="T11" fmla="*/ 0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2" h="405">
                <a:moveTo>
                  <a:pt x="0" y="0"/>
                </a:moveTo>
                <a:lnTo>
                  <a:pt x="227" y="364"/>
                </a:lnTo>
                <a:lnTo>
                  <a:pt x="303" y="405"/>
                </a:lnTo>
                <a:lnTo>
                  <a:pt x="342" y="305"/>
                </a:lnTo>
                <a:lnTo>
                  <a:pt x="219" y="147"/>
                </a:lnTo>
                <a:lnTo>
                  <a:pt x="0" y="0"/>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7" name="Freeform 37"/>
          <p:cNvSpPr>
            <a:spLocks/>
          </p:cNvSpPr>
          <p:nvPr/>
        </p:nvSpPr>
        <p:spPr bwMode="auto">
          <a:xfrm>
            <a:off x="4241800" y="4319588"/>
            <a:ext cx="134938" cy="296862"/>
          </a:xfrm>
          <a:custGeom>
            <a:avLst/>
            <a:gdLst>
              <a:gd name="T0" fmla="*/ 0 w 154"/>
              <a:gd name="T1" fmla="*/ 2147483646 h 280"/>
              <a:gd name="T2" fmla="*/ 2147483646 w 154"/>
              <a:gd name="T3" fmla="*/ 2147483646 h 280"/>
              <a:gd name="T4" fmla="*/ 2147483646 w 154"/>
              <a:gd name="T5" fmla="*/ 2147483646 h 280"/>
              <a:gd name="T6" fmla="*/ 2147483646 w 154"/>
              <a:gd name="T7" fmla="*/ 2147483646 h 280"/>
              <a:gd name="T8" fmla="*/ 2147483646 w 154"/>
              <a:gd name="T9" fmla="*/ 2147483646 h 280"/>
              <a:gd name="T10" fmla="*/ 2147483646 w 154"/>
              <a:gd name="T11" fmla="*/ 0 h 280"/>
              <a:gd name="T12" fmla="*/ 0 w 154"/>
              <a:gd name="T13" fmla="*/ 2147483646 h 2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280">
                <a:moveTo>
                  <a:pt x="0" y="134"/>
                </a:moveTo>
                <a:lnTo>
                  <a:pt x="34" y="280"/>
                </a:lnTo>
                <a:lnTo>
                  <a:pt x="154" y="280"/>
                </a:lnTo>
                <a:lnTo>
                  <a:pt x="114" y="170"/>
                </a:lnTo>
                <a:lnTo>
                  <a:pt x="141" y="72"/>
                </a:lnTo>
                <a:lnTo>
                  <a:pt x="54" y="0"/>
                </a:lnTo>
                <a:lnTo>
                  <a:pt x="0" y="134"/>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98" name="Freeform 38"/>
          <p:cNvSpPr>
            <a:spLocks/>
          </p:cNvSpPr>
          <p:nvPr/>
        </p:nvSpPr>
        <p:spPr bwMode="auto">
          <a:xfrm>
            <a:off x="4241800" y="4319588"/>
            <a:ext cx="134938" cy="296862"/>
          </a:xfrm>
          <a:custGeom>
            <a:avLst/>
            <a:gdLst>
              <a:gd name="T0" fmla="*/ 0 w 154"/>
              <a:gd name="T1" fmla="*/ 2147483646 h 280"/>
              <a:gd name="T2" fmla="*/ 2147483646 w 154"/>
              <a:gd name="T3" fmla="*/ 2147483646 h 280"/>
              <a:gd name="T4" fmla="*/ 2147483646 w 154"/>
              <a:gd name="T5" fmla="*/ 2147483646 h 280"/>
              <a:gd name="T6" fmla="*/ 2147483646 w 154"/>
              <a:gd name="T7" fmla="*/ 2147483646 h 280"/>
              <a:gd name="T8" fmla="*/ 2147483646 w 154"/>
              <a:gd name="T9" fmla="*/ 2147483646 h 280"/>
              <a:gd name="T10" fmla="*/ 2147483646 w 154"/>
              <a:gd name="T11" fmla="*/ 0 h 280"/>
              <a:gd name="T12" fmla="*/ 0 w 154"/>
              <a:gd name="T13" fmla="*/ 2147483646 h 2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280">
                <a:moveTo>
                  <a:pt x="0" y="134"/>
                </a:moveTo>
                <a:lnTo>
                  <a:pt x="34" y="280"/>
                </a:lnTo>
                <a:lnTo>
                  <a:pt x="154" y="280"/>
                </a:lnTo>
                <a:lnTo>
                  <a:pt x="114" y="170"/>
                </a:lnTo>
                <a:lnTo>
                  <a:pt x="141" y="72"/>
                </a:lnTo>
                <a:lnTo>
                  <a:pt x="54" y="0"/>
                </a:lnTo>
                <a:lnTo>
                  <a:pt x="0" y="134"/>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9" name="Freeform 39"/>
          <p:cNvSpPr>
            <a:spLocks/>
          </p:cNvSpPr>
          <p:nvPr/>
        </p:nvSpPr>
        <p:spPr bwMode="auto">
          <a:xfrm>
            <a:off x="4270375" y="3389313"/>
            <a:ext cx="85725" cy="314325"/>
          </a:xfrm>
          <a:custGeom>
            <a:avLst/>
            <a:gdLst>
              <a:gd name="T0" fmla="*/ 0 w 96"/>
              <a:gd name="T1" fmla="*/ 2147483646 h 296"/>
              <a:gd name="T2" fmla="*/ 0 w 96"/>
              <a:gd name="T3" fmla="*/ 2147483646 h 296"/>
              <a:gd name="T4" fmla="*/ 2147483646 w 96"/>
              <a:gd name="T5" fmla="*/ 2147483646 h 296"/>
              <a:gd name="T6" fmla="*/ 2147483646 w 96"/>
              <a:gd name="T7" fmla="*/ 2147483646 h 296"/>
              <a:gd name="T8" fmla="*/ 2147483646 w 96"/>
              <a:gd name="T9" fmla="*/ 0 h 296"/>
              <a:gd name="T10" fmla="*/ 0 w 96"/>
              <a:gd name="T11" fmla="*/ 2147483646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296">
                <a:moveTo>
                  <a:pt x="0" y="9"/>
                </a:moveTo>
                <a:lnTo>
                  <a:pt x="0" y="157"/>
                </a:lnTo>
                <a:lnTo>
                  <a:pt x="96" y="296"/>
                </a:lnTo>
                <a:lnTo>
                  <a:pt x="70" y="134"/>
                </a:lnTo>
                <a:lnTo>
                  <a:pt x="70" y="0"/>
                </a:lnTo>
                <a:lnTo>
                  <a:pt x="0" y="9"/>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1000" name="Freeform 40"/>
          <p:cNvSpPr>
            <a:spLocks/>
          </p:cNvSpPr>
          <p:nvPr/>
        </p:nvSpPr>
        <p:spPr bwMode="auto">
          <a:xfrm>
            <a:off x="2597150" y="1598613"/>
            <a:ext cx="169863" cy="68262"/>
          </a:xfrm>
          <a:custGeom>
            <a:avLst/>
            <a:gdLst>
              <a:gd name="T0" fmla="*/ 0 w 192"/>
              <a:gd name="T1" fmla="*/ 2147483646 h 64"/>
              <a:gd name="T2" fmla="*/ 2147483646 w 192"/>
              <a:gd name="T3" fmla="*/ 2147483646 h 64"/>
              <a:gd name="T4" fmla="*/ 2147483646 w 192"/>
              <a:gd name="T5" fmla="*/ 2147483646 h 64"/>
              <a:gd name="T6" fmla="*/ 2147483646 w 192"/>
              <a:gd name="T7" fmla="*/ 0 h 64"/>
              <a:gd name="T8" fmla="*/ 0 w 192"/>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64">
                <a:moveTo>
                  <a:pt x="0" y="16"/>
                </a:moveTo>
                <a:lnTo>
                  <a:pt x="139" y="64"/>
                </a:lnTo>
                <a:lnTo>
                  <a:pt x="192" y="48"/>
                </a:lnTo>
                <a:lnTo>
                  <a:pt x="57" y="0"/>
                </a:lnTo>
                <a:lnTo>
                  <a:pt x="0" y="16"/>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1001" name="Freeform 41"/>
          <p:cNvSpPr>
            <a:spLocks/>
          </p:cNvSpPr>
          <p:nvPr/>
        </p:nvSpPr>
        <p:spPr bwMode="auto">
          <a:xfrm>
            <a:off x="2597150" y="1598613"/>
            <a:ext cx="169863" cy="68262"/>
          </a:xfrm>
          <a:custGeom>
            <a:avLst/>
            <a:gdLst>
              <a:gd name="T0" fmla="*/ 0 w 192"/>
              <a:gd name="T1" fmla="*/ 2147483646 h 64"/>
              <a:gd name="T2" fmla="*/ 2147483646 w 192"/>
              <a:gd name="T3" fmla="*/ 2147483646 h 64"/>
              <a:gd name="T4" fmla="*/ 2147483646 w 192"/>
              <a:gd name="T5" fmla="*/ 2147483646 h 64"/>
              <a:gd name="T6" fmla="*/ 2147483646 w 192"/>
              <a:gd name="T7" fmla="*/ 0 h 64"/>
              <a:gd name="T8" fmla="*/ 0 w 192"/>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64">
                <a:moveTo>
                  <a:pt x="0" y="16"/>
                </a:moveTo>
                <a:lnTo>
                  <a:pt x="139" y="64"/>
                </a:lnTo>
                <a:lnTo>
                  <a:pt x="192" y="48"/>
                </a:lnTo>
                <a:lnTo>
                  <a:pt x="57" y="0"/>
                </a:lnTo>
                <a:lnTo>
                  <a:pt x="0" y="16"/>
                </a:lnTo>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1002" name="Rectangle 42"/>
          <p:cNvSpPr>
            <a:spLocks noChangeArrowheads="1"/>
          </p:cNvSpPr>
          <p:nvPr/>
        </p:nvSpPr>
        <p:spPr bwMode="auto">
          <a:xfrm>
            <a:off x="690563" y="2330450"/>
            <a:ext cx="1133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03" name="Rectangle 43"/>
          <p:cNvSpPr>
            <a:spLocks noChangeArrowheads="1"/>
          </p:cNvSpPr>
          <p:nvPr/>
        </p:nvSpPr>
        <p:spPr bwMode="auto">
          <a:xfrm>
            <a:off x="3708400" y="3325813"/>
            <a:ext cx="2111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04" name="Rectangle 44"/>
          <p:cNvSpPr>
            <a:spLocks noChangeArrowheads="1"/>
          </p:cNvSpPr>
          <p:nvPr/>
        </p:nvSpPr>
        <p:spPr bwMode="auto">
          <a:xfrm>
            <a:off x="2651125" y="3290888"/>
            <a:ext cx="21145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05" name="Rectangle 45"/>
          <p:cNvSpPr>
            <a:spLocks noChangeArrowheads="1"/>
          </p:cNvSpPr>
          <p:nvPr/>
        </p:nvSpPr>
        <p:spPr bwMode="auto">
          <a:xfrm>
            <a:off x="3406775" y="3976688"/>
            <a:ext cx="711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06" name="Freeform 46"/>
          <p:cNvSpPr>
            <a:spLocks/>
          </p:cNvSpPr>
          <p:nvPr/>
        </p:nvSpPr>
        <p:spPr bwMode="auto">
          <a:xfrm>
            <a:off x="715963" y="1290638"/>
            <a:ext cx="1809750" cy="4983162"/>
          </a:xfrm>
          <a:custGeom>
            <a:avLst/>
            <a:gdLst>
              <a:gd name="T0" fmla="*/ 2147483646 w 2055"/>
              <a:gd name="T1" fmla="*/ 0 h 4709"/>
              <a:gd name="T2" fmla="*/ 2147483646 w 2055"/>
              <a:gd name="T3" fmla="*/ 2147483646 h 4709"/>
              <a:gd name="T4" fmla="*/ 2147483646 w 2055"/>
              <a:gd name="T5" fmla="*/ 2147483646 h 4709"/>
              <a:gd name="T6" fmla="*/ 2147483646 w 2055"/>
              <a:gd name="T7" fmla="*/ 2147483646 h 4709"/>
              <a:gd name="T8" fmla="*/ 2147483646 w 2055"/>
              <a:gd name="T9" fmla="*/ 2147483646 h 4709"/>
              <a:gd name="T10" fmla="*/ 2147483646 w 2055"/>
              <a:gd name="T11" fmla="*/ 2147483646 h 4709"/>
              <a:gd name="T12" fmla="*/ 2147483646 w 2055"/>
              <a:gd name="T13" fmla="*/ 2147483646 h 4709"/>
              <a:gd name="T14" fmla="*/ 2147483646 w 2055"/>
              <a:gd name="T15" fmla="*/ 2147483646 h 4709"/>
              <a:gd name="T16" fmla="*/ 2147483646 w 2055"/>
              <a:gd name="T17" fmla="*/ 2147483646 h 4709"/>
              <a:gd name="T18" fmla="*/ 2147483646 w 2055"/>
              <a:gd name="T19" fmla="*/ 2147483646 h 4709"/>
              <a:gd name="T20" fmla="*/ 2147483646 w 2055"/>
              <a:gd name="T21" fmla="*/ 2147483646 h 4709"/>
              <a:gd name="T22" fmla="*/ 2147483646 w 2055"/>
              <a:gd name="T23" fmla="*/ 2147483646 h 4709"/>
              <a:gd name="T24" fmla="*/ 2147483646 w 2055"/>
              <a:gd name="T25" fmla="*/ 2147483646 h 4709"/>
              <a:gd name="T26" fmla="*/ 2147483646 w 2055"/>
              <a:gd name="T27" fmla="*/ 2147483646 h 4709"/>
              <a:gd name="T28" fmla="*/ 2147483646 w 2055"/>
              <a:gd name="T29" fmla="*/ 2147483646 h 4709"/>
              <a:gd name="T30" fmla="*/ 2147483646 w 2055"/>
              <a:gd name="T31" fmla="*/ 2147483646 h 4709"/>
              <a:gd name="T32" fmla="*/ 2147483646 w 2055"/>
              <a:gd name="T33" fmla="*/ 2147483646 h 4709"/>
              <a:gd name="T34" fmla="*/ 2147483646 w 2055"/>
              <a:gd name="T35" fmla="*/ 2147483646 h 4709"/>
              <a:gd name="T36" fmla="*/ 2147483646 w 2055"/>
              <a:gd name="T37" fmla="*/ 2147483646 h 4709"/>
              <a:gd name="T38" fmla="*/ 2147483646 w 2055"/>
              <a:gd name="T39" fmla="*/ 2147483646 h 4709"/>
              <a:gd name="T40" fmla="*/ 2147483646 w 2055"/>
              <a:gd name="T41" fmla="*/ 2147483646 h 4709"/>
              <a:gd name="T42" fmla="*/ 2147483646 w 2055"/>
              <a:gd name="T43" fmla="*/ 2147483646 h 4709"/>
              <a:gd name="T44" fmla="*/ 2147483646 w 2055"/>
              <a:gd name="T45" fmla="*/ 2147483646 h 4709"/>
              <a:gd name="T46" fmla="*/ 2147483646 w 2055"/>
              <a:gd name="T47" fmla="*/ 2147483646 h 4709"/>
              <a:gd name="T48" fmla="*/ 2147483646 w 2055"/>
              <a:gd name="T49" fmla="*/ 2147483646 h 4709"/>
              <a:gd name="T50" fmla="*/ 2147483646 w 2055"/>
              <a:gd name="T51" fmla="*/ 2147483646 h 4709"/>
              <a:gd name="T52" fmla="*/ 2147483646 w 2055"/>
              <a:gd name="T53" fmla="*/ 2147483646 h 4709"/>
              <a:gd name="T54" fmla="*/ 2147483646 w 2055"/>
              <a:gd name="T55" fmla="*/ 2147483646 h 4709"/>
              <a:gd name="T56" fmla="*/ 0 w 2055"/>
              <a:gd name="T57" fmla="*/ 2147483646 h 47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55" h="4709">
                <a:moveTo>
                  <a:pt x="2055" y="0"/>
                </a:moveTo>
                <a:lnTo>
                  <a:pt x="1846" y="382"/>
                </a:lnTo>
                <a:lnTo>
                  <a:pt x="1641" y="762"/>
                </a:lnTo>
                <a:lnTo>
                  <a:pt x="1539" y="949"/>
                </a:lnTo>
                <a:lnTo>
                  <a:pt x="1439" y="1137"/>
                </a:lnTo>
                <a:lnTo>
                  <a:pt x="1343" y="1320"/>
                </a:lnTo>
                <a:lnTo>
                  <a:pt x="1247" y="1502"/>
                </a:lnTo>
                <a:lnTo>
                  <a:pt x="1154" y="1681"/>
                </a:lnTo>
                <a:lnTo>
                  <a:pt x="1063" y="1855"/>
                </a:lnTo>
                <a:lnTo>
                  <a:pt x="977" y="2028"/>
                </a:lnTo>
                <a:lnTo>
                  <a:pt x="893" y="2196"/>
                </a:lnTo>
                <a:lnTo>
                  <a:pt x="813" y="2362"/>
                </a:lnTo>
                <a:lnTo>
                  <a:pt x="737" y="2521"/>
                </a:lnTo>
                <a:lnTo>
                  <a:pt x="665" y="2676"/>
                </a:lnTo>
                <a:lnTo>
                  <a:pt x="599" y="2826"/>
                </a:lnTo>
                <a:lnTo>
                  <a:pt x="537" y="2970"/>
                </a:lnTo>
                <a:lnTo>
                  <a:pt x="480" y="3109"/>
                </a:lnTo>
                <a:lnTo>
                  <a:pt x="428" y="3245"/>
                </a:lnTo>
                <a:lnTo>
                  <a:pt x="380" y="3373"/>
                </a:lnTo>
                <a:lnTo>
                  <a:pt x="335" y="3500"/>
                </a:lnTo>
                <a:lnTo>
                  <a:pt x="292" y="3621"/>
                </a:lnTo>
                <a:lnTo>
                  <a:pt x="255" y="3741"/>
                </a:lnTo>
                <a:lnTo>
                  <a:pt x="219" y="3857"/>
                </a:lnTo>
                <a:lnTo>
                  <a:pt x="187" y="3969"/>
                </a:lnTo>
                <a:lnTo>
                  <a:pt x="155" y="4080"/>
                </a:lnTo>
                <a:lnTo>
                  <a:pt x="127" y="4187"/>
                </a:lnTo>
                <a:lnTo>
                  <a:pt x="100" y="4294"/>
                </a:lnTo>
                <a:lnTo>
                  <a:pt x="48" y="4503"/>
                </a:lnTo>
                <a:lnTo>
                  <a:pt x="0" y="4709"/>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07" name="Freeform 47"/>
          <p:cNvSpPr>
            <a:spLocks/>
          </p:cNvSpPr>
          <p:nvPr/>
        </p:nvSpPr>
        <p:spPr bwMode="auto">
          <a:xfrm>
            <a:off x="5014913" y="1290638"/>
            <a:ext cx="1120775" cy="4983162"/>
          </a:xfrm>
          <a:custGeom>
            <a:avLst/>
            <a:gdLst>
              <a:gd name="T0" fmla="*/ 0 w 1271"/>
              <a:gd name="T1" fmla="*/ 0 h 4709"/>
              <a:gd name="T2" fmla="*/ 2147483646 w 1271"/>
              <a:gd name="T3" fmla="*/ 2147483646 h 4709"/>
              <a:gd name="T4" fmla="*/ 2147483646 w 1271"/>
              <a:gd name="T5" fmla="*/ 2147483646 h 4709"/>
              <a:gd name="T6" fmla="*/ 2147483646 w 1271"/>
              <a:gd name="T7" fmla="*/ 2147483646 h 4709"/>
              <a:gd name="T8" fmla="*/ 2147483646 w 1271"/>
              <a:gd name="T9" fmla="*/ 2147483646 h 4709"/>
              <a:gd name="T10" fmla="*/ 2147483646 w 1271"/>
              <a:gd name="T11" fmla="*/ 2147483646 h 4709"/>
              <a:gd name="T12" fmla="*/ 2147483646 w 1271"/>
              <a:gd name="T13" fmla="*/ 2147483646 h 4709"/>
              <a:gd name="T14" fmla="*/ 2147483646 w 1271"/>
              <a:gd name="T15" fmla="*/ 2147483646 h 4709"/>
              <a:gd name="T16" fmla="*/ 2147483646 w 1271"/>
              <a:gd name="T17" fmla="*/ 2147483646 h 4709"/>
              <a:gd name="T18" fmla="*/ 2147483646 w 1271"/>
              <a:gd name="T19" fmla="*/ 2147483646 h 4709"/>
              <a:gd name="T20" fmla="*/ 2147483646 w 1271"/>
              <a:gd name="T21" fmla="*/ 2147483646 h 4709"/>
              <a:gd name="T22" fmla="*/ 2147483646 w 1271"/>
              <a:gd name="T23" fmla="*/ 2147483646 h 4709"/>
              <a:gd name="T24" fmla="*/ 2147483646 w 1271"/>
              <a:gd name="T25" fmla="*/ 2147483646 h 4709"/>
              <a:gd name="T26" fmla="*/ 2147483646 w 1271"/>
              <a:gd name="T27" fmla="*/ 2147483646 h 4709"/>
              <a:gd name="T28" fmla="*/ 2147483646 w 1271"/>
              <a:gd name="T29" fmla="*/ 2147483646 h 4709"/>
              <a:gd name="T30" fmla="*/ 2147483646 w 1271"/>
              <a:gd name="T31" fmla="*/ 2147483646 h 4709"/>
              <a:gd name="T32" fmla="*/ 2147483646 w 1271"/>
              <a:gd name="T33" fmla="*/ 2147483646 h 4709"/>
              <a:gd name="T34" fmla="*/ 2147483646 w 1271"/>
              <a:gd name="T35" fmla="*/ 2147483646 h 4709"/>
              <a:gd name="T36" fmla="*/ 2147483646 w 1271"/>
              <a:gd name="T37" fmla="*/ 2147483646 h 4709"/>
              <a:gd name="T38" fmla="*/ 2147483646 w 1271"/>
              <a:gd name="T39" fmla="*/ 2147483646 h 4709"/>
              <a:gd name="T40" fmla="*/ 2147483646 w 1271"/>
              <a:gd name="T41" fmla="*/ 2147483646 h 4709"/>
              <a:gd name="T42" fmla="*/ 2147483646 w 1271"/>
              <a:gd name="T43" fmla="*/ 2147483646 h 4709"/>
              <a:gd name="T44" fmla="*/ 2147483646 w 1271"/>
              <a:gd name="T45" fmla="*/ 2147483646 h 4709"/>
              <a:gd name="T46" fmla="*/ 2147483646 w 1271"/>
              <a:gd name="T47" fmla="*/ 2147483646 h 4709"/>
              <a:gd name="T48" fmla="*/ 2147483646 w 1271"/>
              <a:gd name="T49" fmla="*/ 2147483646 h 4709"/>
              <a:gd name="T50" fmla="*/ 2147483646 w 1271"/>
              <a:gd name="T51" fmla="*/ 2147483646 h 4709"/>
              <a:gd name="T52" fmla="*/ 2147483646 w 1271"/>
              <a:gd name="T53" fmla="*/ 2147483646 h 4709"/>
              <a:gd name="T54" fmla="*/ 2147483646 w 1271"/>
              <a:gd name="T55" fmla="*/ 2147483646 h 4709"/>
              <a:gd name="T56" fmla="*/ 2147483646 w 1271"/>
              <a:gd name="T57" fmla="*/ 2147483646 h 4709"/>
              <a:gd name="T58" fmla="*/ 2147483646 w 1271"/>
              <a:gd name="T59" fmla="*/ 2147483646 h 4709"/>
              <a:gd name="T60" fmla="*/ 2147483646 w 1271"/>
              <a:gd name="T61" fmla="*/ 2147483646 h 4709"/>
              <a:gd name="T62" fmla="*/ 2147483646 w 1271"/>
              <a:gd name="T63" fmla="*/ 2147483646 h 4709"/>
              <a:gd name="T64" fmla="*/ 2147483646 w 1271"/>
              <a:gd name="T65" fmla="*/ 2147483646 h 4709"/>
              <a:gd name="T66" fmla="*/ 2147483646 w 1271"/>
              <a:gd name="T67" fmla="*/ 2147483646 h 4709"/>
              <a:gd name="T68" fmla="*/ 2147483646 w 1271"/>
              <a:gd name="T69" fmla="*/ 2147483646 h 4709"/>
              <a:gd name="T70" fmla="*/ 2147483646 w 1271"/>
              <a:gd name="T71" fmla="*/ 2147483646 h 4709"/>
              <a:gd name="T72" fmla="*/ 2147483646 w 1271"/>
              <a:gd name="T73" fmla="*/ 2147483646 h 4709"/>
              <a:gd name="T74" fmla="*/ 2147483646 w 1271"/>
              <a:gd name="T75" fmla="*/ 2147483646 h 4709"/>
              <a:gd name="T76" fmla="*/ 2147483646 w 1271"/>
              <a:gd name="T77" fmla="*/ 2147483646 h 4709"/>
              <a:gd name="T78" fmla="*/ 2147483646 w 1271"/>
              <a:gd name="T79" fmla="*/ 2147483646 h 4709"/>
              <a:gd name="T80" fmla="*/ 2147483646 w 1271"/>
              <a:gd name="T81" fmla="*/ 2147483646 h 4709"/>
              <a:gd name="T82" fmla="*/ 2147483646 w 1271"/>
              <a:gd name="T83" fmla="*/ 2147483646 h 4709"/>
              <a:gd name="T84" fmla="*/ 2147483646 w 1271"/>
              <a:gd name="T85" fmla="*/ 2147483646 h 4709"/>
              <a:gd name="T86" fmla="*/ 2147483646 w 1271"/>
              <a:gd name="T87" fmla="*/ 2147483646 h 4709"/>
              <a:gd name="T88" fmla="*/ 2147483646 w 1271"/>
              <a:gd name="T89" fmla="*/ 2147483646 h 47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71" h="4709">
                <a:moveTo>
                  <a:pt x="0" y="0"/>
                </a:moveTo>
                <a:lnTo>
                  <a:pt x="162" y="494"/>
                </a:lnTo>
                <a:lnTo>
                  <a:pt x="241" y="739"/>
                </a:lnTo>
                <a:lnTo>
                  <a:pt x="321" y="981"/>
                </a:lnTo>
                <a:lnTo>
                  <a:pt x="397" y="1222"/>
                </a:lnTo>
                <a:lnTo>
                  <a:pt x="474" y="1458"/>
                </a:lnTo>
                <a:lnTo>
                  <a:pt x="547" y="1688"/>
                </a:lnTo>
                <a:lnTo>
                  <a:pt x="619" y="1914"/>
                </a:lnTo>
                <a:lnTo>
                  <a:pt x="688" y="2132"/>
                </a:lnTo>
                <a:lnTo>
                  <a:pt x="722" y="2239"/>
                </a:lnTo>
                <a:lnTo>
                  <a:pt x="754" y="2344"/>
                </a:lnTo>
                <a:lnTo>
                  <a:pt x="786" y="2448"/>
                </a:lnTo>
                <a:lnTo>
                  <a:pt x="817" y="2549"/>
                </a:lnTo>
                <a:lnTo>
                  <a:pt x="847" y="2647"/>
                </a:lnTo>
                <a:lnTo>
                  <a:pt x="877" y="2746"/>
                </a:lnTo>
                <a:lnTo>
                  <a:pt x="906" y="2838"/>
                </a:lnTo>
                <a:lnTo>
                  <a:pt x="933" y="2931"/>
                </a:lnTo>
                <a:lnTo>
                  <a:pt x="959" y="3020"/>
                </a:lnTo>
                <a:lnTo>
                  <a:pt x="984" y="3108"/>
                </a:lnTo>
                <a:lnTo>
                  <a:pt x="1009" y="3191"/>
                </a:lnTo>
                <a:lnTo>
                  <a:pt x="1031" y="3272"/>
                </a:lnTo>
                <a:lnTo>
                  <a:pt x="1054" y="3350"/>
                </a:lnTo>
                <a:lnTo>
                  <a:pt x="1073" y="3425"/>
                </a:lnTo>
                <a:lnTo>
                  <a:pt x="1093" y="3496"/>
                </a:lnTo>
                <a:lnTo>
                  <a:pt x="1111" y="3566"/>
                </a:lnTo>
                <a:lnTo>
                  <a:pt x="1127" y="3632"/>
                </a:lnTo>
                <a:lnTo>
                  <a:pt x="1143" y="3696"/>
                </a:lnTo>
                <a:lnTo>
                  <a:pt x="1157" y="3755"/>
                </a:lnTo>
                <a:lnTo>
                  <a:pt x="1170" y="3814"/>
                </a:lnTo>
                <a:lnTo>
                  <a:pt x="1182" y="3869"/>
                </a:lnTo>
                <a:lnTo>
                  <a:pt x="1193" y="3921"/>
                </a:lnTo>
                <a:lnTo>
                  <a:pt x="1204" y="3973"/>
                </a:lnTo>
                <a:lnTo>
                  <a:pt x="1213" y="4021"/>
                </a:lnTo>
                <a:lnTo>
                  <a:pt x="1221" y="4067"/>
                </a:lnTo>
                <a:lnTo>
                  <a:pt x="1229" y="4110"/>
                </a:lnTo>
                <a:lnTo>
                  <a:pt x="1236" y="4153"/>
                </a:lnTo>
                <a:lnTo>
                  <a:pt x="1243" y="4192"/>
                </a:lnTo>
                <a:lnTo>
                  <a:pt x="1252" y="4269"/>
                </a:lnTo>
                <a:lnTo>
                  <a:pt x="1259" y="4337"/>
                </a:lnTo>
                <a:lnTo>
                  <a:pt x="1264" y="4401"/>
                </a:lnTo>
                <a:lnTo>
                  <a:pt x="1268" y="4460"/>
                </a:lnTo>
                <a:lnTo>
                  <a:pt x="1270" y="4513"/>
                </a:lnTo>
                <a:lnTo>
                  <a:pt x="1271" y="4565"/>
                </a:lnTo>
                <a:lnTo>
                  <a:pt x="1270" y="4615"/>
                </a:lnTo>
                <a:lnTo>
                  <a:pt x="1268" y="4709"/>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08" name="Freeform 48"/>
          <p:cNvSpPr>
            <a:spLocks/>
          </p:cNvSpPr>
          <p:nvPr/>
        </p:nvSpPr>
        <p:spPr bwMode="auto">
          <a:xfrm>
            <a:off x="6297613" y="1290638"/>
            <a:ext cx="2187575" cy="4983162"/>
          </a:xfrm>
          <a:custGeom>
            <a:avLst/>
            <a:gdLst>
              <a:gd name="T0" fmla="*/ 0 w 2483"/>
              <a:gd name="T1" fmla="*/ 0 h 4709"/>
              <a:gd name="T2" fmla="*/ 2147483646 w 2483"/>
              <a:gd name="T3" fmla="*/ 2147483646 h 4709"/>
              <a:gd name="T4" fmla="*/ 2147483646 w 2483"/>
              <a:gd name="T5" fmla="*/ 2147483646 h 4709"/>
              <a:gd name="T6" fmla="*/ 2147483646 w 2483"/>
              <a:gd name="T7" fmla="*/ 2147483646 h 4709"/>
              <a:gd name="T8" fmla="*/ 2147483646 w 2483"/>
              <a:gd name="T9" fmla="*/ 2147483646 h 4709"/>
              <a:gd name="T10" fmla="*/ 2147483646 w 2483"/>
              <a:gd name="T11" fmla="*/ 2147483646 h 4709"/>
              <a:gd name="T12" fmla="*/ 2147483646 w 2483"/>
              <a:gd name="T13" fmla="*/ 2147483646 h 4709"/>
              <a:gd name="T14" fmla="*/ 2147483646 w 2483"/>
              <a:gd name="T15" fmla="*/ 2147483646 h 4709"/>
              <a:gd name="T16" fmla="*/ 2147483646 w 2483"/>
              <a:gd name="T17" fmla="*/ 2147483646 h 4709"/>
              <a:gd name="T18" fmla="*/ 2147483646 w 2483"/>
              <a:gd name="T19" fmla="*/ 2147483646 h 4709"/>
              <a:gd name="T20" fmla="*/ 2147483646 w 2483"/>
              <a:gd name="T21" fmla="*/ 2147483646 h 4709"/>
              <a:gd name="T22" fmla="*/ 2147483646 w 2483"/>
              <a:gd name="T23" fmla="*/ 2147483646 h 4709"/>
              <a:gd name="T24" fmla="*/ 2147483646 w 2483"/>
              <a:gd name="T25" fmla="*/ 2147483646 h 4709"/>
              <a:gd name="T26" fmla="*/ 2147483646 w 2483"/>
              <a:gd name="T27" fmla="*/ 2147483646 h 4709"/>
              <a:gd name="T28" fmla="*/ 2147483646 w 2483"/>
              <a:gd name="T29" fmla="*/ 2147483646 h 4709"/>
              <a:gd name="T30" fmla="*/ 2147483646 w 2483"/>
              <a:gd name="T31" fmla="*/ 2147483646 h 4709"/>
              <a:gd name="T32" fmla="*/ 2147483646 w 2483"/>
              <a:gd name="T33" fmla="*/ 2147483646 h 4709"/>
              <a:gd name="T34" fmla="*/ 2147483646 w 2483"/>
              <a:gd name="T35" fmla="*/ 2147483646 h 4709"/>
              <a:gd name="T36" fmla="*/ 2147483646 w 2483"/>
              <a:gd name="T37" fmla="*/ 2147483646 h 4709"/>
              <a:gd name="T38" fmla="*/ 2147483646 w 2483"/>
              <a:gd name="T39" fmla="*/ 2147483646 h 4709"/>
              <a:gd name="T40" fmla="*/ 2147483646 w 2483"/>
              <a:gd name="T41" fmla="*/ 2147483646 h 4709"/>
              <a:gd name="T42" fmla="*/ 2147483646 w 2483"/>
              <a:gd name="T43" fmla="*/ 2147483646 h 4709"/>
              <a:gd name="T44" fmla="*/ 2147483646 w 2483"/>
              <a:gd name="T45" fmla="*/ 2147483646 h 4709"/>
              <a:gd name="T46" fmla="*/ 2147483646 w 2483"/>
              <a:gd name="T47" fmla="*/ 2147483646 h 4709"/>
              <a:gd name="T48" fmla="*/ 2147483646 w 2483"/>
              <a:gd name="T49" fmla="*/ 2147483646 h 4709"/>
              <a:gd name="T50" fmla="*/ 2147483646 w 2483"/>
              <a:gd name="T51" fmla="*/ 2147483646 h 4709"/>
              <a:gd name="T52" fmla="*/ 2147483646 w 2483"/>
              <a:gd name="T53" fmla="*/ 2147483646 h 4709"/>
              <a:gd name="T54" fmla="*/ 2147483646 w 2483"/>
              <a:gd name="T55" fmla="*/ 2147483646 h 4709"/>
              <a:gd name="T56" fmla="*/ 2147483646 w 2483"/>
              <a:gd name="T57" fmla="*/ 2147483646 h 47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83" h="4709">
                <a:moveTo>
                  <a:pt x="0" y="0"/>
                </a:moveTo>
                <a:lnTo>
                  <a:pt x="252" y="382"/>
                </a:lnTo>
                <a:lnTo>
                  <a:pt x="501" y="762"/>
                </a:lnTo>
                <a:lnTo>
                  <a:pt x="623" y="949"/>
                </a:lnTo>
                <a:lnTo>
                  <a:pt x="744" y="1137"/>
                </a:lnTo>
                <a:lnTo>
                  <a:pt x="862" y="1320"/>
                </a:lnTo>
                <a:lnTo>
                  <a:pt x="976" y="1502"/>
                </a:lnTo>
                <a:lnTo>
                  <a:pt x="1088" y="1681"/>
                </a:lnTo>
                <a:lnTo>
                  <a:pt x="1199" y="1855"/>
                </a:lnTo>
                <a:lnTo>
                  <a:pt x="1304" y="2028"/>
                </a:lnTo>
                <a:lnTo>
                  <a:pt x="1404" y="2196"/>
                </a:lnTo>
                <a:lnTo>
                  <a:pt x="1500" y="2362"/>
                </a:lnTo>
                <a:lnTo>
                  <a:pt x="1593" y="2521"/>
                </a:lnTo>
                <a:lnTo>
                  <a:pt x="1678" y="2676"/>
                </a:lnTo>
                <a:lnTo>
                  <a:pt x="1759" y="2826"/>
                </a:lnTo>
                <a:lnTo>
                  <a:pt x="1834" y="2970"/>
                </a:lnTo>
                <a:lnTo>
                  <a:pt x="1903" y="3109"/>
                </a:lnTo>
                <a:lnTo>
                  <a:pt x="1966" y="3245"/>
                </a:lnTo>
                <a:lnTo>
                  <a:pt x="2024" y="3373"/>
                </a:lnTo>
                <a:lnTo>
                  <a:pt x="2080" y="3500"/>
                </a:lnTo>
                <a:lnTo>
                  <a:pt x="2130" y="3621"/>
                </a:lnTo>
                <a:lnTo>
                  <a:pt x="2174" y="3741"/>
                </a:lnTo>
                <a:lnTo>
                  <a:pt x="2217" y="3857"/>
                </a:lnTo>
                <a:lnTo>
                  <a:pt x="2258" y="3969"/>
                </a:lnTo>
                <a:lnTo>
                  <a:pt x="2296" y="4080"/>
                </a:lnTo>
                <a:lnTo>
                  <a:pt x="2329" y="4187"/>
                </a:lnTo>
                <a:lnTo>
                  <a:pt x="2363" y="4294"/>
                </a:lnTo>
                <a:lnTo>
                  <a:pt x="2424" y="4503"/>
                </a:lnTo>
                <a:lnTo>
                  <a:pt x="2483" y="4709"/>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09" name="Freeform 49"/>
          <p:cNvSpPr>
            <a:spLocks/>
          </p:cNvSpPr>
          <p:nvPr/>
        </p:nvSpPr>
        <p:spPr bwMode="auto">
          <a:xfrm>
            <a:off x="263525" y="3192463"/>
            <a:ext cx="8674100" cy="681037"/>
          </a:xfrm>
          <a:custGeom>
            <a:avLst/>
            <a:gdLst>
              <a:gd name="T0" fmla="*/ 0 w 9845"/>
              <a:gd name="T1" fmla="*/ 0 h 644"/>
              <a:gd name="T2" fmla="*/ 2147483646 w 9845"/>
              <a:gd name="T3" fmla="*/ 2147483646 h 644"/>
              <a:gd name="T4" fmla="*/ 2147483646 w 9845"/>
              <a:gd name="T5" fmla="*/ 2147483646 h 644"/>
              <a:gd name="T6" fmla="*/ 2147483646 w 9845"/>
              <a:gd name="T7" fmla="*/ 2147483646 h 644"/>
              <a:gd name="T8" fmla="*/ 2147483646 w 9845"/>
              <a:gd name="T9" fmla="*/ 2147483646 h 644"/>
              <a:gd name="T10" fmla="*/ 2147483646 w 9845"/>
              <a:gd name="T11" fmla="*/ 2147483646 h 644"/>
              <a:gd name="T12" fmla="*/ 2147483646 w 9845"/>
              <a:gd name="T13" fmla="*/ 2147483646 h 644"/>
              <a:gd name="T14" fmla="*/ 2147483646 w 9845"/>
              <a:gd name="T15" fmla="*/ 2147483646 h 644"/>
              <a:gd name="T16" fmla="*/ 2147483646 w 9845"/>
              <a:gd name="T17" fmla="*/ 2147483646 h 644"/>
              <a:gd name="T18" fmla="*/ 2147483646 w 9845"/>
              <a:gd name="T19" fmla="*/ 2147483646 h 644"/>
              <a:gd name="T20" fmla="*/ 2147483646 w 9845"/>
              <a:gd name="T21" fmla="*/ 2147483646 h 644"/>
              <a:gd name="T22" fmla="*/ 2147483646 w 9845"/>
              <a:gd name="T23" fmla="*/ 2147483646 h 644"/>
              <a:gd name="T24" fmla="*/ 2147483646 w 9845"/>
              <a:gd name="T25" fmla="*/ 2147483646 h 644"/>
              <a:gd name="T26" fmla="*/ 2147483646 w 9845"/>
              <a:gd name="T27" fmla="*/ 2147483646 h 644"/>
              <a:gd name="T28" fmla="*/ 2147483646 w 9845"/>
              <a:gd name="T29" fmla="*/ 2147483646 h 644"/>
              <a:gd name="T30" fmla="*/ 2147483646 w 9845"/>
              <a:gd name="T31" fmla="*/ 2147483646 h 644"/>
              <a:gd name="T32" fmla="*/ 2147483646 w 9845"/>
              <a:gd name="T33" fmla="*/ 2147483646 h 644"/>
              <a:gd name="T34" fmla="*/ 2147483646 w 9845"/>
              <a:gd name="T35" fmla="*/ 2147483646 h 644"/>
              <a:gd name="T36" fmla="*/ 2147483646 w 9845"/>
              <a:gd name="T37" fmla="*/ 2147483646 h 644"/>
              <a:gd name="T38" fmla="*/ 2147483646 w 9845"/>
              <a:gd name="T39" fmla="*/ 2147483646 h 644"/>
              <a:gd name="T40" fmla="*/ 2147483646 w 9845"/>
              <a:gd name="T41" fmla="*/ 2147483646 h 644"/>
              <a:gd name="T42" fmla="*/ 2147483646 w 9845"/>
              <a:gd name="T43" fmla="*/ 2147483646 h 644"/>
              <a:gd name="T44" fmla="*/ 2147483646 w 9845"/>
              <a:gd name="T45" fmla="*/ 2147483646 h 644"/>
              <a:gd name="T46" fmla="*/ 2147483646 w 9845"/>
              <a:gd name="T47" fmla="*/ 2147483646 h 644"/>
              <a:gd name="T48" fmla="*/ 2147483646 w 9845"/>
              <a:gd name="T49" fmla="*/ 2147483646 h 644"/>
              <a:gd name="T50" fmla="*/ 2147483646 w 9845"/>
              <a:gd name="T51" fmla="*/ 2147483646 h 644"/>
              <a:gd name="T52" fmla="*/ 2147483646 w 9845"/>
              <a:gd name="T53" fmla="*/ 2147483646 h 644"/>
              <a:gd name="T54" fmla="*/ 2147483646 w 9845"/>
              <a:gd name="T55" fmla="*/ 2147483646 h 644"/>
              <a:gd name="T56" fmla="*/ 2147483646 w 9845"/>
              <a:gd name="T57" fmla="*/ 2147483646 h 644"/>
              <a:gd name="T58" fmla="*/ 2147483646 w 9845"/>
              <a:gd name="T59" fmla="*/ 2147483646 h 644"/>
              <a:gd name="T60" fmla="*/ 2147483646 w 9845"/>
              <a:gd name="T61" fmla="*/ 2147483646 h 644"/>
              <a:gd name="T62" fmla="*/ 2147483646 w 9845"/>
              <a:gd name="T63" fmla="*/ 2147483646 h 644"/>
              <a:gd name="T64" fmla="*/ 2147483646 w 9845"/>
              <a:gd name="T65" fmla="*/ 2147483646 h 644"/>
              <a:gd name="T66" fmla="*/ 2147483646 w 9845"/>
              <a:gd name="T67" fmla="*/ 2147483646 h 644"/>
              <a:gd name="T68" fmla="*/ 2147483646 w 9845"/>
              <a:gd name="T69" fmla="*/ 2147483646 h 644"/>
              <a:gd name="T70" fmla="*/ 2147483646 w 9845"/>
              <a:gd name="T71" fmla="*/ 2147483646 h 644"/>
              <a:gd name="T72" fmla="*/ 2147483646 w 9845"/>
              <a:gd name="T73" fmla="*/ 2147483646 h 644"/>
              <a:gd name="T74" fmla="*/ 2147483646 w 9845"/>
              <a:gd name="T75" fmla="*/ 2147483646 h 644"/>
              <a:gd name="T76" fmla="*/ 2147483646 w 9845"/>
              <a:gd name="T77" fmla="*/ 2147483646 h 644"/>
              <a:gd name="T78" fmla="*/ 2147483646 w 9845"/>
              <a:gd name="T79" fmla="*/ 2147483646 h 644"/>
              <a:gd name="T80" fmla="*/ 2147483646 w 9845"/>
              <a:gd name="T81" fmla="*/ 2147483646 h 644"/>
              <a:gd name="T82" fmla="*/ 2147483646 w 9845"/>
              <a:gd name="T83" fmla="*/ 0 h 6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845" h="644">
                <a:moveTo>
                  <a:pt x="0" y="0"/>
                </a:moveTo>
                <a:lnTo>
                  <a:pt x="466" y="95"/>
                </a:lnTo>
                <a:lnTo>
                  <a:pt x="929" y="188"/>
                </a:lnTo>
                <a:lnTo>
                  <a:pt x="1390" y="275"/>
                </a:lnTo>
                <a:lnTo>
                  <a:pt x="1620" y="318"/>
                </a:lnTo>
                <a:lnTo>
                  <a:pt x="1846" y="359"/>
                </a:lnTo>
                <a:lnTo>
                  <a:pt x="2073" y="396"/>
                </a:lnTo>
                <a:lnTo>
                  <a:pt x="2297" y="434"/>
                </a:lnTo>
                <a:lnTo>
                  <a:pt x="2519" y="468"/>
                </a:lnTo>
                <a:lnTo>
                  <a:pt x="2740" y="500"/>
                </a:lnTo>
                <a:lnTo>
                  <a:pt x="2957" y="528"/>
                </a:lnTo>
                <a:lnTo>
                  <a:pt x="3173" y="553"/>
                </a:lnTo>
                <a:lnTo>
                  <a:pt x="3385" y="576"/>
                </a:lnTo>
                <a:lnTo>
                  <a:pt x="3596" y="594"/>
                </a:lnTo>
                <a:lnTo>
                  <a:pt x="3803" y="610"/>
                </a:lnTo>
                <a:lnTo>
                  <a:pt x="4006" y="623"/>
                </a:lnTo>
                <a:lnTo>
                  <a:pt x="4204" y="632"/>
                </a:lnTo>
                <a:lnTo>
                  <a:pt x="4400" y="639"/>
                </a:lnTo>
                <a:lnTo>
                  <a:pt x="4595" y="642"/>
                </a:lnTo>
                <a:lnTo>
                  <a:pt x="4786" y="644"/>
                </a:lnTo>
                <a:lnTo>
                  <a:pt x="4975" y="642"/>
                </a:lnTo>
                <a:lnTo>
                  <a:pt x="5164" y="639"/>
                </a:lnTo>
                <a:lnTo>
                  <a:pt x="5351" y="634"/>
                </a:lnTo>
                <a:lnTo>
                  <a:pt x="5538" y="626"/>
                </a:lnTo>
                <a:lnTo>
                  <a:pt x="5725" y="616"/>
                </a:lnTo>
                <a:lnTo>
                  <a:pt x="5913" y="605"/>
                </a:lnTo>
                <a:lnTo>
                  <a:pt x="6102" y="591"/>
                </a:lnTo>
                <a:lnTo>
                  <a:pt x="6293" y="576"/>
                </a:lnTo>
                <a:lnTo>
                  <a:pt x="6483" y="559"/>
                </a:lnTo>
                <a:lnTo>
                  <a:pt x="6678" y="541"/>
                </a:lnTo>
                <a:lnTo>
                  <a:pt x="6874" y="521"/>
                </a:lnTo>
                <a:lnTo>
                  <a:pt x="7070" y="498"/>
                </a:lnTo>
                <a:lnTo>
                  <a:pt x="7266" y="473"/>
                </a:lnTo>
                <a:lnTo>
                  <a:pt x="7463" y="446"/>
                </a:lnTo>
                <a:lnTo>
                  <a:pt x="7661" y="416"/>
                </a:lnTo>
                <a:lnTo>
                  <a:pt x="7859" y="386"/>
                </a:lnTo>
                <a:lnTo>
                  <a:pt x="8055" y="352"/>
                </a:lnTo>
                <a:lnTo>
                  <a:pt x="8255" y="316"/>
                </a:lnTo>
                <a:lnTo>
                  <a:pt x="8650" y="243"/>
                </a:lnTo>
                <a:lnTo>
                  <a:pt x="9048" y="164"/>
                </a:lnTo>
                <a:lnTo>
                  <a:pt x="9448" y="82"/>
                </a:lnTo>
                <a:lnTo>
                  <a:pt x="9845" y="0"/>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10" name="Freeform 50"/>
          <p:cNvSpPr>
            <a:spLocks/>
          </p:cNvSpPr>
          <p:nvPr/>
        </p:nvSpPr>
        <p:spPr bwMode="auto">
          <a:xfrm>
            <a:off x="263525" y="5202238"/>
            <a:ext cx="8674100" cy="254000"/>
          </a:xfrm>
          <a:custGeom>
            <a:avLst/>
            <a:gdLst>
              <a:gd name="T0" fmla="*/ 0 w 9845"/>
              <a:gd name="T1" fmla="*/ 2147483646 h 241"/>
              <a:gd name="T2" fmla="*/ 2147483646 w 9845"/>
              <a:gd name="T3" fmla="*/ 2147483646 h 241"/>
              <a:gd name="T4" fmla="*/ 2147483646 w 9845"/>
              <a:gd name="T5" fmla="*/ 2147483646 h 241"/>
              <a:gd name="T6" fmla="*/ 2147483646 w 9845"/>
              <a:gd name="T7" fmla="*/ 2147483646 h 241"/>
              <a:gd name="T8" fmla="*/ 2147483646 w 9845"/>
              <a:gd name="T9" fmla="*/ 2147483646 h 241"/>
              <a:gd name="T10" fmla="*/ 2147483646 w 9845"/>
              <a:gd name="T11" fmla="*/ 2147483646 h 241"/>
              <a:gd name="T12" fmla="*/ 2147483646 w 9845"/>
              <a:gd name="T13" fmla="*/ 2147483646 h 241"/>
              <a:gd name="T14" fmla="*/ 2147483646 w 9845"/>
              <a:gd name="T15" fmla="*/ 2147483646 h 241"/>
              <a:gd name="T16" fmla="*/ 2147483646 w 9845"/>
              <a:gd name="T17" fmla="*/ 2147483646 h 241"/>
              <a:gd name="T18" fmla="*/ 2147483646 w 9845"/>
              <a:gd name="T19" fmla="*/ 2147483646 h 241"/>
              <a:gd name="T20" fmla="*/ 2147483646 w 9845"/>
              <a:gd name="T21" fmla="*/ 2147483646 h 241"/>
              <a:gd name="T22" fmla="*/ 2147483646 w 9845"/>
              <a:gd name="T23" fmla="*/ 2147483646 h 241"/>
              <a:gd name="T24" fmla="*/ 2147483646 w 9845"/>
              <a:gd name="T25" fmla="*/ 2147483646 h 241"/>
              <a:gd name="T26" fmla="*/ 2147483646 w 9845"/>
              <a:gd name="T27" fmla="*/ 2147483646 h 241"/>
              <a:gd name="T28" fmla="*/ 2147483646 w 9845"/>
              <a:gd name="T29" fmla="*/ 2147483646 h 241"/>
              <a:gd name="T30" fmla="*/ 2147483646 w 9845"/>
              <a:gd name="T31" fmla="*/ 2147483646 h 241"/>
              <a:gd name="T32" fmla="*/ 2147483646 w 9845"/>
              <a:gd name="T33" fmla="*/ 2147483646 h 241"/>
              <a:gd name="T34" fmla="*/ 2147483646 w 9845"/>
              <a:gd name="T35" fmla="*/ 0 h 241"/>
              <a:gd name="T36" fmla="*/ 2147483646 w 9845"/>
              <a:gd name="T37" fmla="*/ 0 h 241"/>
              <a:gd name="T38" fmla="*/ 2147483646 w 9845"/>
              <a:gd name="T39" fmla="*/ 2147483646 h 241"/>
              <a:gd name="T40" fmla="*/ 2147483646 w 9845"/>
              <a:gd name="T41" fmla="*/ 2147483646 h 241"/>
              <a:gd name="T42" fmla="*/ 2147483646 w 9845"/>
              <a:gd name="T43" fmla="*/ 2147483646 h 241"/>
              <a:gd name="T44" fmla="*/ 2147483646 w 9845"/>
              <a:gd name="T45" fmla="*/ 2147483646 h 241"/>
              <a:gd name="T46" fmla="*/ 2147483646 w 9845"/>
              <a:gd name="T47" fmla="*/ 2147483646 h 241"/>
              <a:gd name="T48" fmla="*/ 2147483646 w 9845"/>
              <a:gd name="T49" fmla="*/ 2147483646 h 241"/>
              <a:gd name="T50" fmla="*/ 2147483646 w 9845"/>
              <a:gd name="T51" fmla="*/ 2147483646 h 241"/>
              <a:gd name="T52" fmla="*/ 2147483646 w 9845"/>
              <a:gd name="T53" fmla="*/ 2147483646 h 241"/>
              <a:gd name="T54" fmla="*/ 2147483646 w 9845"/>
              <a:gd name="T55" fmla="*/ 2147483646 h 241"/>
              <a:gd name="T56" fmla="*/ 2147483646 w 9845"/>
              <a:gd name="T57" fmla="*/ 2147483646 h 241"/>
              <a:gd name="T58" fmla="*/ 2147483646 w 9845"/>
              <a:gd name="T59" fmla="*/ 2147483646 h 241"/>
              <a:gd name="T60" fmla="*/ 2147483646 w 9845"/>
              <a:gd name="T61" fmla="*/ 2147483646 h 241"/>
              <a:gd name="T62" fmla="*/ 2147483646 w 9845"/>
              <a:gd name="T63" fmla="*/ 2147483646 h 241"/>
              <a:gd name="T64" fmla="*/ 2147483646 w 9845"/>
              <a:gd name="T65" fmla="*/ 2147483646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45" h="241">
                <a:moveTo>
                  <a:pt x="0" y="241"/>
                </a:moveTo>
                <a:lnTo>
                  <a:pt x="466" y="205"/>
                </a:lnTo>
                <a:lnTo>
                  <a:pt x="929" y="171"/>
                </a:lnTo>
                <a:lnTo>
                  <a:pt x="1390" y="137"/>
                </a:lnTo>
                <a:lnTo>
                  <a:pt x="1846" y="107"/>
                </a:lnTo>
                <a:lnTo>
                  <a:pt x="2073" y="93"/>
                </a:lnTo>
                <a:lnTo>
                  <a:pt x="2297" y="79"/>
                </a:lnTo>
                <a:lnTo>
                  <a:pt x="2519" y="66"/>
                </a:lnTo>
                <a:lnTo>
                  <a:pt x="2740" y="54"/>
                </a:lnTo>
                <a:lnTo>
                  <a:pt x="2957" y="43"/>
                </a:lnTo>
                <a:lnTo>
                  <a:pt x="3173" y="34"/>
                </a:lnTo>
                <a:lnTo>
                  <a:pt x="3385" y="25"/>
                </a:lnTo>
                <a:lnTo>
                  <a:pt x="3596" y="18"/>
                </a:lnTo>
                <a:lnTo>
                  <a:pt x="3803" y="13"/>
                </a:lnTo>
                <a:lnTo>
                  <a:pt x="4006" y="7"/>
                </a:lnTo>
                <a:lnTo>
                  <a:pt x="4204" y="4"/>
                </a:lnTo>
                <a:lnTo>
                  <a:pt x="4400" y="2"/>
                </a:lnTo>
                <a:lnTo>
                  <a:pt x="4595" y="0"/>
                </a:lnTo>
                <a:lnTo>
                  <a:pt x="4786" y="0"/>
                </a:lnTo>
                <a:lnTo>
                  <a:pt x="5164" y="2"/>
                </a:lnTo>
                <a:lnTo>
                  <a:pt x="5538" y="5"/>
                </a:lnTo>
                <a:lnTo>
                  <a:pt x="5913" y="14"/>
                </a:lnTo>
                <a:lnTo>
                  <a:pt x="6102" y="20"/>
                </a:lnTo>
                <a:lnTo>
                  <a:pt x="6293" y="25"/>
                </a:lnTo>
                <a:lnTo>
                  <a:pt x="6483" y="30"/>
                </a:lnTo>
                <a:lnTo>
                  <a:pt x="6678" y="38"/>
                </a:lnTo>
                <a:lnTo>
                  <a:pt x="7070" y="54"/>
                </a:lnTo>
                <a:lnTo>
                  <a:pt x="7463" y="73"/>
                </a:lnTo>
                <a:lnTo>
                  <a:pt x="7859" y="96"/>
                </a:lnTo>
                <a:lnTo>
                  <a:pt x="8255" y="123"/>
                </a:lnTo>
                <a:lnTo>
                  <a:pt x="8650" y="150"/>
                </a:lnTo>
                <a:lnTo>
                  <a:pt x="9048" y="180"/>
                </a:lnTo>
                <a:lnTo>
                  <a:pt x="9845" y="241"/>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11" name="Freeform 51"/>
          <p:cNvSpPr>
            <a:spLocks/>
          </p:cNvSpPr>
          <p:nvPr/>
        </p:nvSpPr>
        <p:spPr bwMode="auto">
          <a:xfrm>
            <a:off x="7956550" y="1290638"/>
            <a:ext cx="981075" cy="1087437"/>
          </a:xfrm>
          <a:custGeom>
            <a:avLst/>
            <a:gdLst>
              <a:gd name="T0" fmla="*/ 0 w 1112"/>
              <a:gd name="T1" fmla="*/ 0 h 1028"/>
              <a:gd name="T2" fmla="*/ 2147483646 w 1112"/>
              <a:gd name="T3" fmla="*/ 2147483646 h 1028"/>
              <a:gd name="T4" fmla="*/ 2147483646 w 1112"/>
              <a:gd name="T5" fmla="*/ 2147483646 h 1028"/>
              <a:gd name="T6" fmla="*/ 2147483646 w 1112"/>
              <a:gd name="T7" fmla="*/ 2147483646 h 1028"/>
              <a:gd name="T8" fmla="*/ 2147483646 w 1112"/>
              <a:gd name="T9" fmla="*/ 2147483646 h 1028"/>
              <a:gd name="T10" fmla="*/ 2147483646 w 1112"/>
              <a:gd name="T11" fmla="*/ 2147483646 h 1028"/>
              <a:gd name="T12" fmla="*/ 2147483646 w 1112"/>
              <a:gd name="T13" fmla="*/ 2147483646 h 1028"/>
              <a:gd name="T14" fmla="*/ 2147483646 w 1112"/>
              <a:gd name="T15" fmla="*/ 2147483646 h 1028"/>
              <a:gd name="T16" fmla="*/ 2147483646 w 1112"/>
              <a:gd name="T17" fmla="*/ 2147483646 h 1028"/>
              <a:gd name="T18" fmla="*/ 2147483646 w 1112"/>
              <a:gd name="T19" fmla="*/ 2147483646 h 1028"/>
              <a:gd name="T20" fmla="*/ 2147483646 w 1112"/>
              <a:gd name="T21" fmla="*/ 2147483646 h 1028"/>
              <a:gd name="T22" fmla="*/ 2147483646 w 1112"/>
              <a:gd name="T23" fmla="*/ 2147483646 h 1028"/>
              <a:gd name="T24" fmla="*/ 2147483646 w 1112"/>
              <a:gd name="T25" fmla="*/ 2147483646 h 1028"/>
              <a:gd name="T26" fmla="*/ 2147483646 w 1112"/>
              <a:gd name="T27" fmla="*/ 2147483646 h 1028"/>
              <a:gd name="T28" fmla="*/ 2147483646 w 1112"/>
              <a:gd name="T29" fmla="*/ 2147483646 h 1028"/>
              <a:gd name="T30" fmla="*/ 2147483646 w 1112"/>
              <a:gd name="T31" fmla="*/ 2147483646 h 1028"/>
              <a:gd name="T32" fmla="*/ 2147483646 w 1112"/>
              <a:gd name="T33" fmla="*/ 2147483646 h 1028"/>
              <a:gd name="T34" fmla="*/ 2147483646 w 1112"/>
              <a:gd name="T35" fmla="*/ 2147483646 h 1028"/>
              <a:gd name="T36" fmla="*/ 2147483646 w 1112"/>
              <a:gd name="T37" fmla="*/ 2147483646 h 1028"/>
              <a:gd name="T38" fmla="*/ 2147483646 w 1112"/>
              <a:gd name="T39" fmla="*/ 2147483646 h 1028"/>
              <a:gd name="T40" fmla="*/ 2147483646 w 1112"/>
              <a:gd name="T41" fmla="*/ 2147483646 h 1028"/>
              <a:gd name="T42" fmla="*/ 2147483646 w 1112"/>
              <a:gd name="T43" fmla="*/ 2147483646 h 1028"/>
              <a:gd name="T44" fmla="*/ 2147483646 w 1112"/>
              <a:gd name="T45" fmla="*/ 2147483646 h 1028"/>
              <a:gd name="T46" fmla="*/ 2147483646 w 1112"/>
              <a:gd name="T47" fmla="*/ 2147483646 h 1028"/>
              <a:gd name="T48" fmla="*/ 2147483646 w 1112"/>
              <a:gd name="T49" fmla="*/ 2147483646 h 10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12" h="1028">
                <a:moveTo>
                  <a:pt x="0" y="0"/>
                </a:moveTo>
                <a:lnTo>
                  <a:pt x="124" y="97"/>
                </a:lnTo>
                <a:lnTo>
                  <a:pt x="249" y="191"/>
                </a:lnTo>
                <a:lnTo>
                  <a:pt x="369" y="286"/>
                </a:lnTo>
                <a:lnTo>
                  <a:pt x="485" y="375"/>
                </a:lnTo>
                <a:lnTo>
                  <a:pt x="538" y="418"/>
                </a:lnTo>
                <a:lnTo>
                  <a:pt x="592" y="460"/>
                </a:lnTo>
                <a:lnTo>
                  <a:pt x="642" y="502"/>
                </a:lnTo>
                <a:lnTo>
                  <a:pt x="692" y="543"/>
                </a:lnTo>
                <a:lnTo>
                  <a:pt x="736" y="580"/>
                </a:lnTo>
                <a:lnTo>
                  <a:pt x="779" y="617"/>
                </a:lnTo>
                <a:lnTo>
                  <a:pt x="820" y="651"/>
                </a:lnTo>
                <a:lnTo>
                  <a:pt x="856" y="685"/>
                </a:lnTo>
                <a:lnTo>
                  <a:pt x="890" y="716"/>
                </a:lnTo>
                <a:lnTo>
                  <a:pt x="918" y="746"/>
                </a:lnTo>
                <a:lnTo>
                  <a:pt x="945" y="773"/>
                </a:lnTo>
                <a:lnTo>
                  <a:pt x="970" y="799"/>
                </a:lnTo>
                <a:lnTo>
                  <a:pt x="989" y="823"/>
                </a:lnTo>
                <a:lnTo>
                  <a:pt x="1009" y="846"/>
                </a:lnTo>
                <a:lnTo>
                  <a:pt x="1025" y="867"/>
                </a:lnTo>
                <a:lnTo>
                  <a:pt x="1041" y="889"/>
                </a:lnTo>
                <a:lnTo>
                  <a:pt x="1064" y="928"/>
                </a:lnTo>
                <a:lnTo>
                  <a:pt x="1084" y="962"/>
                </a:lnTo>
                <a:lnTo>
                  <a:pt x="1098" y="996"/>
                </a:lnTo>
                <a:lnTo>
                  <a:pt x="1112" y="1028"/>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12" name="Freeform 52"/>
          <p:cNvSpPr>
            <a:spLocks/>
          </p:cNvSpPr>
          <p:nvPr/>
        </p:nvSpPr>
        <p:spPr bwMode="auto">
          <a:xfrm>
            <a:off x="263525" y="1290638"/>
            <a:ext cx="452438" cy="452437"/>
          </a:xfrm>
          <a:custGeom>
            <a:avLst/>
            <a:gdLst>
              <a:gd name="T0" fmla="*/ 2147483646 w 514"/>
              <a:gd name="T1" fmla="*/ 0 h 428"/>
              <a:gd name="T2" fmla="*/ 2147483646 w 514"/>
              <a:gd name="T3" fmla="*/ 2147483646 h 428"/>
              <a:gd name="T4" fmla="*/ 2147483646 w 514"/>
              <a:gd name="T5" fmla="*/ 2147483646 h 428"/>
              <a:gd name="T6" fmla="*/ 2147483646 w 514"/>
              <a:gd name="T7" fmla="*/ 2147483646 h 428"/>
              <a:gd name="T8" fmla="*/ 2147483646 w 514"/>
              <a:gd name="T9" fmla="*/ 2147483646 h 428"/>
              <a:gd name="T10" fmla="*/ 2147483646 w 514"/>
              <a:gd name="T11" fmla="*/ 2147483646 h 428"/>
              <a:gd name="T12" fmla="*/ 2147483646 w 514"/>
              <a:gd name="T13" fmla="*/ 2147483646 h 428"/>
              <a:gd name="T14" fmla="*/ 2147483646 w 514"/>
              <a:gd name="T15" fmla="*/ 2147483646 h 428"/>
              <a:gd name="T16" fmla="*/ 2147483646 w 514"/>
              <a:gd name="T17" fmla="*/ 2147483646 h 428"/>
              <a:gd name="T18" fmla="*/ 2147483646 w 514"/>
              <a:gd name="T19" fmla="*/ 2147483646 h 428"/>
              <a:gd name="T20" fmla="*/ 2147483646 w 514"/>
              <a:gd name="T21" fmla="*/ 2147483646 h 428"/>
              <a:gd name="T22" fmla="*/ 2147483646 w 514"/>
              <a:gd name="T23" fmla="*/ 2147483646 h 428"/>
              <a:gd name="T24" fmla="*/ 2147483646 w 514"/>
              <a:gd name="T25" fmla="*/ 2147483646 h 428"/>
              <a:gd name="T26" fmla="*/ 2147483646 w 514"/>
              <a:gd name="T27" fmla="*/ 2147483646 h 428"/>
              <a:gd name="T28" fmla="*/ 2147483646 w 514"/>
              <a:gd name="T29" fmla="*/ 2147483646 h 428"/>
              <a:gd name="T30" fmla="*/ 2147483646 w 514"/>
              <a:gd name="T31" fmla="*/ 2147483646 h 428"/>
              <a:gd name="T32" fmla="*/ 2147483646 w 514"/>
              <a:gd name="T33" fmla="*/ 2147483646 h 428"/>
              <a:gd name="T34" fmla="*/ 0 w 514"/>
              <a:gd name="T35" fmla="*/ 2147483646 h 428"/>
              <a:gd name="T36" fmla="*/ 0 w 514"/>
              <a:gd name="T37" fmla="*/ 2147483646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4" h="428">
                <a:moveTo>
                  <a:pt x="514" y="0"/>
                </a:moveTo>
                <a:lnTo>
                  <a:pt x="450" y="50"/>
                </a:lnTo>
                <a:lnTo>
                  <a:pt x="387" y="100"/>
                </a:lnTo>
                <a:lnTo>
                  <a:pt x="327" y="150"/>
                </a:lnTo>
                <a:lnTo>
                  <a:pt x="268" y="196"/>
                </a:lnTo>
                <a:lnTo>
                  <a:pt x="214" y="239"/>
                </a:lnTo>
                <a:lnTo>
                  <a:pt x="164" y="279"/>
                </a:lnTo>
                <a:lnTo>
                  <a:pt x="122" y="312"/>
                </a:lnTo>
                <a:lnTo>
                  <a:pt x="104" y="328"/>
                </a:lnTo>
                <a:lnTo>
                  <a:pt x="86" y="343"/>
                </a:lnTo>
                <a:lnTo>
                  <a:pt x="72" y="355"/>
                </a:lnTo>
                <a:lnTo>
                  <a:pt x="57" y="366"/>
                </a:lnTo>
                <a:lnTo>
                  <a:pt x="36" y="386"/>
                </a:lnTo>
                <a:lnTo>
                  <a:pt x="22" y="400"/>
                </a:lnTo>
                <a:lnTo>
                  <a:pt x="11" y="411"/>
                </a:lnTo>
                <a:lnTo>
                  <a:pt x="6" y="418"/>
                </a:lnTo>
                <a:lnTo>
                  <a:pt x="2" y="421"/>
                </a:lnTo>
                <a:lnTo>
                  <a:pt x="0" y="425"/>
                </a:lnTo>
                <a:lnTo>
                  <a:pt x="0" y="428"/>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13" name="Oval 53"/>
          <p:cNvSpPr>
            <a:spLocks noChangeArrowheads="1"/>
          </p:cNvSpPr>
          <p:nvPr/>
        </p:nvSpPr>
        <p:spPr bwMode="auto">
          <a:xfrm>
            <a:off x="1244600" y="2020888"/>
            <a:ext cx="1584325" cy="9921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14" name="Oval 54"/>
          <p:cNvSpPr>
            <a:spLocks noChangeArrowheads="1"/>
          </p:cNvSpPr>
          <p:nvPr/>
        </p:nvSpPr>
        <p:spPr bwMode="auto">
          <a:xfrm>
            <a:off x="2525713" y="2565400"/>
            <a:ext cx="3471862" cy="2265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15" name="Oval 55"/>
          <p:cNvSpPr>
            <a:spLocks noChangeArrowheads="1"/>
          </p:cNvSpPr>
          <p:nvPr/>
        </p:nvSpPr>
        <p:spPr bwMode="auto">
          <a:xfrm>
            <a:off x="5921375" y="2106613"/>
            <a:ext cx="1509713" cy="9017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16" name="Rectangle 56"/>
          <p:cNvSpPr>
            <a:spLocks noChangeArrowheads="1"/>
          </p:cNvSpPr>
          <p:nvPr/>
        </p:nvSpPr>
        <p:spPr bwMode="auto">
          <a:xfrm>
            <a:off x="3330575" y="2740025"/>
            <a:ext cx="8318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17" name="Text Box 57"/>
          <p:cNvSpPr txBox="1">
            <a:spLocks noChangeArrowheads="1"/>
          </p:cNvSpPr>
          <p:nvPr/>
        </p:nvSpPr>
        <p:spPr bwMode="auto">
          <a:xfrm>
            <a:off x="4394200" y="3711575"/>
            <a:ext cx="1436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endParaRPr kumimoji="1" lang="zh-TW" altLang="en-US" sz="1200" b="1">
              <a:solidFill>
                <a:srgbClr val="A98D63">
                  <a:lumMod val="50000"/>
                </a:srgbClr>
              </a:solidFill>
              <a:latin typeface="Arial" pitchFamily="34" charset="0"/>
              <a:ea typeface="Batang" pitchFamily="18" charset="-127"/>
              <a:cs typeface="Arial" pitchFamily="34" charset="0"/>
            </a:endParaRPr>
          </a:p>
        </p:txBody>
      </p:sp>
      <p:grpSp>
        <p:nvGrpSpPr>
          <p:cNvPr id="41019" name="Group 72"/>
          <p:cNvGrpSpPr>
            <a:grpSpLocks/>
          </p:cNvGrpSpPr>
          <p:nvPr/>
        </p:nvGrpSpPr>
        <p:grpSpPr bwMode="auto">
          <a:xfrm>
            <a:off x="841375" y="2424113"/>
            <a:ext cx="477838" cy="244475"/>
            <a:chOff x="785" y="1711"/>
            <a:chExt cx="269" cy="138"/>
          </a:xfrm>
        </p:grpSpPr>
        <p:sp>
          <p:nvSpPr>
            <p:cNvPr id="41082" name="Oval 73"/>
            <p:cNvSpPr>
              <a:spLocks noChangeAspect="1" noChangeArrowheads="1"/>
            </p:cNvSpPr>
            <p:nvPr/>
          </p:nvSpPr>
          <p:spPr bwMode="auto">
            <a:xfrm>
              <a:off x="891" y="1786"/>
              <a:ext cx="63" cy="6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83" name="Oval 74"/>
            <p:cNvSpPr>
              <a:spLocks noChangeAspect="1" noChangeArrowheads="1"/>
            </p:cNvSpPr>
            <p:nvPr/>
          </p:nvSpPr>
          <p:spPr bwMode="auto">
            <a:xfrm>
              <a:off x="785" y="1731"/>
              <a:ext cx="63" cy="6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84" name="Oval 75"/>
            <p:cNvSpPr>
              <a:spLocks noChangeAspect="1" noChangeArrowheads="1"/>
            </p:cNvSpPr>
            <p:nvPr/>
          </p:nvSpPr>
          <p:spPr bwMode="auto">
            <a:xfrm>
              <a:off x="991" y="1711"/>
              <a:ext cx="63" cy="6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grpSp>
      <p:sp>
        <p:nvSpPr>
          <p:cNvPr id="41021" name="Oval 80"/>
          <p:cNvSpPr>
            <a:spLocks noChangeAspect="1" noChangeArrowheads="1"/>
          </p:cNvSpPr>
          <p:nvPr/>
        </p:nvSpPr>
        <p:spPr bwMode="auto">
          <a:xfrm>
            <a:off x="6919913" y="3778250"/>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3" name="Oval 82"/>
          <p:cNvSpPr>
            <a:spLocks noChangeAspect="1" noChangeArrowheads="1"/>
          </p:cNvSpPr>
          <p:nvPr/>
        </p:nvSpPr>
        <p:spPr bwMode="auto">
          <a:xfrm>
            <a:off x="7032625" y="2674938"/>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5" name="Oval 84"/>
          <p:cNvSpPr>
            <a:spLocks noChangeAspect="1" noChangeArrowheads="1"/>
          </p:cNvSpPr>
          <p:nvPr/>
        </p:nvSpPr>
        <p:spPr bwMode="auto">
          <a:xfrm>
            <a:off x="6169025" y="2995613"/>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7" name="Oval 86"/>
          <p:cNvSpPr>
            <a:spLocks noChangeAspect="1" noChangeArrowheads="1"/>
          </p:cNvSpPr>
          <p:nvPr/>
        </p:nvSpPr>
        <p:spPr bwMode="auto">
          <a:xfrm>
            <a:off x="7248525" y="2276475"/>
            <a:ext cx="112713"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8" name="Oval 87"/>
          <p:cNvSpPr>
            <a:spLocks noChangeAspect="1" noChangeArrowheads="1"/>
          </p:cNvSpPr>
          <p:nvPr/>
        </p:nvSpPr>
        <p:spPr bwMode="auto">
          <a:xfrm>
            <a:off x="7392988" y="2603500"/>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9" name="Oval 88"/>
          <p:cNvSpPr>
            <a:spLocks noChangeAspect="1" noChangeArrowheads="1"/>
          </p:cNvSpPr>
          <p:nvPr/>
        </p:nvSpPr>
        <p:spPr bwMode="auto">
          <a:xfrm>
            <a:off x="6240463" y="2530475"/>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31" name="Text Box 90"/>
          <p:cNvSpPr txBox="1">
            <a:spLocks noChangeArrowheads="1"/>
          </p:cNvSpPr>
          <p:nvPr/>
        </p:nvSpPr>
        <p:spPr bwMode="gray">
          <a:xfrm>
            <a:off x="2971800" y="41910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Singapore</a:t>
            </a:r>
          </a:p>
        </p:txBody>
      </p:sp>
      <p:sp>
        <p:nvSpPr>
          <p:cNvPr id="41032" name="Text Box 92"/>
          <p:cNvSpPr txBox="1">
            <a:spLocks noChangeArrowheads="1"/>
          </p:cNvSpPr>
          <p:nvPr/>
        </p:nvSpPr>
        <p:spPr bwMode="gray">
          <a:xfrm>
            <a:off x="2324624" y="3893945"/>
            <a:ext cx="1572164" cy="14465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nSpc>
                <a:spcPct val="70000"/>
              </a:lnSpc>
              <a:spcBef>
                <a:spcPct val="10000"/>
              </a:spcBef>
            </a:pPr>
            <a:r>
              <a:rPr lang="en-US" altLang="zh-TW" sz="1000" dirty="0">
                <a:solidFill>
                  <a:srgbClr val="A98D63">
                    <a:lumMod val="50000"/>
                  </a:srgbClr>
                </a:solidFill>
              </a:rPr>
              <a:t>Thailand:1 sub.+ 4 branches</a:t>
            </a:r>
          </a:p>
        </p:txBody>
      </p:sp>
      <p:sp>
        <p:nvSpPr>
          <p:cNvPr id="41033" name="Text Box 93"/>
          <p:cNvSpPr txBox="1">
            <a:spLocks noChangeArrowheads="1"/>
          </p:cNvSpPr>
          <p:nvPr/>
        </p:nvSpPr>
        <p:spPr bwMode="gray">
          <a:xfrm>
            <a:off x="3656147" y="3808949"/>
            <a:ext cx="14478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Ho Chi Minh City</a:t>
            </a:r>
          </a:p>
        </p:txBody>
      </p:sp>
      <p:sp>
        <p:nvSpPr>
          <p:cNvPr id="41034" name="Text Box 94"/>
          <p:cNvSpPr txBox="1">
            <a:spLocks noChangeArrowheads="1"/>
          </p:cNvSpPr>
          <p:nvPr/>
        </p:nvSpPr>
        <p:spPr bwMode="gray">
          <a:xfrm>
            <a:off x="3987006" y="40386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Manila</a:t>
            </a:r>
          </a:p>
        </p:txBody>
      </p:sp>
      <p:sp>
        <p:nvSpPr>
          <p:cNvPr id="41036" name="Text Box 96"/>
          <p:cNvSpPr txBox="1">
            <a:spLocks noChangeArrowheads="1"/>
          </p:cNvSpPr>
          <p:nvPr/>
        </p:nvSpPr>
        <p:spPr bwMode="gray">
          <a:xfrm>
            <a:off x="762000" y="2667000"/>
            <a:ext cx="6858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Paris</a:t>
            </a:r>
          </a:p>
        </p:txBody>
      </p:sp>
      <p:sp>
        <p:nvSpPr>
          <p:cNvPr id="41037" name="Text Box 97"/>
          <p:cNvSpPr txBox="1">
            <a:spLocks noChangeArrowheads="1"/>
          </p:cNvSpPr>
          <p:nvPr/>
        </p:nvSpPr>
        <p:spPr bwMode="gray">
          <a:xfrm>
            <a:off x="990600" y="2209800"/>
            <a:ext cx="12192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Amsterdam</a:t>
            </a:r>
          </a:p>
        </p:txBody>
      </p:sp>
      <p:sp>
        <p:nvSpPr>
          <p:cNvPr id="41038" name="Text Box 98"/>
          <p:cNvSpPr txBox="1">
            <a:spLocks noChangeArrowheads="1"/>
          </p:cNvSpPr>
          <p:nvPr/>
        </p:nvSpPr>
        <p:spPr bwMode="gray">
          <a:xfrm>
            <a:off x="304800" y="2209800"/>
            <a:ext cx="9144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London</a:t>
            </a:r>
          </a:p>
        </p:txBody>
      </p:sp>
      <p:sp>
        <p:nvSpPr>
          <p:cNvPr id="41039" name="Text Box 99"/>
          <p:cNvSpPr txBox="1">
            <a:spLocks noChangeArrowheads="1"/>
          </p:cNvSpPr>
          <p:nvPr/>
        </p:nvSpPr>
        <p:spPr bwMode="gray">
          <a:xfrm>
            <a:off x="5067300" y="3035299"/>
            <a:ext cx="16764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Los</a:t>
            </a:r>
            <a:r>
              <a:rPr lang="en-US" altLang="zh-TW" dirty="0">
                <a:solidFill>
                  <a:srgbClr val="A98D63">
                    <a:lumMod val="50000"/>
                  </a:srgbClr>
                </a:solidFill>
              </a:rPr>
              <a:t> </a:t>
            </a:r>
            <a:r>
              <a:rPr lang="en-US" altLang="zh-TW" sz="1000" dirty="0">
                <a:solidFill>
                  <a:srgbClr val="A98D63">
                    <a:lumMod val="50000"/>
                  </a:srgbClr>
                </a:solidFill>
              </a:rPr>
              <a:t>Angeles</a:t>
            </a:r>
          </a:p>
        </p:txBody>
      </p:sp>
      <p:sp>
        <p:nvSpPr>
          <p:cNvPr id="41040" name="Text Box 100"/>
          <p:cNvSpPr txBox="1">
            <a:spLocks noChangeArrowheads="1"/>
          </p:cNvSpPr>
          <p:nvPr/>
        </p:nvSpPr>
        <p:spPr bwMode="gray">
          <a:xfrm>
            <a:off x="5257800" y="2484117"/>
            <a:ext cx="14478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Vancouver</a:t>
            </a:r>
          </a:p>
        </p:txBody>
      </p:sp>
      <p:sp>
        <p:nvSpPr>
          <p:cNvPr id="41042" name="Text Box 102"/>
          <p:cNvSpPr txBox="1">
            <a:spLocks noChangeArrowheads="1"/>
          </p:cNvSpPr>
          <p:nvPr/>
        </p:nvSpPr>
        <p:spPr bwMode="gray">
          <a:xfrm>
            <a:off x="6781800" y="37338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Panama</a:t>
            </a:r>
          </a:p>
        </p:txBody>
      </p:sp>
      <p:sp>
        <p:nvSpPr>
          <p:cNvPr id="41044" name="Oval 104"/>
          <p:cNvSpPr>
            <a:spLocks noChangeAspect="1" noChangeArrowheads="1"/>
          </p:cNvSpPr>
          <p:nvPr/>
        </p:nvSpPr>
        <p:spPr bwMode="auto">
          <a:xfrm>
            <a:off x="6096000" y="2819400"/>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45" name="Text Box 105"/>
          <p:cNvSpPr txBox="1">
            <a:spLocks noChangeArrowheads="1"/>
          </p:cNvSpPr>
          <p:nvPr/>
        </p:nvSpPr>
        <p:spPr bwMode="gray">
          <a:xfrm>
            <a:off x="4899703" y="2735430"/>
            <a:ext cx="17526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Silicon</a:t>
            </a:r>
            <a:r>
              <a:rPr lang="en-US" altLang="zh-TW" dirty="0">
                <a:solidFill>
                  <a:srgbClr val="A98D63">
                    <a:lumMod val="50000"/>
                  </a:srgbClr>
                </a:solidFill>
              </a:rPr>
              <a:t> </a:t>
            </a:r>
            <a:r>
              <a:rPr lang="en-US" altLang="zh-TW" sz="1000" dirty="0">
                <a:solidFill>
                  <a:srgbClr val="A98D63">
                    <a:lumMod val="50000"/>
                  </a:srgbClr>
                </a:solidFill>
              </a:rPr>
              <a:t>Valley</a:t>
            </a:r>
          </a:p>
        </p:txBody>
      </p:sp>
      <p:sp>
        <p:nvSpPr>
          <p:cNvPr id="41046" name="Text Box 106"/>
          <p:cNvSpPr txBox="1">
            <a:spLocks noChangeArrowheads="1"/>
          </p:cNvSpPr>
          <p:nvPr/>
        </p:nvSpPr>
        <p:spPr bwMode="gray">
          <a:xfrm>
            <a:off x="6324600" y="27432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Chicago</a:t>
            </a:r>
          </a:p>
        </p:txBody>
      </p:sp>
      <p:sp>
        <p:nvSpPr>
          <p:cNvPr id="41047" name="Text Box 107"/>
          <p:cNvSpPr txBox="1">
            <a:spLocks noChangeArrowheads="1"/>
          </p:cNvSpPr>
          <p:nvPr/>
        </p:nvSpPr>
        <p:spPr bwMode="gray">
          <a:xfrm>
            <a:off x="7250113" y="2613840"/>
            <a:ext cx="9144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New</a:t>
            </a:r>
            <a:r>
              <a:rPr lang="en-US" altLang="zh-TW" dirty="0">
                <a:solidFill>
                  <a:srgbClr val="A98D63">
                    <a:lumMod val="50000"/>
                  </a:srgbClr>
                </a:solidFill>
              </a:rPr>
              <a:t> </a:t>
            </a:r>
            <a:r>
              <a:rPr lang="en-US" altLang="zh-TW" sz="1000" dirty="0">
                <a:solidFill>
                  <a:srgbClr val="A98D63">
                    <a:lumMod val="50000"/>
                  </a:srgbClr>
                </a:solidFill>
              </a:rPr>
              <a:t>York</a:t>
            </a:r>
          </a:p>
        </p:txBody>
      </p:sp>
      <p:sp>
        <p:nvSpPr>
          <p:cNvPr id="41049" name="Text Box 109"/>
          <p:cNvSpPr txBox="1">
            <a:spLocks noChangeArrowheads="1"/>
          </p:cNvSpPr>
          <p:nvPr/>
        </p:nvSpPr>
        <p:spPr bwMode="gray">
          <a:xfrm>
            <a:off x="6932613" y="2146287"/>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Toronto</a:t>
            </a:r>
          </a:p>
        </p:txBody>
      </p:sp>
      <p:sp>
        <p:nvSpPr>
          <p:cNvPr id="41050" name="Text Box 110"/>
          <p:cNvSpPr txBox="1">
            <a:spLocks noChangeArrowheads="1"/>
          </p:cNvSpPr>
          <p:nvPr/>
        </p:nvSpPr>
        <p:spPr bwMode="gray">
          <a:xfrm>
            <a:off x="4191000" y="3124200"/>
            <a:ext cx="9906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Osaka</a:t>
            </a:r>
          </a:p>
        </p:txBody>
      </p:sp>
      <p:sp>
        <p:nvSpPr>
          <p:cNvPr id="41051" name="Text Box 111"/>
          <p:cNvSpPr txBox="1">
            <a:spLocks noChangeArrowheads="1"/>
          </p:cNvSpPr>
          <p:nvPr/>
        </p:nvSpPr>
        <p:spPr bwMode="gray">
          <a:xfrm>
            <a:off x="4343400" y="2819400"/>
            <a:ext cx="9906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Tokyo</a:t>
            </a:r>
          </a:p>
        </p:txBody>
      </p:sp>
      <p:sp>
        <p:nvSpPr>
          <p:cNvPr id="41054" name="Rectangle 115"/>
          <p:cNvSpPr>
            <a:spLocks noChangeArrowheads="1"/>
          </p:cNvSpPr>
          <p:nvPr/>
        </p:nvSpPr>
        <p:spPr bwMode="auto">
          <a:xfrm>
            <a:off x="2632075" y="1222444"/>
            <a:ext cx="3820319" cy="421975"/>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eaLnBrk="0" hangingPunct="0">
              <a:lnSpc>
                <a:spcPct val="90000"/>
              </a:lnSpc>
              <a:spcBef>
                <a:spcPct val="20000"/>
              </a:spcBef>
            </a:pPr>
            <a:r>
              <a:rPr lang="en-US" altLang="zh-TW" dirty="0">
                <a:solidFill>
                  <a:prstClr val="white"/>
                </a:solidFill>
                <a:latin typeface="Arial"/>
                <a:ea typeface="微軟正黑體" panose="020B0604030504040204" pitchFamily="34" charset="-120"/>
              </a:rPr>
              <a:t>Mega Bank’s Extensive Overseas Franchise</a:t>
            </a:r>
          </a:p>
        </p:txBody>
      </p:sp>
      <p:sp>
        <p:nvSpPr>
          <p:cNvPr id="41055" name="Oval 118"/>
          <p:cNvSpPr>
            <a:spLocks noChangeAspect="1" noChangeArrowheads="1"/>
          </p:cNvSpPr>
          <p:nvPr/>
        </p:nvSpPr>
        <p:spPr bwMode="auto">
          <a:xfrm>
            <a:off x="2971800" y="3657600"/>
            <a:ext cx="112713" cy="11271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56" name="Text Box 119"/>
          <p:cNvSpPr txBox="1">
            <a:spLocks noChangeArrowheads="1"/>
          </p:cNvSpPr>
          <p:nvPr/>
        </p:nvSpPr>
        <p:spPr bwMode="gray">
          <a:xfrm>
            <a:off x="2195513" y="3635848"/>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Mumbai*</a:t>
            </a:r>
          </a:p>
        </p:txBody>
      </p:sp>
      <p:sp>
        <p:nvSpPr>
          <p:cNvPr id="41057" name="Oval 120"/>
          <p:cNvSpPr>
            <a:spLocks noChangeAspect="1" noChangeArrowheads="1"/>
          </p:cNvSpPr>
          <p:nvPr/>
        </p:nvSpPr>
        <p:spPr bwMode="auto">
          <a:xfrm>
            <a:off x="3778249" y="3770313"/>
            <a:ext cx="112713" cy="11271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58" name="AutoShape 121"/>
          <p:cNvSpPr>
            <a:spLocks noChangeArrowheads="1"/>
          </p:cNvSpPr>
          <p:nvPr/>
        </p:nvSpPr>
        <p:spPr bwMode="gray">
          <a:xfrm flipH="1">
            <a:off x="3657600" y="380047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59" name="AutoShape 123"/>
          <p:cNvSpPr>
            <a:spLocks noChangeArrowheads="1"/>
          </p:cNvSpPr>
          <p:nvPr/>
        </p:nvSpPr>
        <p:spPr bwMode="gray">
          <a:xfrm flipH="1">
            <a:off x="4981575" y="53340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0" name="AutoShape 124"/>
          <p:cNvSpPr>
            <a:spLocks noChangeArrowheads="1"/>
          </p:cNvSpPr>
          <p:nvPr/>
        </p:nvSpPr>
        <p:spPr bwMode="gray">
          <a:xfrm flipH="1">
            <a:off x="4876800" y="55626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1" name="AutoShape 125"/>
          <p:cNvSpPr>
            <a:spLocks noChangeArrowheads="1"/>
          </p:cNvSpPr>
          <p:nvPr/>
        </p:nvSpPr>
        <p:spPr bwMode="gray">
          <a:xfrm flipH="1">
            <a:off x="4724400" y="57150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4" name="Text Box 133"/>
          <p:cNvSpPr txBox="1">
            <a:spLocks noChangeArrowheads="1"/>
          </p:cNvSpPr>
          <p:nvPr/>
        </p:nvSpPr>
        <p:spPr bwMode="gray">
          <a:xfrm>
            <a:off x="3886200" y="3352800"/>
            <a:ext cx="381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HK</a:t>
            </a:r>
          </a:p>
        </p:txBody>
      </p:sp>
      <p:sp>
        <p:nvSpPr>
          <p:cNvPr id="41066" name="AutoShape 138"/>
          <p:cNvSpPr>
            <a:spLocks noChangeArrowheads="1"/>
          </p:cNvSpPr>
          <p:nvPr/>
        </p:nvSpPr>
        <p:spPr bwMode="gray">
          <a:xfrm flipH="1">
            <a:off x="3990975" y="44767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7" name="Text Box 139"/>
          <p:cNvSpPr txBox="1">
            <a:spLocks noChangeArrowheads="1"/>
          </p:cNvSpPr>
          <p:nvPr/>
        </p:nvSpPr>
        <p:spPr bwMode="gray">
          <a:xfrm>
            <a:off x="3752850" y="4543425"/>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Kuala Lumpur*</a:t>
            </a:r>
          </a:p>
        </p:txBody>
      </p:sp>
      <p:sp>
        <p:nvSpPr>
          <p:cNvPr id="41068" name="AutoShape 123"/>
          <p:cNvSpPr>
            <a:spLocks noChangeArrowheads="1"/>
          </p:cNvSpPr>
          <p:nvPr/>
        </p:nvSpPr>
        <p:spPr bwMode="gray">
          <a:xfrm flipH="1">
            <a:off x="3962400" y="35052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9" name="AutoShape 123"/>
          <p:cNvSpPr>
            <a:spLocks noChangeArrowheads="1"/>
          </p:cNvSpPr>
          <p:nvPr/>
        </p:nvSpPr>
        <p:spPr bwMode="gray">
          <a:xfrm flipH="1">
            <a:off x="4381500" y="313372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0" name="AutoShape 123"/>
          <p:cNvSpPr>
            <a:spLocks noChangeArrowheads="1"/>
          </p:cNvSpPr>
          <p:nvPr/>
        </p:nvSpPr>
        <p:spPr bwMode="gray">
          <a:xfrm flipH="1">
            <a:off x="4505325" y="28384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1" name="AutoShape 123"/>
          <p:cNvSpPr>
            <a:spLocks noChangeArrowheads="1"/>
          </p:cNvSpPr>
          <p:nvPr/>
        </p:nvSpPr>
        <p:spPr bwMode="gray">
          <a:xfrm flipH="1">
            <a:off x="3867150" y="38671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2" name="AutoShape 123"/>
          <p:cNvSpPr>
            <a:spLocks noChangeArrowheads="1"/>
          </p:cNvSpPr>
          <p:nvPr/>
        </p:nvSpPr>
        <p:spPr bwMode="gray">
          <a:xfrm flipH="1">
            <a:off x="3810000" y="41910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3" name="AutoShape 123"/>
          <p:cNvSpPr>
            <a:spLocks noChangeArrowheads="1"/>
          </p:cNvSpPr>
          <p:nvPr/>
        </p:nvSpPr>
        <p:spPr bwMode="gray">
          <a:xfrm flipH="1">
            <a:off x="3981450" y="433387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4" name="AutoShape 123"/>
          <p:cNvSpPr>
            <a:spLocks noChangeArrowheads="1"/>
          </p:cNvSpPr>
          <p:nvPr/>
        </p:nvSpPr>
        <p:spPr bwMode="gray">
          <a:xfrm flipH="1">
            <a:off x="4295775" y="401002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6" name="AutoShape 123"/>
          <p:cNvSpPr>
            <a:spLocks noChangeArrowheads="1"/>
          </p:cNvSpPr>
          <p:nvPr/>
        </p:nvSpPr>
        <p:spPr bwMode="gray">
          <a:xfrm flipH="1">
            <a:off x="3933825" y="31051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7" name="Text Box 92"/>
          <p:cNvSpPr txBox="1">
            <a:spLocks noChangeArrowheads="1"/>
          </p:cNvSpPr>
          <p:nvPr/>
        </p:nvSpPr>
        <p:spPr bwMode="gray">
          <a:xfrm>
            <a:off x="3765489" y="3693222"/>
            <a:ext cx="1939924" cy="14632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nSpc>
                <a:spcPct val="70000"/>
              </a:lnSpc>
              <a:spcBef>
                <a:spcPct val="10000"/>
              </a:spcBef>
            </a:pPr>
            <a:r>
              <a:rPr lang="en-US" altLang="zh-TW" sz="1000" dirty="0">
                <a:solidFill>
                  <a:srgbClr val="A98D63">
                    <a:lumMod val="50000"/>
                  </a:srgbClr>
                </a:solidFill>
              </a:rPr>
              <a:t>Cambodia: 1 branch+4 sub-branches</a:t>
            </a:r>
          </a:p>
        </p:txBody>
      </p:sp>
      <p:sp>
        <p:nvSpPr>
          <p:cNvPr id="123" name="Oval 120"/>
          <p:cNvSpPr>
            <a:spLocks noChangeAspect="1" noChangeArrowheads="1"/>
          </p:cNvSpPr>
          <p:nvPr/>
        </p:nvSpPr>
        <p:spPr bwMode="auto">
          <a:xfrm>
            <a:off x="3556793" y="3687762"/>
            <a:ext cx="112713" cy="11271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124" name="Text Box 119"/>
          <p:cNvSpPr txBox="1">
            <a:spLocks noChangeArrowheads="1"/>
          </p:cNvSpPr>
          <p:nvPr/>
        </p:nvSpPr>
        <p:spPr bwMode="gray">
          <a:xfrm>
            <a:off x="3180842" y="3532981"/>
            <a:ext cx="592616"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Yangon</a:t>
            </a:r>
          </a:p>
        </p:txBody>
      </p:sp>
      <p:sp>
        <p:nvSpPr>
          <p:cNvPr id="126" name="Text Box 134"/>
          <p:cNvSpPr txBox="1">
            <a:spLocks noChangeArrowheads="1"/>
          </p:cNvSpPr>
          <p:nvPr/>
        </p:nvSpPr>
        <p:spPr bwMode="gray">
          <a:xfrm>
            <a:off x="533399" y="6477000"/>
            <a:ext cx="7300119" cy="294119"/>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p>
            <a:pPr algn="l">
              <a:lnSpc>
                <a:spcPct val="50000"/>
              </a:lnSpc>
              <a:spcBef>
                <a:spcPct val="50000"/>
              </a:spcBef>
            </a:pPr>
            <a:r>
              <a:rPr lang="en-US" altLang="zh-TW" sz="1000" dirty="0">
                <a:solidFill>
                  <a:srgbClr val="A98D63">
                    <a:lumMod val="50000"/>
                  </a:srgbClr>
                </a:solidFill>
                <a:latin typeface="微軟正黑體"/>
                <a:ea typeface="微軟正黑體"/>
              </a:rPr>
              <a:t>*    K</a:t>
            </a:r>
            <a:r>
              <a:rPr lang="en-US" altLang="zh-TW" sz="1000" dirty="0">
                <a:solidFill>
                  <a:srgbClr val="A98D63">
                    <a:lumMod val="50000"/>
                  </a:srgbClr>
                </a:solidFill>
                <a:latin typeface="微軟正黑體"/>
                <a:ea typeface="微軟正黑體"/>
                <a:cs typeface="Arial" pitchFamily="34" charset="0"/>
              </a:rPr>
              <a:t>uala Lumpur</a:t>
            </a:r>
            <a:r>
              <a:rPr lang="zh-TW" altLang="en-US" sz="1000" dirty="0">
                <a:solidFill>
                  <a:srgbClr val="A98D63">
                    <a:lumMod val="50000"/>
                  </a:srgbClr>
                </a:solidFill>
                <a:latin typeface="微軟正黑體"/>
                <a:ea typeface="微軟正黑體"/>
                <a:cs typeface="Arial" pitchFamily="34" charset="0"/>
              </a:rPr>
              <a:t> </a:t>
            </a:r>
            <a:r>
              <a:rPr lang="en-US" altLang="zh-TW" sz="1000" dirty="0">
                <a:solidFill>
                  <a:srgbClr val="A98D63">
                    <a:lumMod val="50000"/>
                  </a:srgbClr>
                </a:solidFill>
                <a:latin typeface="微軟正黑體"/>
                <a:ea typeface="微軟正黑體"/>
                <a:cs typeface="Arial" pitchFamily="34" charset="0"/>
              </a:rPr>
              <a:t>and Mumbai</a:t>
            </a:r>
            <a:r>
              <a:rPr lang="en-US" altLang="zh-TW" sz="1000" dirty="0">
                <a:solidFill>
                  <a:srgbClr val="A98D63">
                    <a:lumMod val="50000"/>
                  </a:srgbClr>
                </a:solidFill>
                <a:latin typeface="微軟正黑體"/>
                <a:ea typeface="微軟正黑體"/>
              </a:rPr>
              <a:t> are rep. offices.</a:t>
            </a:r>
          </a:p>
          <a:p>
            <a:pPr algn="l">
              <a:lnSpc>
                <a:spcPct val="50000"/>
              </a:lnSpc>
              <a:spcBef>
                <a:spcPct val="50000"/>
              </a:spcBef>
            </a:pPr>
            <a:endParaRPr lang="en-US" altLang="zh-TW" sz="1100" dirty="0">
              <a:solidFill>
                <a:srgbClr val="A98D63">
                  <a:lumMod val="50000"/>
                </a:srgbClr>
              </a:solidFill>
              <a:latin typeface="Arial" pitchFamily="34" charset="0"/>
              <a:ea typeface="新細明體" pitchFamily="18" charset="-120"/>
              <a:cs typeface="Arial" pitchFamily="34" charset="0"/>
            </a:endParaRPr>
          </a:p>
        </p:txBody>
      </p:sp>
      <p:sp>
        <p:nvSpPr>
          <p:cNvPr id="127" name="Rectangle 133"/>
          <p:cNvSpPr>
            <a:spLocks noChangeArrowheads="1"/>
          </p:cNvSpPr>
          <p:nvPr/>
        </p:nvSpPr>
        <p:spPr bwMode="black">
          <a:xfrm>
            <a:off x="257174" y="68642"/>
            <a:ext cx="8602663" cy="98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37 offices in 17 countries; 20 offices </a:t>
            </a:r>
            <a:r>
              <a:rPr lang="en-US" altLang="zh-TW" sz="2800" dirty="0" err="1">
                <a:solidFill>
                  <a:srgbClr val="A98D63">
                    <a:lumMod val="50000"/>
                  </a:srgbClr>
                </a:solidFill>
                <a:latin typeface="微軟正黑體" panose="020B0604030504040204" pitchFamily="34" charset="-120"/>
                <a:ea typeface="微軟正黑體" panose="020B0604030504040204" pitchFamily="34" charset="-120"/>
              </a:rPr>
              <a:t>in“New</a:t>
            </a:r>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 South Bond Area”</a:t>
            </a:r>
            <a:endParaRPr lang="zh-TW" altLang="en-US" sz="28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0962" name="Freeform 2"/>
          <p:cNvSpPr>
            <a:spLocks/>
          </p:cNvSpPr>
          <p:nvPr/>
        </p:nvSpPr>
        <p:spPr bwMode="auto">
          <a:xfrm>
            <a:off x="263525" y="1381125"/>
            <a:ext cx="8674100" cy="1077913"/>
          </a:xfrm>
          <a:custGeom>
            <a:avLst/>
            <a:gdLst>
              <a:gd name="T0" fmla="*/ 0 w 9845"/>
              <a:gd name="T1" fmla="*/ 0 h 1018"/>
              <a:gd name="T2" fmla="*/ 2147483646 w 9845"/>
              <a:gd name="T3" fmla="*/ 2147483646 h 1018"/>
              <a:gd name="T4" fmla="*/ 2147483646 w 9845"/>
              <a:gd name="T5" fmla="*/ 2147483646 h 1018"/>
              <a:gd name="T6" fmla="*/ 2147483646 w 9845"/>
              <a:gd name="T7" fmla="*/ 2147483646 h 1018"/>
              <a:gd name="T8" fmla="*/ 2147483646 w 9845"/>
              <a:gd name="T9" fmla="*/ 2147483646 h 1018"/>
              <a:gd name="T10" fmla="*/ 2147483646 w 9845"/>
              <a:gd name="T11" fmla="*/ 2147483646 h 1018"/>
              <a:gd name="T12" fmla="*/ 2147483646 w 9845"/>
              <a:gd name="T13" fmla="*/ 2147483646 h 1018"/>
              <a:gd name="T14" fmla="*/ 2147483646 w 9845"/>
              <a:gd name="T15" fmla="*/ 2147483646 h 1018"/>
              <a:gd name="T16" fmla="*/ 2147483646 w 9845"/>
              <a:gd name="T17" fmla="*/ 2147483646 h 1018"/>
              <a:gd name="T18" fmla="*/ 2147483646 w 9845"/>
              <a:gd name="T19" fmla="*/ 2147483646 h 1018"/>
              <a:gd name="T20" fmla="*/ 2147483646 w 9845"/>
              <a:gd name="T21" fmla="*/ 2147483646 h 1018"/>
              <a:gd name="T22" fmla="*/ 2147483646 w 9845"/>
              <a:gd name="T23" fmla="*/ 2147483646 h 1018"/>
              <a:gd name="T24" fmla="*/ 2147483646 w 9845"/>
              <a:gd name="T25" fmla="*/ 2147483646 h 1018"/>
              <a:gd name="T26" fmla="*/ 2147483646 w 9845"/>
              <a:gd name="T27" fmla="*/ 2147483646 h 1018"/>
              <a:gd name="T28" fmla="*/ 2147483646 w 9845"/>
              <a:gd name="T29" fmla="*/ 2147483646 h 1018"/>
              <a:gd name="T30" fmla="*/ 2147483646 w 9845"/>
              <a:gd name="T31" fmla="*/ 2147483646 h 1018"/>
              <a:gd name="T32" fmla="*/ 2147483646 w 9845"/>
              <a:gd name="T33" fmla="*/ 2147483646 h 1018"/>
              <a:gd name="T34" fmla="*/ 2147483646 w 9845"/>
              <a:gd name="T35" fmla="*/ 2147483646 h 1018"/>
              <a:gd name="T36" fmla="*/ 2147483646 w 9845"/>
              <a:gd name="T37" fmla="*/ 2147483646 h 1018"/>
              <a:gd name="T38" fmla="*/ 2147483646 w 9845"/>
              <a:gd name="T39" fmla="*/ 2147483646 h 1018"/>
              <a:gd name="T40" fmla="*/ 2147483646 w 9845"/>
              <a:gd name="T41" fmla="*/ 2147483646 h 1018"/>
              <a:gd name="T42" fmla="*/ 2147483646 w 9845"/>
              <a:gd name="T43" fmla="*/ 2147483646 h 1018"/>
              <a:gd name="T44" fmla="*/ 2147483646 w 9845"/>
              <a:gd name="T45" fmla="*/ 2147483646 h 1018"/>
              <a:gd name="T46" fmla="*/ 2147483646 w 9845"/>
              <a:gd name="T47" fmla="*/ 2147483646 h 1018"/>
              <a:gd name="T48" fmla="*/ 2147483646 w 9845"/>
              <a:gd name="T49" fmla="*/ 2147483646 h 1018"/>
              <a:gd name="T50" fmla="*/ 2147483646 w 9845"/>
              <a:gd name="T51" fmla="*/ 2147483646 h 1018"/>
              <a:gd name="T52" fmla="*/ 2147483646 w 9845"/>
              <a:gd name="T53" fmla="*/ 2147483646 h 1018"/>
              <a:gd name="T54" fmla="*/ 2147483646 w 9845"/>
              <a:gd name="T55" fmla="*/ 2147483646 h 1018"/>
              <a:gd name="T56" fmla="*/ 2147483646 w 9845"/>
              <a:gd name="T57" fmla="*/ 2147483646 h 1018"/>
              <a:gd name="T58" fmla="*/ 2147483646 w 9845"/>
              <a:gd name="T59" fmla="*/ 2147483646 h 1018"/>
              <a:gd name="T60" fmla="*/ 2147483646 w 9845"/>
              <a:gd name="T61" fmla="*/ 2147483646 h 1018"/>
              <a:gd name="T62" fmla="*/ 2147483646 w 9845"/>
              <a:gd name="T63" fmla="*/ 2147483646 h 1018"/>
              <a:gd name="T64" fmla="*/ 2147483646 w 9845"/>
              <a:gd name="T65" fmla="*/ 2147483646 h 1018"/>
              <a:gd name="T66" fmla="*/ 2147483646 w 9845"/>
              <a:gd name="T67" fmla="*/ 2147483646 h 1018"/>
              <a:gd name="T68" fmla="*/ 2147483646 w 9845"/>
              <a:gd name="T69" fmla="*/ 2147483646 h 1018"/>
              <a:gd name="T70" fmla="*/ 2147483646 w 9845"/>
              <a:gd name="T71" fmla="*/ 2147483646 h 1018"/>
              <a:gd name="T72" fmla="*/ 2147483646 w 9845"/>
              <a:gd name="T73" fmla="*/ 2147483646 h 1018"/>
              <a:gd name="T74" fmla="*/ 2147483646 w 9845"/>
              <a:gd name="T75" fmla="*/ 2147483646 h 1018"/>
              <a:gd name="T76" fmla="*/ 2147483646 w 9845"/>
              <a:gd name="T77" fmla="*/ 2147483646 h 1018"/>
              <a:gd name="T78" fmla="*/ 2147483646 w 9845"/>
              <a:gd name="T79" fmla="*/ 2147483646 h 1018"/>
              <a:gd name="T80" fmla="*/ 2147483646 w 9845"/>
              <a:gd name="T81" fmla="*/ 2147483646 h 1018"/>
              <a:gd name="T82" fmla="*/ 2147483646 w 9845"/>
              <a:gd name="T83" fmla="*/ 2147483646 h 1018"/>
              <a:gd name="T84" fmla="*/ 2147483646 w 9845"/>
              <a:gd name="T85" fmla="*/ 2147483646 h 1018"/>
              <a:gd name="T86" fmla="*/ 2147483646 w 9845"/>
              <a:gd name="T87" fmla="*/ 0 h 10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845" h="1018">
                <a:moveTo>
                  <a:pt x="0" y="0"/>
                </a:moveTo>
                <a:lnTo>
                  <a:pt x="466" y="150"/>
                </a:lnTo>
                <a:lnTo>
                  <a:pt x="929" y="296"/>
                </a:lnTo>
                <a:lnTo>
                  <a:pt x="1160" y="367"/>
                </a:lnTo>
                <a:lnTo>
                  <a:pt x="1390" y="435"/>
                </a:lnTo>
                <a:lnTo>
                  <a:pt x="1620" y="503"/>
                </a:lnTo>
                <a:lnTo>
                  <a:pt x="1846" y="567"/>
                </a:lnTo>
                <a:lnTo>
                  <a:pt x="2073" y="628"/>
                </a:lnTo>
                <a:lnTo>
                  <a:pt x="2297" y="687"/>
                </a:lnTo>
                <a:lnTo>
                  <a:pt x="2519" y="740"/>
                </a:lnTo>
                <a:lnTo>
                  <a:pt x="2740" y="790"/>
                </a:lnTo>
                <a:lnTo>
                  <a:pt x="2957" y="836"/>
                </a:lnTo>
                <a:lnTo>
                  <a:pt x="3173" y="878"/>
                </a:lnTo>
                <a:lnTo>
                  <a:pt x="3385" y="911"/>
                </a:lnTo>
                <a:lnTo>
                  <a:pt x="3596" y="942"/>
                </a:lnTo>
                <a:lnTo>
                  <a:pt x="3803" y="967"/>
                </a:lnTo>
                <a:lnTo>
                  <a:pt x="4006" y="986"/>
                </a:lnTo>
                <a:lnTo>
                  <a:pt x="4204" y="1001"/>
                </a:lnTo>
                <a:lnTo>
                  <a:pt x="4400" y="1011"/>
                </a:lnTo>
                <a:lnTo>
                  <a:pt x="4595" y="1017"/>
                </a:lnTo>
                <a:lnTo>
                  <a:pt x="4786" y="1018"/>
                </a:lnTo>
                <a:lnTo>
                  <a:pt x="4975" y="1017"/>
                </a:lnTo>
                <a:lnTo>
                  <a:pt x="5164" y="1011"/>
                </a:lnTo>
                <a:lnTo>
                  <a:pt x="5351" y="1002"/>
                </a:lnTo>
                <a:lnTo>
                  <a:pt x="5538" y="990"/>
                </a:lnTo>
                <a:lnTo>
                  <a:pt x="5725" y="974"/>
                </a:lnTo>
                <a:lnTo>
                  <a:pt x="5913" y="956"/>
                </a:lnTo>
                <a:lnTo>
                  <a:pt x="6102" y="935"/>
                </a:lnTo>
                <a:lnTo>
                  <a:pt x="6293" y="911"/>
                </a:lnTo>
                <a:lnTo>
                  <a:pt x="6483" y="885"/>
                </a:lnTo>
                <a:lnTo>
                  <a:pt x="6678" y="856"/>
                </a:lnTo>
                <a:lnTo>
                  <a:pt x="6874" y="824"/>
                </a:lnTo>
                <a:lnTo>
                  <a:pt x="7070" y="788"/>
                </a:lnTo>
                <a:lnTo>
                  <a:pt x="7266" y="749"/>
                </a:lnTo>
                <a:lnTo>
                  <a:pt x="7463" y="706"/>
                </a:lnTo>
                <a:lnTo>
                  <a:pt x="7661" y="658"/>
                </a:lnTo>
                <a:lnTo>
                  <a:pt x="7859" y="608"/>
                </a:lnTo>
                <a:lnTo>
                  <a:pt x="8055" y="556"/>
                </a:lnTo>
                <a:lnTo>
                  <a:pt x="8255" y="501"/>
                </a:lnTo>
                <a:lnTo>
                  <a:pt x="8453" y="442"/>
                </a:lnTo>
                <a:lnTo>
                  <a:pt x="8650" y="383"/>
                </a:lnTo>
                <a:lnTo>
                  <a:pt x="9048" y="259"/>
                </a:lnTo>
                <a:lnTo>
                  <a:pt x="9448" y="130"/>
                </a:lnTo>
                <a:lnTo>
                  <a:pt x="9845" y="0"/>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0989" name="Freeform 29"/>
          <p:cNvSpPr>
            <a:spLocks/>
          </p:cNvSpPr>
          <p:nvPr/>
        </p:nvSpPr>
        <p:spPr bwMode="auto">
          <a:xfrm>
            <a:off x="5035550" y="5281613"/>
            <a:ext cx="485775" cy="444500"/>
          </a:xfrm>
          <a:custGeom>
            <a:avLst/>
            <a:gdLst>
              <a:gd name="T0" fmla="*/ 2147483646 w 553"/>
              <a:gd name="T1" fmla="*/ 2147483646 h 419"/>
              <a:gd name="T2" fmla="*/ 0 w 553"/>
              <a:gd name="T3" fmla="*/ 2147483646 h 419"/>
              <a:gd name="T4" fmla="*/ 2147483646 w 553"/>
              <a:gd name="T5" fmla="*/ 2147483646 h 419"/>
              <a:gd name="T6" fmla="*/ 2147483646 w 553"/>
              <a:gd name="T7" fmla="*/ 2147483646 h 419"/>
              <a:gd name="T8" fmla="*/ 2147483646 w 553"/>
              <a:gd name="T9" fmla="*/ 2147483646 h 419"/>
              <a:gd name="T10" fmla="*/ 2147483646 w 553"/>
              <a:gd name="T11" fmla="*/ 2147483646 h 419"/>
              <a:gd name="T12" fmla="*/ 2147483646 w 553"/>
              <a:gd name="T13" fmla="*/ 0 h 419"/>
              <a:gd name="T14" fmla="*/ 2147483646 w 553"/>
              <a:gd name="T15" fmla="*/ 2147483646 h 419"/>
              <a:gd name="T16" fmla="*/ 2147483646 w 553"/>
              <a:gd name="T17" fmla="*/ 2147483646 h 419"/>
              <a:gd name="T18" fmla="*/ 2147483646 w 553"/>
              <a:gd name="T19" fmla="*/ 2147483646 h 4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3" h="419">
                <a:moveTo>
                  <a:pt x="120" y="293"/>
                </a:moveTo>
                <a:lnTo>
                  <a:pt x="0" y="371"/>
                </a:lnTo>
                <a:lnTo>
                  <a:pt x="57" y="419"/>
                </a:lnTo>
                <a:lnTo>
                  <a:pt x="277" y="293"/>
                </a:lnTo>
                <a:lnTo>
                  <a:pt x="400" y="230"/>
                </a:lnTo>
                <a:lnTo>
                  <a:pt x="553" y="102"/>
                </a:lnTo>
                <a:lnTo>
                  <a:pt x="469" y="0"/>
                </a:lnTo>
                <a:lnTo>
                  <a:pt x="410" y="75"/>
                </a:lnTo>
                <a:lnTo>
                  <a:pt x="350" y="185"/>
                </a:lnTo>
                <a:lnTo>
                  <a:pt x="120" y="293"/>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grpSp>
        <p:nvGrpSpPr>
          <p:cNvPr id="41020" name="Group 76"/>
          <p:cNvGrpSpPr>
            <a:grpSpLocks/>
          </p:cNvGrpSpPr>
          <p:nvPr/>
        </p:nvGrpSpPr>
        <p:grpSpPr bwMode="auto">
          <a:xfrm>
            <a:off x="4531006" y="5285764"/>
            <a:ext cx="1211532" cy="716109"/>
            <a:chOff x="2866" y="3326"/>
            <a:chExt cx="683" cy="404"/>
          </a:xfrm>
        </p:grpSpPr>
        <p:sp>
          <p:nvSpPr>
            <p:cNvPr id="41080" name="Text Box 78"/>
            <p:cNvSpPr txBox="1">
              <a:spLocks noChangeArrowheads="1"/>
            </p:cNvSpPr>
            <p:nvPr/>
          </p:nvSpPr>
          <p:spPr bwMode="auto">
            <a:xfrm>
              <a:off x="3096" y="3326"/>
              <a:ext cx="453"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kumimoji="1" lang="en-US" altLang="zh-TW" sz="1000" dirty="0">
                  <a:solidFill>
                    <a:srgbClr val="A98D63">
                      <a:lumMod val="50000"/>
                    </a:srgbClr>
                  </a:solidFill>
                  <a:ea typeface="標楷體" pitchFamily="65" charset="-120"/>
                  <a:cs typeface="Arial" pitchFamily="34" charset="0"/>
                </a:rPr>
                <a:t>Brisbane</a:t>
              </a:r>
            </a:p>
          </p:txBody>
        </p:sp>
        <p:sp>
          <p:nvSpPr>
            <p:cNvPr id="41081" name="Text Box 79"/>
            <p:cNvSpPr txBox="1">
              <a:spLocks noChangeArrowheads="1"/>
            </p:cNvSpPr>
            <p:nvPr/>
          </p:nvSpPr>
          <p:spPr bwMode="auto">
            <a:xfrm>
              <a:off x="2866" y="3591"/>
              <a:ext cx="656"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kumimoji="1" lang="en-US" altLang="zh-TW" sz="1000" dirty="0">
                  <a:solidFill>
                    <a:srgbClr val="A98D63">
                      <a:lumMod val="50000"/>
                    </a:srgbClr>
                  </a:solidFill>
                  <a:ea typeface="標楷體" pitchFamily="65" charset="-120"/>
                  <a:cs typeface="Arial" pitchFamily="34" charset="0"/>
                </a:rPr>
                <a:t>Melbourne</a:t>
              </a:r>
            </a:p>
          </p:txBody>
        </p:sp>
        <p:sp>
          <p:nvSpPr>
            <p:cNvPr id="41079" name="Text Box 77"/>
            <p:cNvSpPr txBox="1">
              <a:spLocks noChangeArrowheads="1"/>
            </p:cNvSpPr>
            <p:nvPr/>
          </p:nvSpPr>
          <p:spPr bwMode="auto">
            <a:xfrm>
              <a:off x="2960" y="3475"/>
              <a:ext cx="58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kumimoji="1" lang="en-US" altLang="zh-TW" sz="1000" dirty="0">
                  <a:solidFill>
                    <a:srgbClr val="A98D63">
                      <a:lumMod val="50000"/>
                    </a:srgbClr>
                  </a:solidFill>
                  <a:ea typeface="標楷體" pitchFamily="65" charset="-120"/>
                  <a:cs typeface="Arial" pitchFamily="34" charset="0"/>
                </a:rPr>
                <a:t>Sydney</a:t>
              </a:r>
            </a:p>
          </p:txBody>
        </p:sp>
      </p:grpSp>
      <p:sp>
        <p:nvSpPr>
          <p:cNvPr id="41030" name="Text Box 89"/>
          <p:cNvSpPr txBox="1">
            <a:spLocks noChangeArrowheads="1"/>
          </p:cNvSpPr>
          <p:nvPr/>
        </p:nvSpPr>
        <p:spPr bwMode="gray">
          <a:xfrm>
            <a:off x="3752850" y="4333875"/>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Labuan</a:t>
            </a:r>
          </a:p>
        </p:txBody>
      </p:sp>
      <p:sp>
        <p:nvSpPr>
          <p:cNvPr id="125" name="Text Box 92"/>
          <p:cNvSpPr txBox="1">
            <a:spLocks noChangeArrowheads="1"/>
          </p:cNvSpPr>
          <p:nvPr/>
        </p:nvSpPr>
        <p:spPr bwMode="gray">
          <a:xfrm>
            <a:off x="3110706" y="2496628"/>
            <a:ext cx="1447800" cy="63709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nSpc>
                <a:spcPct val="70000"/>
              </a:lnSpc>
              <a:spcBef>
                <a:spcPct val="10000"/>
              </a:spcBef>
            </a:pPr>
            <a:r>
              <a:rPr lang="en-US" altLang="zh-TW" sz="1000" dirty="0">
                <a:solidFill>
                  <a:srgbClr val="A98D63">
                    <a:lumMod val="50000"/>
                  </a:srgbClr>
                </a:solidFill>
              </a:rPr>
              <a:t>China:</a:t>
            </a:r>
          </a:p>
          <a:p>
            <a:pPr>
              <a:lnSpc>
                <a:spcPct val="70000"/>
              </a:lnSpc>
              <a:spcBef>
                <a:spcPct val="10000"/>
              </a:spcBef>
              <a:buFontTx/>
              <a:buChar char="•"/>
            </a:pPr>
            <a:r>
              <a:rPr lang="en-US" altLang="zh-TW" sz="1000" dirty="0">
                <a:solidFill>
                  <a:srgbClr val="A98D63">
                    <a:lumMod val="50000"/>
                  </a:srgbClr>
                </a:solidFill>
              </a:rPr>
              <a:t>Suzhou branch</a:t>
            </a:r>
          </a:p>
          <a:p>
            <a:pPr>
              <a:lnSpc>
                <a:spcPct val="70000"/>
              </a:lnSpc>
              <a:spcBef>
                <a:spcPct val="10000"/>
              </a:spcBef>
              <a:buFontTx/>
              <a:buChar char="•"/>
            </a:pPr>
            <a:r>
              <a:rPr lang="en-US" altLang="zh-TW" sz="1000" dirty="0" err="1">
                <a:solidFill>
                  <a:srgbClr val="A98D63">
                    <a:lumMod val="50000"/>
                  </a:srgbClr>
                </a:solidFill>
              </a:rPr>
              <a:t>Wujiang</a:t>
            </a:r>
            <a:r>
              <a:rPr lang="en-US" altLang="zh-TW" sz="1000" dirty="0">
                <a:solidFill>
                  <a:srgbClr val="A98D63">
                    <a:lumMod val="50000"/>
                  </a:srgbClr>
                </a:solidFill>
              </a:rPr>
              <a:t> sub-branch</a:t>
            </a:r>
          </a:p>
          <a:p>
            <a:pPr>
              <a:lnSpc>
                <a:spcPct val="70000"/>
              </a:lnSpc>
              <a:spcBef>
                <a:spcPct val="10000"/>
              </a:spcBef>
              <a:buFontTx/>
              <a:buChar char="•"/>
            </a:pPr>
            <a:r>
              <a:rPr lang="en-US" altLang="zh-TW" sz="1000" dirty="0" err="1">
                <a:solidFill>
                  <a:srgbClr val="A98D63">
                    <a:lumMod val="50000"/>
                  </a:srgbClr>
                </a:solidFill>
              </a:rPr>
              <a:t>Kunshan</a:t>
            </a:r>
            <a:r>
              <a:rPr lang="en-US" altLang="zh-TW" sz="1000" dirty="0">
                <a:solidFill>
                  <a:srgbClr val="A98D63">
                    <a:lumMod val="50000"/>
                  </a:srgbClr>
                </a:solidFill>
              </a:rPr>
              <a:t> sub-branch</a:t>
            </a:r>
          </a:p>
          <a:p>
            <a:pPr>
              <a:lnSpc>
                <a:spcPct val="70000"/>
              </a:lnSpc>
              <a:spcBef>
                <a:spcPct val="10000"/>
              </a:spcBef>
              <a:buFontTx/>
              <a:buChar char="•"/>
            </a:pPr>
            <a:r>
              <a:rPr lang="en-US" altLang="zh-TW" sz="1000" dirty="0">
                <a:solidFill>
                  <a:srgbClr val="A98D63">
                    <a:lumMod val="50000"/>
                  </a:srgbClr>
                </a:solidFill>
              </a:rPr>
              <a:t>Ningbo branch</a:t>
            </a:r>
          </a:p>
        </p:txBody>
      </p:sp>
      <p:sp>
        <p:nvSpPr>
          <p:cNvPr id="115" name="Rectangle 76"/>
          <p:cNvSpPr>
            <a:spLocks noChangeArrowheads="1"/>
          </p:cNvSpPr>
          <p:nvPr/>
        </p:nvSpPr>
        <p:spPr bwMode="gray">
          <a:xfrm>
            <a:off x="5825807" y="3976054"/>
            <a:ext cx="3111817" cy="2165351"/>
          </a:xfrm>
          <a:prstGeom prst="rect">
            <a:avLst/>
          </a:prstGeom>
          <a:noFill/>
          <a:ln w="19050">
            <a:solidFill>
              <a:schemeClr val="accent5"/>
            </a:solidFill>
            <a:headEnd/>
            <a:tailEnd/>
          </a:ln>
          <a:extLst/>
        </p:spPr>
        <p:style>
          <a:lnRef idx="1">
            <a:schemeClr val="accent4"/>
          </a:lnRef>
          <a:fillRef idx="2">
            <a:schemeClr val="accent4"/>
          </a:fillRef>
          <a:effectRef idx="1">
            <a:schemeClr val="accent4"/>
          </a:effectRef>
          <a:fontRef idx="minor">
            <a:schemeClr val="dk1"/>
          </a:fontRef>
        </p:style>
        <p:txBody>
          <a:bodyPr lIns="45720" tIns="0" rIns="45720" bIns="0" anchor="ctr"/>
          <a:lstStyle/>
          <a:p>
            <a:pPr algn="l"/>
            <a:endParaRPr lang="en-US" altLang="zh-TW" sz="1200" dirty="0">
              <a:solidFill>
                <a:srgbClr val="A98D63">
                  <a:lumMod val="50000"/>
                </a:srgbClr>
              </a:solidFill>
              <a:latin typeface="微軟正黑體" panose="020B0604030504040204" pitchFamily="34" charset="-120"/>
              <a:cs typeface="Arial Unicode MS" pitchFamily="34" charset="-120"/>
            </a:endParaRPr>
          </a:p>
          <a:p>
            <a:pPr algn="l"/>
            <a:r>
              <a:rPr lang="en-US" altLang="zh-TW" sz="1200" dirty="0">
                <a:solidFill>
                  <a:srgbClr val="A98D63">
                    <a:lumMod val="50000"/>
                  </a:srgbClr>
                </a:solidFill>
                <a:latin typeface="微軟正黑體" panose="020B0604030504040204" pitchFamily="34" charset="-120"/>
                <a:cs typeface="Arial Unicode MS" pitchFamily="34" charset="-120"/>
              </a:rPr>
              <a:t>Newly opened:</a:t>
            </a:r>
          </a:p>
          <a:p>
            <a:pPr marL="171450" indent="-171450" algn="l">
              <a:buFont typeface="Arial" panose="020B0604020202020204" pitchFamily="34" charset="0"/>
              <a:buChar char="•"/>
            </a:pPr>
            <a:r>
              <a:rPr lang="en-US" altLang="zh-TW" sz="1200" dirty="0">
                <a:solidFill>
                  <a:srgbClr val="A98D63">
                    <a:lumMod val="50000"/>
                  </a:srgbClr>
                </a:solidFill>
                <a:latin typeface="微軟正黑體" panose="020B0604030504040204" pitchFamily="34" charset="-120"/>
                <a:cs typeface="Arial Unicode MS" pitchFamily="34" charset="-120"/>
              </a:rPr>
              <a:t>Myanmar Yangon branch opened in early 2021.</a:t>
            </a:r>
          </a:p>
          <a:p>
            <a:pPr marL="171450" indent="-171450" algn="l">
              <a:buFont typeface="Arial" panose="020B0604020202020204" pitchFamily="34" charset="0"/>
              <a:buChar char="•"/>
            </a:pPr>
            <a:r>
              <a:rPr lang="en-US" altLang="zh-TW" sz="1200" dirty="0">
                <a:solidFill>
                  <a:srgbClr val="A98D63">
                    <a:lumMod val="50000"/>
                  </a:srgbClr>
                </a:solidFill>
                <a:latin typeface="微軟正黑體" panose="020B0604030504040204" pitchFamily="34" charset="-120"/>
                <a:cs typeface="Arial Unicode MS" pitchFamily="34" charset="-120"/>
              </a:rPr>
              <a:t>Cambodia 4</a:t>
            </a:r>
            <a:r>
              <a:rPr lang="en-US" altLang="zh-TW" sz="1200" baseline="30000" dirty="0">
                <a:solidFill>
                  <a:srgbClr val="A98D63">
                    <a:lumMod val="50000"/>
                  </a:srgbClr>
                </a:solidFill>
                <a:latin typeface="微軟正黑體" panose="020B0604030504040204" pitchFamily="34" charset="-120"/>
                <a:cs typeface="Arial Unicode MS" pitchFamily="34" charset="-120"/>
              </a:rPr>
              <a:t>th</a:t>
            </a:r>
            <a:r>
              <a:rPr lang="en-US" altLang="zh-TW" sz="1200" dirty="0">
                <a:solidFill>
                  <a:srgbClr val="A98D63">
                    <a:lumMod val="50000"/>
                  </a:srgbClr>
                </a:solidFill>
                <a:latin typeface="微軟正黑體" panose="020B0604030504040204" pitchFamily="34" charset="-120"/>
                <a:cs typeface="Arial Unicode MS" pitchFamily="34" charset="-120"/>
              </a:rPr>
              <a:t> sub-branch opened in early 2021.</a:t>
            </a:r>
          </a:p>
          <a:p>
            <a:pPr marL="171450" indent="-171450" algn="l">
              <a:buFont typeface="Arial" panose="020B0604020202020204" pitchFamily="34" charset="0"/>
              <a:buChar char="•"/>
            </a:pPr>
            <a:endParaRPr lang="en-US" altLang="zh-TW" sz="1200" dirty="0">
              <a:solidFill>
                <a:srgbClr val="A98D63">
                  <a:lumMod val="50000"/>
                </a:srgbClr>
              </a:solidFill>
              <a:latin typeface="微軟正黑體" panose="020B0604030504040204" pitchFamily="34" charset="-120"/>
              <a:cs typeface="Arial Unicode MS" pitchFamily="34" charset="-120"/>
            </a:endParaRPr>
          </a:p>
          <a:p>
            <a:pPr algn="l"/>
            <a:r>
              <a:rPr lang="en-US" altLang="zh-TW" sz="1200" dirty="0">
                <a:solidFill>
                  <a:srgbClr val="A98D63">
                    <a:lumMod val="50000"/>
                  </a:srgbClr>
                </a:solidFill>
                <a:latin typeface="微軟正黑體" panose="020B0604030504040204" pitchFamily="34" charset="-120"/>
                <a:cs typeface="Arial Unicode MS" pitchFamily="34" charset="-120"/>
              </a:rPr>
              <a:t>In Progress:</a:t>
            </a:r>
          </a:p>
          <a:p>
            <a:pPr marL="171450" indent="-171450" algn="l">
              <a:buFont typeface="Arial" panose="020B0604020202020204" pitchFamily="34" charset="0"/>
              <a:buChar char="•"/>
            </a:pPr>
            <a:r>
              <a:rPr lang="en-US" altLang="zh-TW" sz="1200" dirty="0">
                <a:solidFill>
                  <a:srgbClr val="A98D63">
                    <a:lumMod val="50000"/>
                  </a:srgbClr>
                </a:solidFill>
                <a:latin typeface="微軟正黑體" panose="020B0604030504040204" pitchFamily="34" charset="-120"/>
                <a:cs typeface="Arial Unicode MS" pitchFamily="34" charset="-120"/>
              </a:rPr>
              <a:t>Hai Fong Rep. office in Vietnam, TBA.</a:t>
            </a:r>
          </a:p>
          <a:p>
            <a:pPr marL="171450" indent="-171450" algn="l">
              <a:buFont typeface="Arial" panose="020B0604020202020204" pitchFamily="34" charset="0"/>
              <a:buChar char="•"/>
            </a:pPr>
            <a:r>
              <a:rPr lang="en-US" altLang="zh-TW" sz="1200" dirty="0" err="1">
                <a:solidFill>
                  <a:srgbClr val="A98D63">
                    <a:lumMod val="50000"/>
                  </a:srgbClr>
                </a:solidFill>
                <a:latin typeface="微軟正黑體" panose="020B0604030504040204" pitchFamily="34" charset="-120"/>
                <a:cs typeface="Arial Unicode MS" pitchFamily="34" charset="-120"/>
              </a:rPr>
              <a:t>Hai</a:t>
            </a:r>
            <a:r>
              <a:rPr lang="en-US" altLang="zh-TW" sz="1200" dirty="0">
                <a:solidFill>
                  <a:srgbClr val="A98D63">
                    <a:lumMod val="50000"/>
                  </a:srgbClr>
                </a:solidFill>
                <a:latin typeface="微軟正黑體" panose="020B0604030504040204" pitchFamily="34" charset="-120"/>
                <a:cs typeface="Arial Unicode MS" pitchFamily="34" charset="-120"/>
              </a:rPr>
              <a:t> Duong branch in Vietnam, TBA.</a:t>
            </a:r>
          </a:p>
          <a:p>
            <a:pPr marL="171450" indent="-171450" algn="l">
              <a:buFont typeface="Arial" panose="020B0604020202020204" pitchFamily="34" charset="0"/>
              <a:buChar char="•"/>
            </a:pPr>
            <a:r>
              <a:rPr lang="en-US" altLang="zh-TW" sz="1200" dirty="0">
                <a:solidFill>
                  <a:srgbClr val="A98D63">
                    <a:lumMod val="50000"/>
                  </a:srgbClr>
                </a:solidFill>
                <a:latin typeface="微軟正黑體" panose="020B0604030504040204" pitchFamily="34" charset="-120"/>
                <a:cs typeface="Arial Unicode MS" pitchFamily="34" charset="-120"/>
              </a:rPr>
              <a:t>Indonesia Jakarta  Rep. office, TBA.</a:t>
            </a:r>
          </a:p>
        </p:txBody>
      </p:sp>
      <p:sp>
        <p:nvSpPr>
          <p:cNvPr id="116" name="Rectangle 76"/>
          <p:cNvSpPr>
            <a:spLocks noChangeArrowheads="1"/>
          </p:cNvSpPr>
          <p:nvPr/>
        </p:nvSpPr>
        <p:spPr bwMode="gray">
          <a:xfrm>
            <a:off x="191054" y="4734246"/>
            <a:ext cx="2780746" cy="1024988"/>
          </a:xfrm>
          <a:prstGeom prst="rect">
            <a:avLst/>
          </a:prstGeom>
          <a:noFill/>
          <a:ln w="19050">
            <a:solidFill>
              <a:schemeClr val="accent5"/>
            </a:solidFill>
            <a:headEnd/>
            <a:tailEnd/>
          </a:ln>
          <a:extLst/>
        </p:spPr>
        <p:style>
          <a:lnRef idx="1">
            <a:schemeClr val="accent4"/>
          </a:lnRef>
          <a:fillRef idx="2">
            <a:schemeClr val="accent4"/>
          </a:fillRef>
          <a:effectRef idx="1">
            <a:schemeClr val="accent4"/>
          </a:effectRef>
          <a:fontRef idx="minor">
            <a:schemeClr val="dk1"/>
          </a:fontRef>
        </p:style>
        <p:txBody>
          <a:bodyPr lIns="45720" tIns="0" rIns="45720" bIns="0" anchor="ctr"/>
          <a:lstStyle/>
          <a:p>
            <a:pPr algn="l">
              <a:defRPr/>
            </a:pPr>
            <a:r>
              <a:rPr lang="en-US" altLang="zh-TW" sz="1200" dirty="0">
                <a:solidFill>
                  <a:srgbClr val="A98D63">
                    <a:lumMod val="50000"/>
                  </a:srgbClr>
                </a:solidFill>
                <a:latin typeface="微軟正黑體" panose="020B0604030504040204" pitchFamily="34" charset="-120"/>
                <a:cs typeface="新細明體" charset="-120"/>
              </a:rPr>
              <a:t>37 offices includes:</a:t>
            </a:r>
          </a:p>
          <a:p>
            <a:pPr marL="171450" indent="-171450" algn="l">
              <a:buFont typeface="Arial" panose="020B0604020202020204" pitchFamily="34" charset="0"/>
              <a:buChar char="•"/>
              <a:defRPr/>
            </a:pPr>
            <a:r>
              <a:rPr lang="en-US" altLang="zh-TW" sz="1200" dirty="0">
                <a:solidFill>
                  <a:srgbClr val="A98D63">
                    <a:lumMod val="50000"/>
                  </a:srgbClr>
                </a:solidFill>
                <a:latin typeface="微軟正黑體" panose="020B0604030504040204" pitchFamily="34" charset="-120"/>
                <a:cs typeface="新細明體" charset="-120"/>
              </a:rPr>
              <a:t>24 branches</a:t>
            </a:r>
          </a:p>
          <a:p>
            <a:pPr marL="171450" indent="-171450" algn="l">
              <a:buFont typeface="Arial" panose="020B0604020202020204" pitchFamily="34" charset="0"/>
              <a:buChar char="•"/>
              <a:defRPr/>
            </a:pPr>
            <a:r>
              <a:rPr lang="en-US" altLang="zh-TW" sz="1200" dirty="0">
                <a:solidFill>
                  <a:srgbClr val="A98D63">
                    <a:lumMod val="50000"/>
                  </a:srgbClr>
                </a:solidFill>
                <a:latin typeface="微軟正黑體" panose="020B0604030504040204" pitchFamily="34" charset="-120"/>
                <a:cs typeface="新細明體" charset="-120"/>
              </a:rPr>
              <a:t>6 sub-branches</a:t>
            </a:r>
          </a:p>
          <a:p>
            <a:pPr marL="171450" indent="-171450" algn="l">
              <a:buFont typeface="Arial" panose="020B0604020202020204" pitchFamily="34" charset="0"/>
              <a:buChar char="•"/>
              <a:defRPr/>
            </a:pPr>
            <a:r>
              <a:rPr lang="en-US" altLang="zh-TW" sz="1200" dirty="0">
                <a:solidFill>
                  <a:srgbClr val="A98D63">
                    <a:lumMod val="50000"/>
                  </a:srgbClr>
                </a:solidFill>
                <a:latin typeface="微軟正黑體" panose="020B0604030504040204" pitchFamily="34" charset="-120"/>
                <a:cs typeface="新細明體" charset="-120"/>
              </a:rPr>
              <a:t>2 rep. offices</a:t>
            </a:r>
          </a:p>
          <a:p>
            <a:pPr marL="171450" indent="-171450" algn="l">
              <a:buFont typeface="Arial" panose="020B0604020202020204" pitchFamily="34" charset="0"/>
              <a:buChar char="•"/>
              <a:defRPr/>
            </a:pPr>
            <a:r>
              <a:rPr lang="en-US" altLang="zh-TW" sz="1200" dirty="0">
                <a:solidFill>
                  <a:srgbClr val="A98D63">
                    <a:lumMod val="50000"/>
                  </a:srgbClr>
                </a:solidFill>
                <a:latin typeface="微軟正黑體" panose="020B0604030504040204" pitchFamily="34" charset="-120"/>
                <a:cs typeface="新細明體" charset="-120"/>
              </a:rPr>
              <a:t>1 Thai bank sub. + 4 branches</a:t>
            </a:r>
          </a:p>
        </p:txBody>
      </p:sp>
    </p:spTree>
    <p:extLst>
      <p:ext uri="{BB962C8B-B14F-4D97-AF65-F5344CB8AC3E}">
        <p14:creationId xmlns:p14="http://schemas.microsoft.com/office/powerpoint/2010/main" val="22170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Rectangle 2"/>
          <p:cNvSpPr>
            <a:spLocks noGrp="1" noChangeArrowheads="1"/>
          </p:cNvSpPr>
          <p:nvPr>
            <p:ph type="title"/>
          </p:nvPr>
        </p:nvSpPr>
        <p:spPr>
          <a:xfrm>
            <a:off x="467868" y="304800"/>
            <a:ext cx="8604250" cy="467179"/>
          </a:xfrm>
        </p:spPr>
        <p:txBody>
          <a:bodyPr>
            <a:noAutofit/>
          </a:bodyPr>
          <a:lstStyle/>
          <a:p>
            <a:r>
              <a:rPr lang="en-US" altLang="zh-TW" sz="2800" dirty="0">
                <a:latin typeface="微軟正黑體" panose="020B0604030504040204" pitchFamily="34" charset="-120"/>
                <a:ea typeface="微軟正黑體" panose="020B0604030504040204" pitchFamily="34" charset="-120"/>
              </a:rPr>
              <a:t>Table of Contents</a:t>
            </a:r>
            <a:endParaRPr lang="zh-TW" altLang="en-US" sz="2800" dirty="0">
              <a:latin typeface="微軟正黑體" panose="020B0604030504040204" pitchFamily="34" charset="-120"/>
              <a:ea typeface="微軟正黑體" panose="020B0604030504040204" pitchFamily="34" charset="-120"/>
            </a:endParaRPr>
          </a:p>
        </p:txBody>
      </p:sp>
      <p:sp>
        <p:nvSpPr>
          <p:cNvPr id="1519619" name="Rectangle 3"/>
          <p:cNvSpPr>
            <a:spLocks noChangeArrowheads="1"/>
          </p:cNvSpPr>
          <p:nvPr/>
        </p:nvSpPr>
        <p:spPr bwMode="auto">
          <a:xfrm>
            <a:off x="1472184" y="1886713"/>
            <a:ext cx="5081016" cy="587375"/>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en-US" altLang="zh-TW" sz="2000" b="1" dirty="0">
                <a:solidFill>
                  <a:prstClr val="white"/>
                </a:solidFill>
                <a:latin typeface="微軟正黑體" panose="020B0604030504040204" pitchFamily="34" charset="-120"/>
                <a:ea typeface="微軟正黑體" panose="020B0604030504040204" pitchFamily="34" charset="-120"/>
              </a:rPr>
              <a:t>Operation Highlights</a:t>
            </a:r>
          </a:p>
        </p:txBody>
      </p:sp>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1519633" name="Rectangle 17"/>
          <p:cNvSpPr>
            <a:spLocks noChangeArrowheads="1"/>
          </p:cNvSpPr>
          <p:nvPr/>
        </p:nvSpPr>
        <p:spPr bwMode="auto">
          <a:xfrm>
            <a:off x="1472184" y="2756722"/>
            <a:ext cx="3176016" cy="656719"/>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Financial Performance</a:t>
            </a:r>
          </a:p>
        </p:txBody>
      </p:sp>
      <p:sp>
        <p:nvSpPr>
          <p:cNvPr id="22" name="Rectangle 13"/>
          <p:cNvSpPr>
            <a:spLocks noChangeArrowheads="1"/>
          </p:cNvSpPr>
          <p:nvPr/>
        </p:nvSpPr>
        <p:spPr bwMode="auto">
          <a:xfrm>
            <a:off x="1472184" y="3626731"/>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Operating Performance</a:t>
            </a:r>
          </a:p>
        </p:txBody>
      </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3" name="Rectangle 13"/>
          <p:cNvSpPr>
            <a:spLocks noChangeArrowheads="1"/>
          </p:cNvSpPr>
          <p:nvPr/>
        </p:nvSpPr>
        <p:spPr bwMode="auto">
          <a:xfrm>
            <a:off x="1472184" y="4496740"/>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Appendix</a:t>
            </a:r>
            <a:endParaRPr lang="zh-TW" altLang="en-US" sz="2000" b="1" dirty="0">
              <a:solidFill>
                <a:schemeClr val="accent6">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81923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p:cNvSpPr>
            <a:spLocks noGrp="1" noChangeArrowheads="1"/>
          </p:cNvSpPr>
          <p:nvPr>
            <p:ph type="title"/>
          </p:nvPr>
        </p:nvSpPr>
        <p:spPr>
          <a:xfrm>
            <a:off x="419100" y="223865"/>
            <a:ext cx="8467725" cy="512961"/>
          </a:xfrm>
        </p:spPr>
        <p:txBody>
          <a:bodyPr>
            <a:noAutofit/>
          </a:bodyPr>
          <a:lstStyle/>
          <a:p>
            <a:r>
              <a:rPr lang="en-US" altLang="zh-TW" sz="2800" dirty="0">
                <a:latin typeface="+mj-ea"/>
              </a:rPr>
              <a:t>1Q/21 group earning was up 222.5%YoY</a:t>
            </a:r>
          </a:p>
        </p:txBody>
      </p:sp>
      <p:sp>
        <p:nvSpPr>
          <p:cNvPr id="1579012" name="Rectangle 4"/>
          <p:cNvSpPr>
            <a:spLocks noChangeArrowheads="1"/>
          </p:cNvSpPr>
          <p:nvPr/>
        </p:nvSpPr>
        <p:spPr bwMode="auto">
          <a:xfrm>
            <a:off x="1219200" y="1216603"/>
            <a:ext cx="6257925" cy="307397"/>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a:ea typeface="微軟正黑體"/>
              </a:rPr>
              <a:t>Mega FHC &amp; Subs. 1Q/21 earning trend</a:t>
            </a:r>
          </a:p>
        </p:txBody>
      </p:sp>
      <p:sp>
        <p:nvSpPr>
          <p:cNvPr id="17" name="Text Box 10"/>
          <p:cNvSpPr txBox="1">
            <a:spLocks noChangeArrowheads="1"/>
          </p:cNvSpPr>
          <p:nvPr/>
        </p:nvSpPr>
        <p:spPr bwMode="gray">
          <a:xfrm>
            <a:off x="419100" y="6456583"/>
            <a:ext cx="7518400" cy="14715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lnSpc>
                <a:spcPct val="70000"/>
              </a:lnSpc>
              <a:spcBef>
                <a:spcPct val="50000"/>
              </a:spcBef>
            </a:pPr>
            <a:r>
              <a:rPr lang="en-US" altLang="zh-TW" sz="1000" dirty="0">
                <a:solidFill>
                  <a:srgbClr val="A98D63">
                    <a:lumMod val="50000"/>
                  </a:srgbClr>
                </a:solidFill>
                <a:latin typeface="+mj-ea"/>
                <a:ea typeface="+mj-ea"/>
              </a:rPr>
              <a:t>*    1Q/21 are CPA</a:t>
            </a:r>
            <a:r>
              <a:rPr lang="zh-TW" altLang="en-US" sz="1000" dirty="0">
                <a:solidFill>
                  <a:srgbClr val="A98D63">
                    <a:lumMod val="50000"/>
                  </a:srgbClr>
                </a:solidFill>
                <a:latin typeface="+mj-ea"/>
                <a:ea typeface="+mj-ea"/>
              </a:rPr>
              <a:t> </a:t>
            </a:r>
            <a:r>
              <a:rPr lang="en-US" altLang="zh-TW" sz="1000" dirty="0">
                <a:solidFill>
                  <a:srgbClr val="A98D63">
                    <a:lumMod val="50000"/>
                  </a:srgbClr>
                </a:solidFill>
                <a:latin typeface="+mj-ea"/>
                <a:ea typeface="+mj-ea"/>
              </a:rPr>
              <a:t>reviewed numbers</a:t>
            </a:r>
          </a:p>
        </p:txBody>
      </p:sp>
      <p:sp>
        <p:nvSpPr>
          <p:cNvPr id="20" name="Text Box 5"/>
          <p:cNvSpPr txBox="1">
            <a:spLocks noChangeArrowheads="1"/>
          </p:cNvSpPr>
          <p:nvPr/>
        </p:nvSpPr>
        <p:spPr bwMode="auto">
          <a:xfrm>
            <a:off x="5345349" y="1862358"/>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Unit: NT$MN</a:t>
            </a:r>
          </a:p>
        </p:txBody>
      </p:sp>
      <p:graphicFrame>
        <p:nvGraphicFramePr>
          <p:cNvPr id="14" name="Object 3"/>
          <p:cNvGraphicFramePr>
            <a:graphicFrameLocks noChangeAspect="1"/>
          </p:cNvGraphicFramePr>
          <p:nvPr>
            <p:extLst>
              <p:ext uri="{D42A27DB-BD31-4B8C-83A1-F6EECF244321}">
                <p14:modId xmlns:p14="http://schemas.microsoft.com/office/powerpoint/2010/main" val="521044224"/>
              </p:ext>
            </p:extLst>
          </p:nvPr>
        </p:nvGraphicFramePr>
        <p:xfrm>
          <a:off x="1524000" y="1558639"/>
          <a:ext cx="6034087" cy="4451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938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3" name="Rectangle 3"/>
          <p:cNvSpPr>
            <a:spLocks noGrp="1" noChangeArrowheads="1"/>
          </p:cNvSpPr>
          <p:nvPr>
            <p:ph type="title"/>
          </p:nvPr>
        </p:nvSpPr>
        <p:spPr>
          <a:xfrm>
            <a:off x="238125" y="533400"/>
            <a:ext cx="8905875" cy="467179"/>
          </a:xfrm>
        </p:spPr>
        <p:txBody>
          <a:bodyPr>
            <a:noAutofit/>
          </a:bodyPr>
          <a:lstStyle/>
          <a:p>
            <a:r>
              <a:rPr lang="en-US" altLang="zh-TW" dirty="0"/>
              <a:t>Group fee was up 21.7% YoY; group net revenue was up 35.1% YoY </a:t>
            </a:r>
            <a:endParaRPr lang="zh-TW" altLang="en-US" dirty="0"/>
          </a:p>
        </p:txBody>
      </p:sp>
      <p:graphicFrame>
        <p:nvGraphicFramePr>
          <p:cNvPr id="3" name="Object 2"/>
          <p:cNvGraphicFramePr>
            <a:graphicFrameLocks noGrp="1" noChangeAspect="1"/>
          </p:cNvGraphicFramePr>
          <p:nvPr>
            <p:ph sz="half" idx="2"/>
            <p:extLst>
              <p:ext uri="{D42A27DB-BD31-4B8C-83A1-F6EECF244321}">
                <p14:modId xmlns:p14="http://schemas.microsoft.com/office/powerpoint/2010/main" val="2006191448"/>
              </p:ext>
            </p:extLst>
          </p:nvPr>
        </p:nvGraphicFramePr>
        <p:xfrm>
          <a:off x="5105400" y="1600200"/>
          <a:ext cx="3341315"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1536008" name="Text Box 8"/>
          <p:cNvSpPr txBox="1">
            <a:spLocks noChangeArrowheads="1"/>
          </p:cNvSpPr>
          <p:nvPr/>
        </p:nvSpPr>
        <p:spPr bwMode="gray">
          <a:xfrm>
            <a:off x="457200" y="1219200"/>
            <a:ext cx="4114800" cy="252377"/>
          </a:xfrm>
          <a:prstGeom prst="rect">
            <a:avLst/>
          </a:prstGeom>
          <a:solidFill>
            <a:schemeClr val="accent1">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tIns="18288" bIns="18288" anchor="ctr">
            <a:noAutofit/>
          </a:bodyPr>
          <a:lstStyle/>
          <a:p>
            <a:pPr>
              <a:spcBef>
                <a:spcPct val="50000"/>
              </a:spcBef>
            </a:pPr>
            <a:r>
              <a:rPr lang="en-US" altLang="zh-TW" dirty="0">
                <a:solidFill>
                  <a:prstClr val="white"/>
                </a:solidFill>
                <a:latin typeface="微軟正黑體"/>
                <a:ea typeface="微軟正黑體"/>
              </a:rPr>
              <a:t>Mega Group consolidated net revenue *</a:t>
            </a:r>
          </a:p>
        </p:txBody>
      </p:sp>
      <p:sp>
        <p:nvSpPr>
          <p:cNvPr id="1536009" name="Text Box 9"/>
          <p:cNvSpPr txBox="1">
            <a:spLocks noChangeArrowheads="1"/>
          </p:cNvSpPr>
          <p:nvPr/>
        </p:nvSpPr>
        <p:spPr bwMode="gray">
          <a:xfrm>
            <a:off x="4876800" y="1219200"/>
            <a:ext cx="4038600" cy="252377"/>
          </a:xfrm>
          <a:prstGeom prst="rect">
            <a:avLst/>
          </a:prstGeom>
          <a:solidFill>
            <a:schemeClr val="accent1">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tIns="18288" bIns="18288">
            <a:spAutoFit/>
          </a:bodyPr>
          <a:lstStyle/>
          <a:p>
            <a:pPr>
              <a:spcBef>
                <a:spcPct val="50000"/>
              </a:spcBef>
            </a:pPr>
            <a:r>
              <a:rPr lang="en-US" altLang="zh-TW" dirty="0">
                <a:solidFill>
                  <a:prstClr val="white"/>
                </a:solidFill>
                <a:latin typeface="微軟正黑體"/>
                <a:ea typeface="微軟正黑體"/>
              </a:rPr>
              <a:t>Mega Group1Q/21 net revenue breakdown</a:t>
            </a:r>
          </a:p>
        </p:txBody>
      </p:sp>
      <p:sp>
        <p:nvSpPr>
          <p:cNvPr id="1536010" name="Text Box 10"/>
          <p:cNvSpPr txBox="1">
            <a:spLocks noChangeArrowheads="1"/>
          </p:cNvSpPr>
          <p:nvPr/>
        </p:nvSpPr>
        <p:spPr bwMode="gray">
          <a:xfrm>
            <a:off x="419100" y="6456583"/>
            <a:ext cx="7518400" cy="148374"/>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lnSpc>
                <a:spcPct val="70000"/>
              </a:lnSpc>
              <a:spcBef>
                <a:spcPct val="50000"/>
              </a:spcBef>
            </a:pPr>
            <a:r>
              <a:rPr lang="en-US" altLang="zh-TW" sz="1000" dirty="0">
                <a:solidFill>
                  <a:srgbClr val="A98D63">
                    <a:lumMod val="50000"/>
                  </a:srgbClr>
                </a:solidFill>
                <a:latin typeface="+mj-ea"/>
                <a:ea typeface="+mj-ea"/>
              </a:rPr>
              <a:t>*    1Q/21 are CPA reviewed numbers.</a:t>
            </a:r>
          </a:p>
        </p:txBody>
      </p:sp>
      <p:graphicFrame>
        <p:nvGraphicFramePr>
          <p:cNvPr id="11" name="Object 4"/>
          <p:cNvGraphicFramePr>
            <a:graphicFrameLocks noGrp="1"/>
          </p:cNvGraphicFramePr>
          <p:nvPr>
            <p:ph sz="half" idx="1"/>
            <p:extLst>
              <p:ext uri="{D42A27DB-BD31-4B8C-83A1-F6EECF244321}">
                <p14:modId xmlns:p14="http://schemas.microsoft.com/office/powerpoint/2010/main" val="1423488705"/>
              </p:ext>
            </p:extLst>
          </p:nvPr>
        </p:nvGraphicFramePr>
        <p:xfrm>
          <a:off x="203200" y="1651000"/>
          <a:ext cx="4873625" cy="46339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9"/>
          <p:cNvSpPr txBox="1">
            <a:spLocks noChangeArrowheads="1"/>
          </p:cNvSpPr>
          <p:nvPr/>
        </p:nvSpPr>
        <p:spPr bwMode="gray">
          <a:xfrm>
            <a:off x="5029200" y="4419600"/>
            <a:ext cx="4038600" cy="252377"/>
          </a:xfrm>
          <a:prstGeom prst="rect">
            <a:avLst/>
          </a:prstGeom>
          <a:solidFill>
            <a:schemeClr val="accent1">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tIns="18288" bIns="18288">
            <a:spAutoFit/>
          </a:bodyPr>
          <a:lstStyle/>
          <a:p>
            <a:pPr>
              <a:spcBef>
                <a:spcPct val="50000"/>
              </a:spcBef>
            </a:pPr>
            <a:r>
              <a:rPr lang="en-US" altLang="zh-TW" dirty="0">
                <a:solidFill>
                  <a:prstClr val="white"/>
                </a:solidFill>
                <a:latin typeface="微軟正黑體"/>
                <a:ea typeface="微軟正黑體"/>
              </a:rPr>
              <a:t>Mega Group 1Q/21 net revenue trend</a:t>
            </a:r>
          </a:p>
        </p:txBody>
      </p:sp>
      <p:sp>
        <p:nvSpPr>
          <p:cNvPr id="12" name="Text Box 5"/>
          <p:cNvSpPr txBox="1">
            <a:spLocks noChangeArrowheads="1"/>
          </p:cNvSpPr>
          <p:nvPr/>
        </p:nvSpPr>
        <p:spPr bwMode="auto">
          <a:xfrm>
            <a:off x="3568700" y="1656073"/>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Unit: NT$MN</a:t>
            </a:r>
          </a:p>
        </p:txBody>
      </p:sp>
      <p:sp>
        <p:nvSpPr>
          <p:cNvPr id="13" name="Text Box 5"/>
          <p:cNvSpPr txBox="1">
            <a:spLocks noChangeArrowheads="1"/>
          </p:cNvSpPr>
          <p:nvPr/>
        </p:nvSpPr>
        <p:spPr bwMode="auto">
          <a:xfrm>
            <a:off x="7939998" y="48006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Unit: NT$MN</a:t>
            </a:r>
          </a:p>
        </p:txBody>
      </p:sp>
      <p:graphicFrame>
        <p:nvGraphicFramePr>
          <p:cNvPr id="16" name="Object 14">
            <a:extLst>
              <a:ext uri="{FF2B5EF4-FFF2-40B4-BE49-F238E27FC236}">
                <a16:creationId xmlns:a16="http://schemas.microsoft.com/office/drawing/2014/main" id="{83EBC9D6-E35D-457E-9477-1FAADA270B41}"/>
              </a:ext>
            </a:extLst>
          </p:cNvPr>
          <p:cNvGraphicFramePr>
            <a:graphicFrameLocks noChangeAspect="1"/>
          </p:cNvGraphicFramePr>
          <p:nvPr>
            <p:extLst>
              <p:ext uri="{D42A27DB-BD31-4B8C-83A1-F6EECF244321}">
                <p14:modId xmlns:p14="http://schemas.microsoft.com/office/powerpoint/2010/main" val="1259499669"/>
              </p:ext>
            </p:extLst>
          </p:nvPr>
        </p:nvGraphicFramePr>
        <p:xfrm>
          <a:off x="5638241" y="4779818"/>
          <a:ext cx="2843110" cy="1395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237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2" name="Rectangle 13"/>
          <p:cNvSpPr>
            <a:spLocks noChangeArrowheads="1"/>
          </p:cNvSpPr>
          <p:nvPr/>
        </p:nvSpPr>
        <p:spPr bwMode="auto">
          <a:xfrm>
            <a:off x="1472184" y="3626731"/>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Operating Performance</a:t>
            </a:r>
          </a:p>
        </p:txBody>
      </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3" name="Rectangle 13"/>
          <p:cNvSpPr>
            <a:spLocks noChangeArrowheads="1"/>
          </p:cNvSpPr>
          <p:nvPr/>
        </p:nvSpPr>
        <p:spPr bwMode="auto">
          <a:xfrm>
            <a:off x="1472184" y="4496740"/>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Appendix</a:t>
            </a:r>
            <a:endParaRPr lang="zh-TW" altLang="en-US" sz="20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24" name="Rectangle 12"/>
          <p:cNvSpPr>
            <a:spLocks noChangeArrowheads="1"/>
          </p:cNvSpPr>
          <p:nvPr/>
        </p:nvSpPr>
        <p:spPr bwMode="auto">
          <a:xfrm>
            <a:off x="1472184" y="2823685"/>
            <a:ext cx="5004816" cy="58975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en-US" altLang="zh-TW" sz="2000" b="1" dirty="0">
                <a:solidFill>
                  <a:prstClr val="white"/>
                </a:solidFill>
                <a:latin typeface="微軟正黑體" panose="020B0604030504040204" pitchFamily="34" charset="-120"/>
                <a:ea typeface="微軟正黑體" panose="020B0604030504040204" pitchFamily="34" charset="-120"/>
              </a:rPr>
              <a:t>Financial Performance</a:t>
            </a:r>
          </a:p>
        </p:txBody>
      </p:sp>
      <p:sp>
        <p:nvSpPr>
          <p:cNvPr id="25" name="Rectangle 3"/>
          <p:cNvSpPr>
            <a:spLocks noChangeArrowheads="1"/>
          </p:cNvSpPr>
          <p:nvPr/>
        </p:nvSpPr>
        <p:spPr bwMode="auto">
          <a:xfrm>
            <a:off x="1472184" y="1901339"/>
            <a:ext cx="3023616" cy="62550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Operation Highlights</a:t>
            </a:r>
          </a:p>
        </p:txBody>
      </p:sp>
      <p:sp>
        <p:nvSpPr>
          <p:cNvPr id="26" name="Rectangle 2"/>
          <p:cNvSpPr>
            <a:spLocks noGrp="1" noChangeArrowheads="1"/>
          </p:cNvSpPr>
          <p:nvPr>
            <p:ph type="title"/>
          </p:nvPr>
        </p:nvSpPr>
        <p:spPr>
          <a:xfrm>
            <a:off x="411480" y="228600"/>
            <a:ext cx="8604250" cy="467179"/>
          </a:xfrm>
        </p:spPr>
        <p:txBody>
          <a:bodyPr>
            <a:noAutofit/>
          </a:bodyPr>
          <a:lstStyle/>
          <a:p>
            <a:r>
              <a:rPr lang="en-US" altLang="zh-TW" sz="2800" dirty="0">
                <a:latin typeface="微軟正黑體" panose="020B0604030504040204" pitchFamily="34" charset="-120"/>
                <a:ea typeface="微軟正黑體" panose="020B0604030504040204" pitchFamily="34" charset="-120"/>
              </a:rPr>
              <a:t>Table of Contents</a:t>
            </a:r>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1550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
            <a:extLst>
              <a:ext uri="{FF2B5EF4-FFF2-40B4-BE49-F238E27FC236}">
                <a16:creationId xmlns:a16="http://schemas.microsoft.com/office/drawing/2014/main" id="{54531D1A-B949-466F-BF61-7A39B6BD9761}"/>
              </a:ext>
            </a:extLst>
          </p:cNvPr>
          <p:cNvGraphicFramePr>
            <a:graphicFrameLocks noChangeAspect="1"/>
          </p:cNvGraphicFramePr>
          <p:nvPr>
            <p:extLst>
              <p:ext uri="{D42A27DB-BD31-4B8C-83A1-F6EECF244321}">
                <p14:modId xmlns:p14="http://schemas.microsoft.com/office/powerpoint/2010/main" val="4185965609"/>
              </p:ext>
            </p:extLst>
          </p:nvPr>
        </p:nvGraphicFramePr>
        <p:xfrm>
          <a:off x="119062" y="2663031"/>
          <a:ext cx="5184775" cy="3136900"/>
        </p:xfrm>
        <a:graphic>
          <a:graphicData uri="http://schemas.openxmlformats.org/drawingml/2006/chart">
            <c:chart xmlns:c="http://schemas.openxmlformats.org/drawingml/2006/chart" xmlns:r="http://schemas.openxmlformats.org/officeDocument/2006/relationships" r:id="rId4"/>
          </a:graphicData>
        </a:graphic>
      </p:graphicFrame>
      <p:sp>
        <p:nvSpPr>
          <p:cNvPr id="1600532" name="Rectangle 28"/>
          <p:cNvSpPr>
            <a:spLocks noChangeArrowheads="1"/>
          </p:cNvSpPr>
          <p:nvPr>
            <p:custDataLst>
              <p:tags r:id="rId1"/>
            </p:custDataLst>
          </p:nvPr>
        </p:nvSpPr>
        <p:spPr bwMode="gray">
          <a:xfrm>
            <a:off x="570283" y="6352300"/>
            <a:ext cx="7354517"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marL="111125" indent="-111125" algn="l" defTabSz="727075">
              <a:defRPr>
                <a:solidFill>
                  <a:schemeClr val="tx1"/>
                </a:solidFill>
                <a:latin typeface="Arial" pitchFamily="34" charset="0"/>
                <a:cs typeface="Arial" pitchFamily="34" charset="0"/>
              </a:defRPr>
            </a:lvl1pPr>
            <a:lvl2pPr marL="742950" indent="-285750" algn="l" defTabSz="727075">
              <a:defRPr>
                <a:solidFill>
                  <a:schemeClr val="tx1"/>
                </a:solidFill>
                <a:latin typeface="Arial" pitchFamily="34" charset="0"/>
                <a:cs typeface="Arial" pitchFamily="34" charset="0"/>
              </a:defRPr>
            </a:lvl2pPr>
            <a:lvl3pPr marL="1143000" indent="-228600" algn="l" defTabSz="727075">
              <a:defRPr>
                <a:solidFill>
                  <a:schemeClr val="tx1"/>
                </a:solidFill>
                <a:latin typeface="Arial" pitchFamily="34" charset="0"/>
                <a:cs typeface="Arial" pitchFamily="34" charset="0"/>
              </a:defRPr>
            </a:lvl3pPr>
            <a:lvl4pPr marL="1600200" indent="-228600" algn="l" defTabSz="727075">
              <a:defRPr>
                <a:solidFill>
                  <a:schemeClr val="tx1"/>
                </a:solidFill>
                <a:latin typeface="Arial" pitchFamily="34" charset="0"/>
                <a:cs typeface="Arial" pitchFamily="34" charset="0"/>
              </a:defRPr>
            </a:lvl4pPr>
            <a:lvl5pPr marL="2057400" indent="-228600" algn="l" defTabSz="727075">
              <a:defRPr>
                <a:solidFill>
                  <a:schemeClr val="tx1"/>
                </a:solidFill>
                <a:latin typeface="Arial" pitchFamily="34" charset="0"/>
                <a:cs typeface="Arial" pitchFamily="34" charset="0"/>
              </a:defRPr>
            </a:lvl5pPr>
            <a:lvl6pPr marL="2514600" indent="-228600" defTabSz="727075" fontAlgn="base">
              <a:spcBef>
                <a:spcPct val="0"/>
              </a:spcBef>
              <a:spcAft>
                <a:spcPct val="0"/>
              </a:spcAft>
              <a:defRPr>
                <a:solidFill>
                  <a:schemeClr val="tx1"/>
                </a:solidFill>
                <a:latin typeface="Arial" pitchFamily="34" charset="0"/>
                <a:cs typeface="Arial" pitchFamily="34" charset="0"/>
              </a:defRPr>
            </a:lvl6pPr>
            <a:lvl7pPr marL="2971800" indent="-228600" defTabSz="727075" fontAlgn="base">
              <a:spcBef>
                <a:spcPct val="0"/>
              </a:spcBef>
              <a:spcAft>
                <a:spcPct val="0"/>
              </a:spcAft>
              <a:defRPr>
                <a:solidFill>
                  <a:schemeClr val="tx1"/>
                </a:solidFill>
                <a:latin typeface="Arial" pitchFamily="34" charset="0"/>
                <a:cs typeface="Arial" pitchFamily="34" charset="0"/>
              </a:defRPr>
            </a:lvl7pPr>
            <a:lvl8pPr marL="3429000" indent="-228600" defTabSz="727075" fontAlgn="base">
              <a:spcBef>
                <a:spcPct val="0"/>
              </a:spcBef>
              <a:spcAft>
                <a:spcPct val="0"/>
              </a:spcAft>
              <a:defRPr>
                <a:solidFill>
                  <a:schemeClr val="tx1"/>
                </a:solidFill>
                <a:latin typeface="Arial" pitchFamily="34" charset="0"/>
                <a:cs typeface="Arial" pitchFamily="34" charset="0"/>
              </a:defRPr>
            </a:lvl8pPr>
            <a:lvl9pPr marL="3886200" indent="-228600" defTabSz="727075" fontAlgn="base">
              <a:spcBef>
                <a:spcPct val="0"/>
              </a:spcBef>
              <a:spcAft>
                <a:spcPct val="0"/>
              </a:spcAft>
              <a:defRPr>
                <a:solidFill>
                  <a:schemeClr val="tx1"/>
                </a:solidFill>
                <a:latin typeface="Arial" pitchFamily="34" charset="0"/>
                <a:cs typeface="Arial" pitchFamily="34" charset="0"/>
              </a:defRPr>
            </a:lvl9pPr>
          </a:lstStyle>
          <a:p>
            <a:pPr marL="0" indent="0" eaLnBrk="0" hangingPunct="0">
              <a:lnSpc>
                <a:spcPct val="90000"/>
              </a:lnSpc>
            </a:pPr>
            <a:r>
              <a:rPr lang="en-US" altLang="zh-TW" sz="900" dirty="0">
                <a:solidFill>
                  <a:srgbClr val="A98D63">
                    <a:lumMod val="50000"/>
                  </a:srgbClr>
                </a:solidFill>
                <a:latin typeface="微軟正黑體"/>
                <a:ea typeface="微軟正黑體"/>
              </a:rPr>
              <a:t>*    1Q/21  are CPA reviewed numbers; ROE and ROA annualized numbers.  </a:t>
            </a:r>
          </a:p>
          <a:p>
            <a:pPr marL="0" indent="0" eaLnBrk="0" hangingPunct="0">
              <a:lnSpc>
                <a:spcPct val="90000"/>
              </a:lnSpc>
            </a:pPr>
            <a:r>
              <a:rPr lang="en-US" altLang="zh-TW" sz="900" dirty="0">
                <a:solidFill>
                  <a:srgbClr val="A98D63">
                    <a:lumMod val="50000"/>
                  </a:srgbClr>
                </a:solidFill>
                <a:latin typeface="微軟正黑體"/>
                <a:ea typeface="微軟正黑體"/>
              </a:rPr>
              <a:t>**  Cash dividend yield = cash dividend / last trading day share price of that year</a:t>
            </a:r>
          </a:p>
        </p:txBody>
      </p:sp>
      <p:sp>
        <p:nvSpPr>
          <p:cNvPr id="1600533" name="Rectangle 21"/>
          <p:cNvSpPr>
            <a:spLocks noChangeArrowheads="1"/>
          </p:cNvSpPr>
          <p:nvPr/>
        </p:nvSpPr>
        <p:spPr bwMode="gray">
          <a:xfrm>
            <a:off x="191647" y="228733"/>
            <a:ext cx="8604250" cy="51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Strong dividend policy</a:t>
            </a:r>
            <a:endParaRPr lang="zh-TW" altLang="en-US" sz="28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600535" name="Rectangle 23"/>
          <p:cNvSpPr>
            <a:spLocks noChangeArrowheads="1"/>
          </p:cNvSpPr>
          <p:nvPr/>
        </p:nvSpPr>
        <p:spPr bwMode="auto">
          <a:xfrm>
            <a:off x="5410200" y="1752600"/>
            <a:ext cx="3505200"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9400" indent="-279400" algn="l">
              <a:spcAft>
                <a:spcPct val="40000"/>
              </a:spcAft>
              <a:buClr>
                <a:srgbClr val="620A98"/>
              </a:buClr>
              <a:buSzPct val="85000"/>
              <a:buFont typeface="Wingdings" pitchFamily="2" charset="2"/>
              <a:buChar char="v"/>
              <a:defRPr kumimoji="1" sz="1300">
                <a:solidFill>
                  <a:srgbClr val="620A98"/>
                </a:solidFill>
                <a:latin typeface="Arial" pitchFamily="34" charset="0"/>
                <a:ea typeface="新細明體" pitchFamily="18" charset="-120"/>
                <a:cs typeface="Arial" pitchFamily="34" charset="0"/>
              </a:defRPr>
            </a:lvl1pPr>
            <a:lvl2pPr marL="573088" indent="-292100" algn="l">
              <a:spcAft>
                <a:spcPct val="40000"/>
              </a:spcAft>
              <a:buClr>
                <a:schemeClr val="bg1"/>
              </a:buClr>
              <a:buFont typeface="Symbol" pitchFamily="18" charset="2"/>
              <a:buChar char="-"/>
              <a:defRPr kumimoji="1" sz="1300">
                <a:solidFill>
                  <a:srgbClr val="620A98"/>
                </a:solidFill>
                <a:latin typeface="Arial" pitchFamily="34" charset="0"/>
                <a:ea typeface="新細明體" pitchFamily="18" charset="-120"/>
                <a:cs typeface="Arial" pitchFamily="34" charset="0"/>
              </a:defRPr>
            </a:lvl2pPr>
            <a:lvl3pPr marL="806450" indent="-231775" algn="l">
              <a:spcAft>
                <a:spcPct val="40000"/>
              </a:spcAft>
              <a:buClr>
                <a:schemeClr val="bg2"/>
              </a:buClr>
              <a:buFont typeface="Arial" pitchFamily="34" charset="0"/>
              <a:buChar char="•"/>
              <a:defRPr kumimoji="1" sz="1300">
                <a:solidFill>
                  <a:srgbClr val="620A98"/>
                </a:solidFill>
                <a:latin typeface="Arial" pitchFamily="34" charset="0"/>
                <a:ea typeface="新細明體" pitchFamily="18" charset="-120"/>
                <a:cs typeface="Arial" pitchFamily="34" charset="0"/>
              </a:defRPr>
            </a:lvl3pPr>
            <a:lvl4pPr marL="1600200" indent="-228600" algn="l">
              <a:spcAft>
                <a:spcPct val="40000"/>
              </a:spcAft>
              <a:buChar char="–"/>
              <a:defRPr kumimoji="1" sz="1300">
                <a:solidFill>
                  <a:srgbClr val="6C1E6C"/>
                </a:solidFill>
                <a:latin typeface="Arial" pitchFamily="34" charset="0"/>
                <a:ea typeface="新細明體" pitchFamily="18" charset="-120"/>
                <a:cs typeface="Arial" pitchFamily="34" charset="0"/>
              </a:defRPr>
            </a:lvl4pPr>
            <a:lvl5pPr marL="2057400" indent="-228600" algn="l">
              <a:spcAft>
                <a:spcPct val="40000"/>
              </a:spcAft>
              <a:buChar char="»"/>
              <a:defRPr kumimoji="1" sz="1300">
                <a:solidFill>
                  <a:srgbClr val="6C1E6C"/>
                </a:solidFill>
                <a:latin typeface="Arial" pitchFamily="34" charset="0"/>
                <a:ea typeface="新細明體" pitchFamily="18" charset="-120"/>
                <a:cs typeface="Arial" pitchFamily="34" charset="0"/>
              </a:defRPr>
            </a:lvl5pPr>
            <a:lvl6pPr marL="25146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6pPr>
            <a:lvl7pPr marL="29718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7pPr>
            <a:lvl8pPr marL="34290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8pPr>
            <a:lvl9pPr marL="38862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9pPr>
          </a:lstStyle>
          <a:p>
            <a:pPr marL="0" indent="0">
              <a:spcAft>
                <a:spcPct val="30000"/>
              </a:spcAft>
              <a:buClr>
                <a:srgbClr val="A98D63"/>
              </a:buClr>
              <a:buFont typeface="Wingdings" pitchFamily="2" charset="2"/>
              <a:buNone/>
            </a:pPr>
            <a:r>
              <a:rPr lang="en-US" altLang="zh-TW" sz="1400" b="1" dirty="0">
                <a:solidFill>
                  <a:srgbClr val="A98D63">
                    <a:lumMod val="50000"/>
                  </a:srgbClr>
                </a:solidFill>
                <a:latin typeface="微軟正黑體"/>
                <a:ea typeface="微軟正黑體"/>
              </a:rPr>
              <a:t>To prevent over-inflated capital base as well as to maintain sufficient capital for future growth, our dividend policy is:</a:t>
            </a:r>
          </a:p>
          <a:p>
            <a:pPr>
              <a:spcAft>
                <a:spcPct val="30000"/>
              </a:spcAft>
              <a:buClr>
                <a:srgbClr val="A98D63"/>
              </a:buClr>
            </a:pPr>
            <a:r>
              <a:rPr lang="en-US" altLang="zh-TW" sz="1400" b="1" dirty="0">
                <a:solidFill>
                  <a:srgbClr val="A98D63">
                    <a:lumMod val="50000"/>
                  </a:srgbClr>
                </a:solidFill>
                <a:latin typeface="微軟正黑體"/>
                <a:ea typeface="微軟正黑體"/>
              </a:rPr>
              <a:t>Maintain high payout ratio</a:t>
            </a:r>
          </a:p>
          <a:p>
            <a:pPr>
              <a:spcAft>
                <a:spcPct val="30000"/>
              </a:spcAft>
              <a:buClr>
                <a:srgbClr val="A98D63"/>
              </a:buClr>
            </a:pPr>
            <a:r>
              <a:rPr lang="en-US" altLang="zh-TW" sz="1400" b="1" dirty="0">
                <a:solidFill>
                  <a:srgbClr val="A98D63">
                    <a:lumMod val="50000"/>
                  </a:srgbClr>
                </a:solidFill>
                <a:latin typeface="微軟正黑體"/>
                <a:ea typeface="微軟正黑體"/>
              </a:rPr>
              <a:t>At least 50% of dividend payout in cash form.</a:t>
            </a:r>
          </a:p>
          <a:p>
            <a:pPr lvl="1">
              <a:spcAft>
                <a:spcPct val="30000"/>
              </a:spcAft>
              <a:buClr>
                <a:srgbClr val="98C723"/>
              </a:buClr>
              <a:buFont typeface="Wingdings 2" pitchFamily="18" charset="2"/>
              <a:buChar char="­"/>
            </a:pPr>
            <a:endParaRPr lang="zh-TW" altLang="en-US" sz="1400" b="1" dirty="0">
              <a:solidFill>
                <a:srgbClr val="A98D63">
                  <a:lumMod val="50000"/>
                </a:srgbClr>
              </a:solidFill>
            </a:endParaRPr>
          </a:p>
          <a:p>
            <a:pPr lvl="1">
              <a:spcAft>
                <a:spcPct val="30000"/>
              </a:spcAft>
              <a:buClr>
                <a:srgbClr val="98C723"/>
              </a:buClr>
              <a:buFont typeface="Wingdings 2" pitchFamily="18" charset="2"/>
              <a:buChar char="­"/>
            </a:pPr>
            <a:endParaRPr lang="en-US" altLang="zh-TW" sz="1400" b="1" dirty="0">
              <a:solidFill>
                <a:srgbClr val="A98D63">
                  <a:lumMod val="50000"/>
                </a:srgbClr>
              </a:solidFill>
            </a:endParaRPr>
          </a:p>
        </p:txBody>
      </p:sp>
      <p:sp>
        <p:nvSpPr>
          <p:cNvPr id="27" name="Text Box 28"/>
          <p:cNvSpPr txBox="1">
            <a:spLocks noChangeArrowheads="1"/>
          </p:cNvSpPr>
          <p:nvPr/>
        </p:nvSpPr>
        <p:spPr bwMode="gray">
          <a:xfrm>
            <a:off x="294884" y="5947488"/>
            <a:ext cx="762000" cy="20621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100" dirty="0" err="1">
                <a:solidFill>
                  <a:schemeClr val="accent6">
                    <a:lumMod val="50000"/>
                  </a:schemeClr>
                </a:solidFill>
                <a:latin typeface="+mn-ea"/>
                <a:ea typeface="+mn-ea"/>
                <a:cs typeface="Arial Unicode MS" pitchFamily="34" charset="-120"/>
              </a:rPr>
              <a:t>Div</a:t>
            </a:r>
            <a:r>
              <a:rPr lang="en-US" altLang="zh-TW" sz="1100" dirty="0">
                <a:solidFill>
                  <a:schemeClr val="accent6">
                    <a:lumMod val="50000"/>
                  </a:schemeClr>
                </a:solidFill>
                <a:latin typeface="+mn-ea"/>
                <a:ea typeface="+mn-ea"/>
                <a:cs typeface="Arial Unicode MS" pitchFamily="34" charset="-120"/>
              </a:rPr>
              <a:t> yield</a:t>
            </a:r>
            <a:r>
              <a:rPr lang="zh-TW" altLang="en-US" sz="1100" dirty="0">
                <a:solidFill>
                  <a:schemeClr val="accent6">
                    <a:lumMod val="50000"/>
                  </a:schemeClr>
                </a:solidFill>
                <a:latin typeface="+mn-ea"/>
                <a:ea typeface="+mn-ea"/>
                <a:cs typeface="Arial Unicode MS" pitchFamily="34" charset="-120"/>
              </a:rPr>
              <a:t>**</a:t>
            </a:r>
          </a:p>
        </p:txBody>
      </p:sp>
      <p:sp>
        <p:nvSpPr>
          <p:cNvPr id="24" name="Text Box 8">
            <a:extLst>
              <a:ext uri="{FF2B5EF4-FFF2-40B4-BE49-F238E27FC236}">
                <a16:creationId xmlns:a16="http://schemas.microsoft.com/office/drawing/2014/main" id="{FAA9BFDB-41FB-4503-B254-C5206DF543FB}"/>
              </a:ext>
            </a:extLst>
          </p:cNvPr>
          <p:cNvSpPr txBox="1">
            <a:spLocks noChangeArrowheads="1"/>
          </p:cNvSpPr>
          <p:nvPr/>
        </p:nvSpPr>
        <p:spPr bwMode="gray">
          <a:xfrm>
            <a:off x="127911" y="3591718"/>
            <a:ext cx="1095946"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eaLnBrk="1" hangingPunct="1">
              <a:spcBef>
                <a:spcPct val="50000"/>
              </a:spcBef>
            </a:pPr>
            <a:r>
              <a:rPr lang="en-US" altLang="zh-TW" sz="1200" b="1" dirty="0">
                <a:solidFill>
                  <a:schemeClr val="accent6">
                    <a:lumMod val="50000"/>
                  </a:schemeClr>
                </a:solidFill>
                <a:latin typeface="Arial" pitchFamily="34" charset="0"/>
              </a:rPr>
              <a:t>Unit: NT$</a:t>
            </a:r>
          </a:p>
        </p:txBody>
      </p:sp>
      <p:sp>
        <p:nvSpPr>
          <p:cNvPr id="43" name="Text Box 27">
            <a:extLst>
              <a:ext uri="{FF2B5EF4-FFF2-40B4-BE49-F238E27FC236}">
                <a16:creationId xmlns:a16="http://schemas.microsoft.com/office/drawing/2014/main" id="{8ED40600-200B-404B-BA74-56F378D03171}"/>
              </a:ext>
            </a:extLst>
          </p:cNvPr>
          <p:cNvSpPr txBox="1">
            <a:spLocks noChangeArrowheads="1"/>
          </p:cNvSpPr>
          <p:nvPr/>
        </p:nvSpPr>
        <p:spPr bwMode="gray">
          <a:xfrm>
            <a:off x="214651" y="5917244"/>
            <a:ext cx="96108" cy="100654"/>
          </a:xfrm>
          <a:prstGeom prst="rect">
            <a:avLst/>
          </a:prstGeom>
          <a:solidFill>
            <a:schemeClr val="accent2"/>
          </a:solidFill>
          <a:ln>
            <a:noFill/>
          </a:ln>
          <a:effectLst/>
          <a:extLst/>
        </p:spPr>
        <p:txBody>
          <a:bodyPr wrap="none" lIns="0" tIns="0" rIns="0" bIns="0"/>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endParaRPr lang="zh-TW" altLang="en-US">
              <a:solidFill>
                <a:schemeClr val="accent6">
                  <a:lumMod val="50000"/>
                </a:schemeClr>
              </a:solidFill>
              <a:latin typeface="Arial Narrow" pitchFamily="34" charset="0"/>
              <a:cs typeface="Arial Unicode MS" pitchFamily="34" charset="-120"/>
            </a:endParaRPr>
          </a:p>
        </p:txBody>
      </p:sp>
      <p:sp>
        <p:nvSpPr>
          <p:cNvPr id="45" name="Text Box 25">
            <a:extLst>
              <a:ext uri="{FF2B5EF4-FFF2-40B4-BE49-F238E27FC236}">
                <a16:creationId xmlns:a16="http://schemas.microsoft.com/office/drawing/2014/main" id="{73FA37CF-AAE1-47E1-8B16-F424BCF789BA}"/>
              </a:ext>
            </a:extLst>
          </p:cNvPr>
          <p:cNvSpPr txBox="1">
            <a:spLocks noChangeArrowheads="1"/>
          </p:cNvSpPr>
          <p:nvPr/>
        </p:nvSpPr>
        <p:spPr bwMode="gray">
          <a:xfrm>
            <a:off x="3778335" y="5881044"/>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5.30%</a:t>
            </a:r>
          </a:p>
        </p:txBody>
      </p:sp>
      <p:sp>
        <p:nvSpPr>
          <p:cNvPr id="46" name="Text Box 25">
            <a:extLst>
              <a:ext uri="{FF2B5EF4-FFF2-40B4-BE49-F238E27FC236}">
                <a16:creationId xmlns:a16="http://schemas.microsoft.com/office/drawing/2014/main" id="{FE94360F-FA12-44E9-9B37-CB05D05EC9F6}"/>
              </a:ext>
            </a:extLst>
          </p:cNvPr>
          <p:cNvSpPr txBox="1">
            <a:spLocks noChangeArrowheads="1"/>
          </p:cNvSpPr>
          <p:nvPr/>
        </p:nvSpPr>
        <p:spPr bwMode="gray">
          <a:xfrm>
            <a:off x="1129032" y="5881525"/>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6.17%</a:t>
            </a:r>
          </a:p>
        </p:txBody>
      </p:sp>
      <p:sp>
        <p:nvSpPr>
          <p:cNvPr id="47" name="Text Box 25">
            <a:extLst>
              <a:ext uri="{FF2B5EF4-FFF2-40B4-BE49-F238E27FC236}">
                <a16:creationId xmlns:a16="http://schemas.microsoft.com/office/drawing/2014/main" id="{34CFD95F-A5B9-401D-95A3-167043C29558}"/>
              </a:ext>
            </a:extLst>
          </p:cNvPr>
          <p:cNvSpPr txBox="1">
            <a:spLocks noChangeArrowheads="1"/>
          </p:cNvSpPr>
          <p:nvPr/>
        </p:nvSpPr>
        <p:spPr bwMode="gray">
          <a:xfrm>
            <a:off x="1792257" y="5881525"/>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6.24%</a:t>
            </a:r>
          </a:p>
        </p:txBody>
      </p:sp>
      <p:sp>
        <p:nvSpPr>
          <p:cNvPr id="48" name="Text Box 25">
            <a:extLst>
              <a:ext uri="{FF2B5EF4-FFF2-40B4-BE49-F238E27FC236}">
                <a16:creationId xmlns:a16="http://schemas.microsoft.com/office/drawing/2014/main" id="{C289EC1E-D17A-44F1-8021-10E4685C9919}"/>
              </a:ext>
            </a:extLst>
          </p:cNvPr>
          <p:cNvSpPr txBox="1">
            <a:spLocks noChangeArrowheads="1"/>
          </p:cNvSpPr>
          <p:nvPr/>
        </p:nvSpPr>
        <p:spPr bwMode="gray">
          <a:xfrm>
            <a:off x="2438442" y="5890493"/>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6.55%</a:t>
            </a:r>
          </a:p>
        </p:txBody>
      </p:sp>
      <p:sp>
        <p:nvSpPr>
          <p:cNvPr id="49" name="Text Box 25">
            <a:extLst>
              <a:ext uri="{FF2B5EF4-FFF2-40B4-BE49-F238E27FC236}">
                <a16:creationId xmlns:a16="http://schemas.microsoft.com/office/drawing/2014/main" id="{798AD0EA-E67A-431C-BC7D-B965E2C72B3E}"/>
              </a:ext>
            </a:extLst>
          </p:cNvPr>
          <p:cNvSpPr txBox="1">
            <a:spLocks noChangeArrowheads="1"/>
          </p:cNvSpPr>
          <p:nvPr/>
        </p:nvSpPr>
        <p:spPr bwMode="gray">
          <a:xfrm>
            <a:off x="3125401" y="5881884"/>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5.56%</a:t>
            </a:r>
          </a:p>
        </p:txBody>
      </p:sp>
      <p:sp>
        <p:nvSpPr>
          <p:cNvPr id="50" name="Text Box 22">
            <a:extLst>
              <a:ext uri="{FF2B5EF4-FFF2-40B4-BE49-F238E27FC236}">
                <a16:creationId xmlns:a16="http://schemas.microsoft.com/office/drawing/2014/main" id="{EA2CF66A-7FF5-45CB-A00F-2EAC462299AB}"/>
              </a:ext>
            </a:extLst>
          </p:cNvPr>
          <p:cNvSpPr txBox="1">
            <a:spLocks noChangeArrowheads="1"/>
          </p:cNvSpPr>
          <p:nvPr/>
        </p:nvSpPr>
        <p:spPr bwMode="gray">
          <a:xfrm>
            <a:off x="2421457" y="5016075"/>
            <a:ext cx="561974"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82% Payout</a:t>
            </a:r>
          </a:p>
        </p:txBody>
      </p:sp>
      <p:sp>
        <p:nvSpPr>
          <p:cNvPr id="51" name="Text Box 23">
            <a:extLst>
              <a:ext uri="{FF2B5EF4-FFF2-40B4-BE49-F238E27FC236}">
                <a16:creationId xmlns:a16="http://schemas.microsoft.com/office/drawing/2014/main" id="{679BD8C8-44CD-4E68-ADB4-7DE2EB88F4EE}"/>
              </a:ext>
            </a:extLst>
          </p:cNvPr>
          <p:cNvSpPr txBox="1">
            <a:spLocks noChangeArrowheads="1"/>
          </p:cNvSpPr>
          <p:nvPr/>
        </p:nvSpPr>
        <p:spPr bwMode="gray">
          <a:xfrm>
            <a:off x="3091376" y="5017574"/>
            <a:ext cx="560709"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80% Payout</a:t>
            </a:r>
          </a:p>
        </p:txBody>
      </p:sp>
      <p:sp>
        <p:nvSpPr>
          <p:cNvPr id="52" name="Text Box 25">
            <a:extLst>
              <a:ext uri="{FF2B5EF4-FFF2-40B4-BE49-F238E27FC236}">
                <a16:creationId xmlns:a16="http://schemas.microsoft.com/office/drawing/2014/main" id="{CDD19A7D-D17E-43F5-A751-BDDC896F9097}"/>
              </a:ext>
            </a:extLst>
          </p:cNvPr>
          <p:cNvSpPr txBox="1">
            <a:spLocks noChangeArrowheads="1"/>
          </p:cNvSpPr>
          <p:nvPr/>
        </p:nvSpPr>
        <p:spPr bwMode="gray">
          <a:xfrm>
            <a:off x="3756020" y="5023008"/>
            <a:ext cx="564500"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86% Payout</a:t>
            </a:r>
          </a:p>
        </p:txBody>
      </p:sp>
      <p:sp>
        <p:nvSpPr>
          <p:cNvPr id="53" name="Text Box 25">
            <a:extLst>
              <a:ext uri="{FF2B5EF4-FFF2-40B4-BE49-F238E27FC236}">
                <a16:creationId xmlns:a16="http://schemas.microsoft.com/office/drawing/2014/main" id="{1E43C02F-CFA9-450C-B59C-1CB82C52E2CB}"/>
              </a:ext>
            </a:extLst>
          </p:cNvPr>
          <p:cNvSpPr txBox="1">
            <a:spLocks noChangeArrowheads="1"/>
          </p:cNvSpPr>
          <p:nvPr/>
        </p:nvSpPr>
        <p:spPr bwMode="gray">
          <a:xfrm>
            <a:off x="1075435" y="5016863"/>
            <a:ext cx="561975"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86% Payout</a:t>
            </a:r>
          </a:p>
        </p:txBody>
      </p:sp>
      <p:sp>
        <p:nvSpPr>
          <p:cNvPr id="54" name="Text Box 25">
            <a:extLst>
              <a:ext uri="{FF2B5EF4-FFF2-40B4-BE49-F238E27FC236}">
                <a16:creationId xmlns:a16="http://schemas.microsoft.com/office/drawing/2014/main" id="{F9BE06C6-437D-44CE-9F1D-8750BFF62791}"/>
              </a:ext>
            </a:extLst>
          </p:cNvPr>
          <p:cNvSpPr txBox="1">
            <a:spLocks noChangeArrowheads="1"/>
          </p:cNvSpPr>
          <p:nvPr/>
        </p:nvSpPr>
        <p:spPr bwMode="gray">
          <a:xfrm>
            <a:off x="1751668" y="5022816"/>
            <a:ext cx="554993"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79% Payout</a:t>
            </a:r>
          </a:p>
        </p:txBody>
      </p:sp>
      <p:graphicFrame>
        <p:nvGraphicFramePr>
          <p:cNvPr id="55" name="Object 6">
            <a:extLst>
              <a:ext uri="{FF2B5EF4-FFF2-40B4-BE49-F238E27FC236}">
                <a16:creationId xmlns:a16="http://schemas.microsoft.com/office/drawing/2014/main" id="{05844700-7FDD-4C96-BC31-68518E79681B}"/>
              </a:ext>
            </a:extLst>
          </p:cNvPr>
          <p:cNvGraphicFramePr>
            <a:graphicFrameLocks noChangeAspect="1"/>
          </p:cNvGraphicFramePr>
          <p:nvPr>
            <p:extLst>
              <p:ext uri="{D42A27DB-BD31-4B8C-83A1-F6EECF244321}">
                <p14:modId xmlns:p14="http://schemas.microsoft.com/office/powerpoint/2010/main" val="1056648177"/>
              </p:ext>
            </p:extLst>
          </p:nvPr>
        </p:nvGraphicFramePr>
        <p:xfrm>
          <a:off x="85635" y="1487073"/>
          <a:ext cx="4946650" cy="14056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Object 19">
            <a:extLst>
              <a:ext uri="{FF2B5EF4-FFF2-40B4-BE49-F238E27FC236}">
                <a16:creationId xmlns:a16="http://schemas.microsoft.com/office/drawing/2014/main" id="{D708700B-B897-4CA4-9A87-B62B4F5B4F85}"/>
              </a:ext>
            </a:extLst>
          </p:cNvPr>
          <p:cNvGraphicFramePr>
            <a:graphicFrameLocks noChangeAspect="1"/>
          </p:cNvGraphicFramePr>
          <p:nvPr>
            <p:extLst>
              <p:ext uri="{D42A27DB-BD31-4B8C-83A1-F6EECF244321}">
                <p14:modId xmlns:p14="http://schemas.microsoft.com/office/powerpoint/2010/main" val="1079327504"/>
              </p:ext>
            </p:extLst>
          </p:nvPr>
        </p:nvGraphicFramePr>
        <p:xfrm>
          <a:off x="-87313" y="1887149"/>
          <a:ext cx="5194300" cy="12370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5332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ct 19">
            <a:extLst>
              <a:ext uri="{FF2B5EF4-FFF2-40B4-BE49-F238E27FC236}">
                <a16:creationId xmlns:a16="http://schemas.microsoft.com/office/drawing/2014/main" id="{60358D45-0144-4420-A4EF-18D6A8C4FDC2}"/>
              </a:ext>
            </a:extLst>
          </p:cNvPr>
          <p:cNvGraphicFramePr>
            <a:graphicFrameLocks noChangeAspect="1"/>
          </p:cNvGraphicFramePr>
          <p:nvPr>
            <p:extLst>
              <p:ext uri="{D42A27DB-BD31-4B8C-83A1-F6EECF244321}">
                <p14:modId xmlns:p14="http://schemas.microsoft.com/office/powerpoint/2010/main" val="2093817089"/>
              </p:ext>
            </p:extLst>
          </p:nvPr>
        </p:nvGraphicFramePr>
        <p:xfrm>
          <a:off x="3205688" y="2008832"/>
          <a:ext cx="2781300" cy="15725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Object 19">
            <a:extLst>
              <a:ext uri="{FF2B5EF4-FFF2-40B4-BE49-F238E27FC236}">
                <a16:creationId xmlns:a16="http://schemas.microsoft.com/office/drawing/2014/main" id="{19F1726F-EE69-49E8-8659-960DAAABAA5E}"/>
              </a:ext>
            </a:extLst>
          </p:cNvPr>
          <p:cNvGraphicFramePr>
            <a:graphicFrameLocks noChangeAspect="1"/>
          </p:cNvGraphicFramePr>
          <p:nvPr>
            <p:extLst>
              <p:ext uri="{D42A27DB-BD31-4B8C-83A1-F6EECF244321}">
                <p14:modId xmlns:p14="http://schemas.microsoft.com/office/powerpoint/2010/main" val="3316805456"/>
              </p:ext>
            </p:extLst>
          </p:nvPr>
        </p:nvGraphicFramePr>
        <p:xfrm>
          <a:off x="3314700" y="1932871"/>
          <a:ext cx="2781300" cy="14030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Object 19">
            <a:extLst>
              <a:ext uri="{FF2B5EF4-FFF2-40B4-BE49-F238E27FC236}">
                <a16:creationId xmlns:a16="http://schemas.microsoft.com/office/drawing/2014/main" id="{87FC605A-5196-41BE-84CD-BD28011C57BA}"/>
              </a:ext>
            </a:extLst>
          </p:cNvPr>
          <p:cNvGraphicFramePr>
            <a:graphicFrameLocks noChangeAspect="1"/>
          </p:cNvGraphicFramePr>
          <p:nvPr>
            <p:extLst>
              <p:ext uri="{D42A27DB-BD31-4B8C-83A1-F6EECF244321}">
                <p14:modId xmlns:p14="http://schemas.microsoft.com/office/powerpoint/2010/main" val="2549184025"/>
              </p:ext>
            </p:extLst>
          </p:nvPr>
        </p:nvGraphicFramePr>
        <p:xfrm>
          <a:off x="6000750" y="4343400"/>
          <a:ext cx="2781300" cy="16383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Object 19">
            <a:extLst>
              <a:ext uri="{FF2B5EF4-FFF2-40B4-BE49-F238E27FC236}">
                <a16:creationId xmlns:a16="http://schemas.microsoft.com/office/drawing/2014/main" id="{BDA1B2E4-773C-4CFC-BE13-AC1FAAF2B4B5}"/>
              </a:ext>
            </a:extLst>
          </p:cNvPr>
          <p:cNvGraphicFramePr>
            <a:graphicFrameLocks noChangeAspect="1"/>
          </p:cNvGraphicFramePr>
          <p:nvPr>
            <p:extLst>
              <p:ext uri="{D42A27DB-BD31-4B8C-83A1-F6EECF244321}">
                <p14:modId xmlns:p14="http://schemas.microsoft.com/office/powerpoint/2010/main" val="1569962263"/>
              </p:ext>
            </p:extLst>
          </p:nvPr>
        </p:nvGraphicFramePr>
        <p:xfrm>
          <a:off x="3200273" y="4343400"/>
          <a:ext cx="2781300" cy="16383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7" name="Object 19">
            <a:extLst>
              <a:ext uri="{FF2B5EF4-FFF2-40B4-BE49-F238E27FC236}">
                <a16:creationId xmlns:a16="http://schemas.microsoft.com/office/drawing/2014/main" id="{A39BEE48-4A4B-4205-BEF0-6BDB0470E944}"/>
              </a:ext>
            </a:extLst>
          </p:cNvPr>
          <p:cNvGraphicFramePr>
            <a:graphicFrameLocks noChangeAspect="1"/>
          </p:cNvGraphicFramePr>
          <p:nvPr>
            <p:extLst>
              <p:ext uri="{D42A27DB-BD31-4B8C-83A1-F6EECF244321}">
                <p14:modId xmlns:p14="http://schemas.microsoft.com/office/powerpoint/2010/main" val="752351804"/>
              </p:ext>
            </p:extLst>
          </p:nvPr>
        </p:nvGraphicFramePr>
        <p:xfrm>
          <a:off x="320040" y="2067604"/>
          <a:ext cx="2781300" cy="16383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8" name="Object 21">
            <a:extLst>
              <a:ext uri="{FF2B5EF4-FFF2-40B4-BE49-F238E27FC236}">
                <a16:creationId xmlns:a16="http://schemas.microsoft.com/office/drawing/2014/main" id="{10C8202E-A806-4036-A50E-3F9A59C6D762}"/>
              </a:ext>
            </a:extLst>
          </p:cNvPr>
          <p:cNvGraphicFramePr>
            <a:graphicFrameLocks noChangeAspect="1"/>
          </p:cNvGraphicFramePr>
          <p:nvPr>
            <p:extLst>
              <p:ext uri="{D42A27DB-BD31-4B8C-83A1-F6EECF244321}">
                <p14:modId xmlns:p14="http://schemas.microsoft.com/office/powerpoint/2010/main" val="1966270746"/>
              </p:ext>
            </p:extLst>
          </p:nvPr>
        </p:nvGraphicFramePr>
        <p:xfrm>
          <a:off x="304800" y="2507052"/>
          <a:ext cx="2811463" cy="11434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0" name="Object 19">
            <a:extLst>
              <a:ext uri="{FF2B5EF4-FFF2-40B4-BE49-F238E27FC236}">
                <a16:creationId xmlns:a16="http://schemas.microsoft.com/office/drawing/2014/main" id="{EEAC7583-93CF-4867-A40A-B1696BBDC609}"/>
              </a:ext>
            </a:extLst>
          </p:cNvPr>
          <p:cNvGraphicFramePr>
            <a:graphicFrameLocks noChangeAspect="1"/>
          </p:cNvGraphicFramePr>
          <p:nvPr>
            <p:extLst>
              <p:ext uri="{D42A27DB-BD31-4B8C-83A1-F6EECF244321}">
                <p14:modId xmlns:p14="http://schemas.microsoft.com/office/powerpoint/2010/main" val="3323522193"/>
              </p:ext>
            </p:extLst>
          </p:nvPr>
        </p:nvGraphicFramePr>
        <p:xfrm>
          <a:off x="402495" y="4343535"/>
          <a:ext cx="2781300" cy="16383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4" name="Object 21"/>
          <p:cNvGraphicFramePr>
            <a:graphicFrameLocks noChangeAspect="1"/>
          </p:cNvGraphicFramePr>
          <p:nvPr>
            <p:extLst>
              <p:ext uri="{D42A27DB-BD31-4B8C-83A1-F6EECF244321}">
                <p14:modId xmlns:p14="http://schemas.microsoft.com/office/powerpoint/2010/main" val="3891518584"/>
              </p:ext>
            </p:extLst>
          </p:nvPr>
        </p:nvGraphicFramePr>
        <p:xfrm>
          <a:off x="6042504" y="2625725"/>
          <a:ext cx="1436133" cy="1143419"/>
        </p:xfrm>
        <a:graphic>
          <a:graphicData uri="http://schemas.openxmlformats.org/drawingml/2006/chart">
            <c:chart xmlns:c="http://schemas.openxmlformats.org/drawingml/2006/chart" xmlns:r="http://schemas.openxmlformats.org/officeDocument/2006/relationships" r:id="rId11"/>
          </a:graphicData>
        </a:graphic>
      </p:graphicFrame>
      <p:sp>
        <p:nvSpPr>
          <p:cNvPr id="1537035" name="Rectangle 11"/>
          <p:cNvSpPr>
            <a:spLocks noChangeArrowheads="1"/>
          </p:cNvSpPr>
          <p:nvPr/>
        </p:nvSpPr>
        <p:spPr bwMode="auto">
          <a:xfrm>
            <a:off x="6165850" y="1454150"/>
            <a:ext cx="425450" cy="261938"/>
          </a:xfrm>
          <a:prstGeom prst="rect">
            <a:avLst/>
          </a:prstGeom>
          <a:solidFill>
            <a:schemeClr val="accent6"/>
          </a:solidFill>
          <a:ln>
            <a:noFill/>
          </a:ln>
          <a:effectLst/>
          <a:extLst/>
        </p:spPr>
        <p:txBody>
          <a:bodyPr wrap="none" anchor="ctr"/>
          <a:lstStyle/>
          <a:p>
            <a:endParaRPr lang="zh-TW" altLang="en-US">
              <a:solidFill>
                <a:srgbClr val="A98D63">
                  <a:lumMod val="50000"/>
                </a:srgbClr>
              </a:solidFill>
              <a:latin typeface="微軟正黑體"/>
              <a:ea typeface="微軟正黑體"/>
            </a:endParaRPr>
          </a:p>
        </p:txBody>
      </p:sp>
      <p:sp>
        <p:nvSpPr>
          <p:cNvPr id="1537036" name="Rectangle 12" descr="寬右斜對角線"/>
          <p:cNvSpPr>
            <a:spLocks noChangeArrowheads="1"/>
          </p:cNvSpPr>
          <p:nvPr/>
        </p:nvSpPr>
        <p:spPr bwMode="auto">
          <a:xfrm>
            <a:off x="6172200" y="1905000"/>
            <a:ext cx="425450" cy="261938"/>
          </a:xfrm>
          <a:prstGeom prst="rect">
            <a:avLst/>
          </a:prstGeom>
          <a:solidFill>
            <a:schemeClr val="accent2"/>
          </a:solidFill>
          <a:ln>
            <a:noFill/>
          </a:ln>
          <a:effectLst/>
          <a:extLst/>
        </p:spPr>
        <p:txBody>
          <a:bodyPr wrap="none" anchor="ctr"/>
          <a:lstStyle/>
          <a:p>
            <a:endParaRPr lang="zh-TW" altLang="en-US">
              <a:solidFill>
                <a:srgbClr val="A98D63">
                  <a:lumMod val="50000"/>
                </a:srgbClr>
              </a:solidFill>
              <a:latin typeface="微軟正黑體"/>
              <a:ea typeface="微軟正黑體"/>
            </a:endParaRPr>
          </a:p>
        </p:txBody>
      </p:sp>
      <p:sp>
        <p:nvSpPr>
          <p:cNvPr id="1537037" name="Text Box 13"/>
          <p:cNvSpPr txBox="1">
            <a:spLocks noChangeArrowheads="1"/>
          </p:cNvSpPr>
          <p:nvPr/>
        </p:nvSpPr>
        <p:spPr bwMode="auto">
          <a:xfrm>
            <a:off x="3129488" y="1778000"/>
            <a:ext cx="1404412" cy="230832"/>
          </a:xfrm>
          <a:prstGeom prst="rect">
            <a:avLst/>
          </a:prstGeom>
          <a:noFill/>
          <a:ln w="28575" algn="ctr">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900" dirty="0">
                <a:solidFill>
                  <a:srgbClr val="A98D63">
                    <a:lumMod val="50000"/>
                  </a:srgbClr>
                </a:solidFill>
                <a:latin typeface="Arial"/>
                <a:ea typeface="微軟正黑體"/>
              </a:rPr>
              <a:t>Moody’s: A1 / S&amp;P: A+  </a:t>
            </a:r>
          </a:p>
        </p:txBody>
      </p:sp>
      <p:sp>
        <p:nvSpPr>
          <p:cNvPr id="1537038" name="Text Box 14"/>
          <p:cNvSpPr txBox="1">
            <a:spLocks noChangeArrowheads="1"/>
          </p:cNvSpPr>
          <p:nvPr/>
        </p:nvSpPr>
        <p:spPr bwMode="auto">
          <a:xfrm>
            <a:off x="423863" y="1784350"/>
            <a:ext cx="1176337" cy="251619"/>
          </a:xfrm>
          <a:prstGeom prst="rect">
            <a:avLst/>
          </a:prstGeom>
          <a:noFill/>
          <a:ln w="28575" algn="ctr">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1000" dirty="0">
                <a:solidFill>
                  <a:srgbClr val="A98D63">
                    <a:lumMod val="50000"/>
                  </a:srgbClr>
                </a:solidFill>
                <a:latin typeface="Arial"/>
                <a:ea typeface="微軟正黑體"/>
              </a:rPr>
              <a:t>Moody’s: A2</a:t>
            </a:r>
            <a:endParaRPr lang="zh-TW" altLang="en-US" sz="1000" dirty="0">
              <a:solidFill>
                <a:srgbClr val="A98D63">
                  <a:lumMod val="50000"/>
                </a:srgbClr>
              </a:solidFill>
              <a:latin typeface="Arial"/>
              <a:ea typeface="微軟正黑體"/>
            </a:endParaRPr>
          </a:p>
        </p:txBody>
      </p:sp>
      <p:sp>
        <p:nvSpPr>
          <p:cNvPr id="1537040" name="Text Box 16"/>
          <p:cNvSpPr txBox="1">
            <a:spLocks noChangeArrowheads="1"/>
          </p:cNvSpPr>
          <p:nvPr/>
        </p:nvSpPr>
        <p:spPr bwMode="auto">
          <a:xfrm>
            <a:off x="3219450" y="4038599"/>
            <a:ext cx="1394619" cy="230832"/>
          </a:xfrm>
          <a:prstGeom prst="rect">
            <a:avLst/>
          </a:prstGeom>
          <a:noFill/>
          <a:ln w="28575" algn="ctr">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p>
            <a:pPr>
              <a:spcBef>
                <a:spcPct val="50000"/>
              </a:spcBef>
            </a:pPr>
            <a:r>
              <a:rPr lang="en-US" altLang="zh-TW" sz="900" dirty="0">
                <a:solidFill>
                  <a:srgbClr val="A98D63">
                    <a:lumMod val="50000"/>
                  </a:srgbClr>
                </a:solidFill>
                <a:latin typeface="Arial"/>
                <a:ea typeface="微軟正黑體"/>
              </a:rPr>
              <a:t>Moody’s: A3 / S&amp;P: A-</a:t>
            </a:r>
          </a:p>
        </p:txBody>
      </p:sp>
      <p:sp>
        <p:nvSpPr>
          <p:cNvPr id="1537041" name="Rectangle 17"/>
          <p:cNvSpPr>
            <a:spLocks noGrp="1" noChangeArrowheads="1"/>
          </p:cNvSpPr>
          <p:nvPr>
            <p:ph type="title"/>
          </p:nvPr>
        </p:nvSpPr>
        <p:spPr bwMode="gray">
          <a:xfrm>
            <a:off x="381000" y="165596"/>
            <a:ext cx="8564563" cy="512961"/>
          </a:xfrm>
          <a:noFill/>
          <a:ln/>
        </p:spPr>
        <p:txBody>
          <a:bodyPr>
            <a:noAutofit/>
          </a:bodyPr>
          <a:lstStyle/>
          <a:p>
            <a:r>
              <a:rPr lang="en-US" altLang="zh-TW" sz="2800" dirty="0">
                <a:latin typeface="+mn-ea"/>
                <a:ea typeface="+mn-ea"/>
              </a:rPr>
              <a:t>Stable capital position</a:t>
            </a:r>
            <a:endParaRPr lang="zh-TW" altLang="en-US" sz="2800" dirty="0">
              <a:latin typeface="+mn-ea"/>
              <a:ea typeface="+mn-ea"/>
            </a:endParaRPr>
          </a:p>
        </p:txBody>
      </p:sp>
      <p:sp>
        <p:nvSpPr>
          <p:cNvPr id="1537042" name="Rectangle 18"/>
          <p:cNvSpPr>
            <a:spLocks noChangeArrowheads="1"/>
          </p:cNvSpPr>
          <p:nvPr/>
        </p:nvSpPr>
        <p:spPr bwMode="auto">
          <a:xfrm>
            <a:off x="3225800" y="1363663"/>
            <a:ext cx="2616200" cy="319087"/>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Mega Bank</a:t>
            </a:r>
          </a:p>
        </p:txBody>
      </p:sp>
      <p:sp>
        <p:nvSpPr>
          <p:cNvPr id="1537043" name="Rectangle 19"/>
          <p:cNvSpPr>
            <a:spLocks noChangeArrowheads="1"/>
          </p:cNvSpPr>
          <p:nvPr/>
        </p:nvSpPr>
        <p:spPr bwMode="auto">
          <a:xfrm>
            <a:off x="419100" y="3638550"/>
            <a:ext cx="2697163"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 Mega Bills </a:t>
            </a:r>
            <a:endParaRPr lang="zh-TW" altLang="en-US" sz="1600" b="1" dirty="0">
              <a:solidFill>
                <a:prstClr val="white"/>
              </a:solidFill>
              <a:latin typeface="微軟正黑體"/>
              <a:ea typeface="微軟正黑體"/>
            </a:endParaRPr>
          </a:p>
        </p:txBody>
      </p:sp>
      <p:sp>
        <p:nvSpPr>
          <p:cNvPr id="1537044" name="Rectangle 20"/>
          <p:cNvSpPr>
            <a:spLocks noChangeArrowheads="1"/>
          </p:cNvSpPr>
          <p:nvPr/>
        </p:nvSpPr>
        <p:spPr bwMode="auto">
          <a:xfrm>
            <a:off x="6016625" y="3638550"/>
            <a:ext cx="2697163"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Mega Securities</a:t>
            </a:r>
          </a:p>
        </p:txBody>
      </p:sp>
      <p:sp>
        <p:nvSpPr>
          <p:cNvPr id="1537045" name="Rectangle 21"/>
          <p:cNvSpPr>
            <a:spLocks noChangeArrowheads="1"/>
          </p:cNvSpPr>
          <p:nvPr/>
        </p:nvSpPr>
        <p:spPr bwMode="auto">
          <a:xfrm>
            <a:off x="3217863" y="3638550"/>
            <a:ext cx="2697162"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CKI P&amp;C</a:t>
            </a:r>
          </a:p>
        </p:txBody>
      </p:sp>
      <p:sp>
        <p:nvSpPr>
          <p:cNvPr id="1537046" name="Rectangle 22"/>
          <p:cNvSpPr>
            <a:spLocks noChangeArrowheads="1"/>
          </p:cNvSpPr>
          <p:nvPr/>
        </p:nvSpPr>
        <p:spPr bwMode="auto">
          <a:xfrm>
            <a:off x="381000" y="1371600"/>
            <a:ext cx="2705100"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Mega FHC</a:t>
            </a:r>
          </a:p>
        </p:txBody>
      </p:sp>
      <p:sp>
        <p:nvSpPr>
          <p:cNvPr id="1537049" name="Text Box 25"/>
          <p:cNvSpPr txBox="1">
            <a:spLocks noChangeArrowheads="1"/>
          </p:cNvSpPr>
          <p:nvPr/>
        </p:nvSpPr>
        <p:spPr bwMode="auto">
          <a:xfrm>
            <a:off x="1524000" y="4018861"/>
            <a:ext cx="165185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1000" dirty="0">
                <a:solidFill>
                  <a:srgbClr val="A98D63">
                    <a:lumMod val="50000"/>
                  </a:srgbClr>
                </a:solidFill>
                <a:latin typeface="微軟正黑體"/>
                <a:ea typeface="微軟正黑體"/>
              </a:rPr>
              <a:t>Requirement</a:t>
            </a:r>
            <a:r>
              <a:rPr lang="zh-TW" altLang="en-US" sz="1000" dirty="0">
                <a:solidFill>
                  <a:srgbClr val="A98D63">
                    <a:lumMod val="50000"/>
                  </a:srgbClr>
                </a:solidFill>
                <a:latin typeface="微軟正黑體"/>
                <a:ea typeface="微軟正黑體"/>
              </a:rPr>
              <a:t> </a:t>
            </a:r>
            <a:r>
              <a:rPr lang="en-US" altLang="zh-TW" sz="1000" dirty="0">
                <a:solidFill>
                  <a:srgbClr val="A98D63">
                    <a:lumMod val="50000"/>
                  </a:srgbClr>
                </a:solidFill>
                <a:latin typeface="微軟正黑體"/>
                <a:ea typeface="微軟正黑體"/>
              </a:rPr>
              <a:t>: 8.0%</a:t>
            </a:r>
          </a:p>
        </p:txBody>
      </p:sp>
      <p:sp>
        <p:nvSpPr>
          <p:cNvPr id="1537050" name="Text Box 26"/>
          <p:cNvSpPr txBox="1">
            <a:spLocks noChangeArrowheads="1"/>
          </p:cNvSpPr>
          <p:nvPr/>
        </p:nvSpPr>
        <p:spPr bwMode="auto">
          <a:xfrm>
            <a:off x="4465319" y="1752600"/>
            <a:ext cx="17068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altLang="zh-TW" sz="900" dirty="0">
                <a:solidFill>
                  <a:srgbClr val="A98D63">
                    <a:lumMod val="50000"/>
                  </a:srgbClr>
                </a:solidFill>
                <a:latin typeface="Arial"/>
                <a:ea typeface="微軟正黑體"/>
              </a:rPr>
              <a:t>Requirement:  CAR: 10.50%</a:t>
            </a:r>
          </a:p>
          <a:p>
            <a:pPr algn="l">
              <a:spcBef>
                <a:spcPts val="0"/>
              </a:spcBef>
            </a:pPr>
            <a:r>
              <a:rPr lang="en-US" altLang="zh-TW" sz="900" dirty="0">
                <a:solidFill>
                  <a:srgbClr val="A98D63">
                    <a:lumMod val="50000"/>
                  </a:srgbClr>
                </a:solidFill>
                <a:latin typeface="Arial"/>
                <a:ea typeface="微軟正黑體"/>
              </a:rPr>
              <a:t>                        Tier-1: 8.50%</a:t>
            </a:r>
          </a:p>
        </p:txBody>
      </p:sp>
      <p:sp>
        <p:nvSpPr>
          <p:cNvPr id="1537051" name="Text Box 27"/>
          <p:cNvSpPr txBox="1">
            <a:spLocks noChangeArrowheads="1"/>
          </p:cNvSpPr>
          <p:nvPr/>
        </p:nvSpPr>
        <p:spPr bwMode="auto">
          <a:xfrm>
            <a:off x="1804257" y="1876176"/>
            <a:ext cx="1371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40000"/>
              </a:lnSpc>
              <a:spcBef>
                <a:spcPct val="50000"/>
              </a:spcBef>
            </a:pPr>
            <a:r>
              <a:rPr lang="en-US" altLang="zh-TW" sz="1000" dirty="0">
                <a:solidFill>
                  <a:srgbClr val="A98D63">
                    <a:lumMod val="50000"/>
                  </a:srgbClr>
                </a:solidFill>
                <a:latin typeface="微軟正黑體"/>
                <a:ea typeface="微軟正黑體"/>
              </a:rPr>
              <a:t>Requirement: 100%</a:t>
            </a:r>
          </a:p>
        </p:txBody>
      </p:sp>
      <p:sp>
        <p:nvSpPr>
          <p:cNvPr id="1537052" name="Text Box 28"/>
          <p:cNvSpPr txBox="1">
            <a:spLocks noChangeArrowheads="1"/>
          </p:cNvSpPr>
          <p:nvPr/>
        </p:nvSpPr>
        <p:spPr bwMode="auto">
          <a:xfrm>
            <a:off x="6477000" y="1441450"/>
            <a:ext cx="1092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CAR/RBC</a:t>
            </a:r>
            <a:endParaRPr lang="zh-TW" altLang="en-US" sz="1200" dirty="0">
              <a:solidFill>
                <a:srgbClr val="A98D63">
                  <a:lumMod val="50000"/>
                </a:srgbClr>
              </a:solidFill>
              <a:latin typeface="微軟正黑體"/>
              <a:ea typeface="微軟正黑體"/>
            </a:endParaRPr>
          </a:p>
        </p:txBody>
      </p:sp>
      <p:sp>
        <p:nvSpPr>
          <p:cNvPr id="1537053" name="Text Box 29"/>
          <p:cNvSpPr txBox="1">
            <a:spLocks noChangeArrowheads="1"/>
          </p:cNvSpPr>
          <p:nvPr/>
        </p:nvSpPr>
        <p:spPr bwMode="auto">
          <a:xfrm>
            <a:off x="6552365" y="1913969"/>
            <a:ext cx="21859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1200" dirty="0">
                <a:solidFill>
                  <a:srgbClr val="A98D63">
                    <a:lumMod val="50000"/>
                  </a:srgbClr>
                </a:solidFill>
                <a:latin typeface="微軟正黑體"/>
                <a:ea typeface="微軟正黑體"/>
              </a:rPr>
              <a:t>Common equity tier 1 ratio</a:t>
            </a:r>
            <a:endParaRPr lang="zh-TW" altLang="en-US" sz="1200" baseline="30000" dirty="0">
              <a:solidFill>
                <a:srgbClr val="A98D63">
                  <a:lumMod val="50000"/>
                </a:srgbClr>
              </a:solidFill>
              <a:latin typeface="微軟正黑體"/>
              <a:ea typeface="微軟正黑體"/>
            </a:endParaRPr>
          </a:p>
        </p:txBody>
      </p:sp>
      <p:sp>
        <p:nvSpPr>
          <p:cNvPr id="1537054" name="Rectangle 30"/>
          <p:cNvSpPr>
            <a:spLocks noChangeArrowheads="1"/>
          </p:cNvSpPr>
          <p:nvPr>
            <p:custDataLst>
              <p:tags r:id="rId1"/>
            </p:custDataLst>
          </p:nvPr>
        </p:nvSpPr>
        <p:spPr bwMode="gray">
          <a:xfrm>
            <a:off x="442913" y="6400800"/>
            <a:ext cx="639921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zh-TW" altLang="en-US" sz="1000" dirty="0">
                <a:solidFill>
                  <a:srgbClr val="A98D63">
                    <a:lumMod val="50000"/>
                  </a:srgbClr>
                </a:solidFill>
                <a:latin typeface="微軟正黑體"/>
                <a:ea typeface="微軟正黑體"/>
              </a:rPr>
              <a:t>* </a:t>
            </a:r>
            <a:r>
              <a:rPr lang="en-US" altLang="zh-TW" sz="1000" dirty="0">
                <a:solidFill>
                  <a:srgbClr val="A98D63">
                    <a:lumMod val="50000"/>
                  </a:srgbClr>
                </a:solidFill>
                <a:latin typeface="微軟正黑體"/>
                <a:ea typeface="微軟正黑體"/>
              </a:rPr>
              <a:t>1Q/21  are un-audited numbers</a:t>
            </a:r>
          </a:p>
        </p:txBody>
      </p:sp>
      <p:sp>
        <p:nvSpPr>
          <p:cNvPr id="1537071" name="Text Box 18"/>
          <p:cNvSpPr txBox="1">
            <a:spLocks noChangeArrowheads="1"/>
          </p:cNvSpPr>
          <p:nvPr/>
        </p:nvSpPr>
        <p:spPr bwMode="auto">
          <a:xfrm>
            <a:off x="6172200" y="2352675"/>
            <a:ext cx="419100" cy="246221"/>
          </a:xfrm>
          <a:prstGeom prst="rect">
            <a:avLst/>
          </a:prstGeom>
          <a:noFill/>
          <a:ln w="28575" algn="ctr">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endParaRPr lang="zh-TW" altLang="en-US" sz="1000">
              <a:solidFill>
                <a:srgbClr val="A98D63">
                  <a:lumMod val="50000"/>
                </a:srgbClr>
              </a:solidFill>
              <a:latin typeface="微軟正黑體"/>
              <a:ea typeface="微軟正黑體"/>
              <a:cs typeface="Arial Unicode MS" pitchFamily="34" charset="-120"/>
            </a:endParaRPr>
          </a:p>
        </p:txBody>
      </p:sp>
      <p:sp>
        <p:nvSpPr>
          <p:cNvPr id="1537072" name="Text Box 27"/>
          <p:cNvSpPr txBox="1">
            <a:spLocks noChangeArrowheads="1"/>
          </p:cNvSpPr>
          <p:nvPr/>
        </p:nvSpPr>
        <p:spPr bwMode="auto">
          <a:xfrm>
            <a:off x="6597650" y="2337285"/>
            <a:ext cx="13811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zh-TW" sz="1200" dirty="0">
                <a:solidFill>
                  <a:srgbClr val="A98D63">
                    <a:lumMod val="50000"/>
                  </a:srgbClr>
                </a:solidFill>
                <a:latin typeface="微軟正黑體"/>
                <a:ea typeface="微軟正黑體"/>
                <a:cs typeface="Arial Unicode MS" pitchFamily="34" charset="-120"/>
              </a:rPr>
              <a:t>Credit rating</a:t>
            </a:r>
            <a:endParaRPr lang="zh-TW" altLang="en-US" sz="1200" baseline="30000" dirty="0">
              <a:solidFill>
                <a:srgbClr val="A98D63">
                  <a:lumMod val="50000"/>
                </a:srgbClr>
              </a:solidFill>
              <a:latin typeface="微軟正黑體"/>
              <a:ea typeface="微軟正黑體"/>
              <a:cs typeface="Arial Unicode MS" pitchFamily="34" charset="-120"/>
            </a:endParaRPr>
          </a:p>
        </p:txBody>
      </p:sp>
      <p:sp>
        <p:nvSpPr>
          <p:cNvPr id="42" name="Line 10"/>
          <p:cNvSpPr>
            <a:spLocks noChangeShapeType="1"/>
          </p:cNvSpPr>
          <p:nvPr/>
        </p:nvSpPr>
        <p:spPr bwMode="auto">
          <a:xfrm>
            <a:off x="6183312" y="3282462"/>
            <a:ext cx="403225" cy="0"/>
          </a:xfrm>
          <a:prstGeom prst="line">
            <a:avLst/>
          </a:prstGeom>
          <a:noFill/>
          <a:ln w="9525">
            <a:solidFill>
              <a:srgbClr val="6450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A98D63">
                  <a:lumMod val="50000"/>
                </a:srgbClr>
              </a:solidFill>
            </a:endParaRPr>
          </a:p>
        </p:txBody>
      </p:sp>
      <p:sp>
        <p:nvSpPr>
          <p:cNvPr id="37" name="Text Box 27"/>
          <p:cNvSpPr txBox="1">
            <a:spLocks noChangeArrowheads="1"/>
          </p:cNvSpPr>
          <p:nvPr/>
        </p:nvSpPr>
        <p:spPr bwMode="auto">
          <a:xfrm>
            <a:off x="6627813" y="2804062"/>
            <a:ext cx="25670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a:spcBef>
                <a:spcPct val="50000"/>
              </a:spcBef>
            </a:pPr>
            <a:r>
              <a:rPr lang="en-US" altLang="zh-TW" sz="1200" dirty="0">
                <a:solidFill>
                  <a:srgbClr val="A98D63">
                    <a:lumMod val="50000"/>
                  </a:srgbClr>
                </a:solidFill>
                <a:latin typeface="Arial"/>
              </a:rPr>
              <a:t>Double leverage ratio</a:t>
            </a:r>
            <a:endParaRPr lang="en-US" altLang="zh-TW" sz="1200" baseline="30000" dirty="0">
              <a:solidFill>
                <a:srgbClr val="A98D63">
                  <a:lumMod val="50000"/>
                </a:srgbClr>
              </a:solidFill>
              <a:latin typeface="Arial"/>
            </a:endParaRPr>
          </a:p>
        </p:txBody>
      </p:sp>
      <p:sp>
        <p:nvSpPr>
          <p:cNvPr id="38" name="Text Box 27"/>
          <p:cNvSpPr txBox="1">
            <a:spLocks noChangeArrowheads="1"/>
          </p:cNvSpPr>
          <p:nvPr/>
        </p:nvSpPr>
        <p:spPr bwMode="auto">
          <a:xfrm>
            <a:off x="6623050" y="3143962"/>
            <a:ext cx="25670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a:spcBef>
                <a:spcPct val="50000"/>
              </a:spcBef>
            </a:pPr>
            <a:r>
              <a:rPr lang="en-US" altLang="zh-TW" sz="1200" dirty="0">
                <a:solidFill>
                  <a:srgbClr val="A98D63">
                    <a:lumMod val="50000"/>
                  </a:srgbClr>
                </a:solidFill>
                <a:latin typeface="Arial"/>
              </a:rPr>
              <a:t>Regulatory requirement</a:t>
            </a:r>
            <a:endParaRPr lang="en-US" altLang="zh-TW" sz="1200" baseline="30000" dirty="0">
              <a:solidFill>
                <a:srgbClr val="A98D63">
                  <a:lumMod val="50000"/>
                </a:srgbClr>
              </a:solidFill>
              <a:latin typeface="Arial"/>
            </a:endParaRPr>
          </a:p>
        </p:txBody>
      </p:sp>
      <p:sp>
        <p:nvSpPr>
          <p:cNvPr id="49" name="Text Box 21"/>
          <p:cNvSpPr txBox="1">
            <a:spLocks noChangeArrowheads="1"/>
          </p:cNvSpPr>
          <p:nvPr/>
        </p:nvSpPr>
        <p:spPr bwMode="auto">
          <a:xfrm>
            <a:off x="4800600" y="3962400"/>
            <a:ext cx="14017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Arial" pitchFamily="34" charset="0"/>
              </a:rPr>
              <a:t>Requirement: 200%</a:t>
            </a:r>
          </a:p>
        </p:txBody>
      </p:sp>
      <p:sp>
        <p:nvSpPr>
          <p:cNvPr id="50" name="Text Box 22"/>
          <p:cNvSpPr txBox="1">
            <a:spLocks noChangeArrowheads="1"/>
          </p:cNvSpPr>
          <p:nvPr/>
        </p:nvSpPr>
        <p:spPr bwMode="auto">
          <a:xfrm>
            <a:off x="7391400" y="3962400"/>
            <a:ext cx="14017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a:solidFill>
                  <a:srgbClr val="A98D63">
                    <a:lumMod val="50000"/>
                  </a:srgbClr>
                </a:solidFill>
                <a:latin typeface="Arial" pitchFamily="34" charset="0"/>
              </a:rPr>
              <a:t>Requirement : 150%</a:t>
            </a:r>
          </a:p>
        </p:txBody>
      </p:sp>
      <p:sp>
        <p:nvSpPr>
          <p:cNvPr id="51" name="Oval 19"/>
          <p:cNvSpPr>
            <a:spLocks noChangeArrowheads="1"/>
          </p:cNvSpPr>
          <p:nvPr/>
        </p:nvSpPr>
        <p:spPr bwMode="gray">
          <a:xfrm>
            <a:off x="5327385" y="2698724"/>
            <a:ext cx="712092" cy="318428"/>
          </a:xfrm>
          <a:prstGeom prst="ellipse">
            <a:avLst/>
          </a:prstGeom>
          <a:noFill/>
          <a:ln w="38100" algn="ctr">
            <a:solidFill>
              <a:schemeClr val="accent4">
                <a:lumMod val="75000"/>
              </a:schemeClr>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p>
            <a:pPr algn="ctr"/>
            <a:endParaRPr kumimoji="0" lang="zh-TW" altLang="en-US"/>
          </a:p>
        </p:txBody>
      </p:sp>
      <p:sp>
        <p:nvSpPr>
          <p:cNvPr id="55" name="Line 8"/>
          <p:cNvSpPr>
            <a:spLocks noChangeShapeType="1"/>
          </p:cNvSpPr>
          <p:nvPr/>
        </p:nvSpPr>
        <p:spPr bwMode="auto">
          <a:xfrm>
            <a:off x="506412" y="5105400"/>
            <a:ext cx="2522538" cy="0"/>
          </a:xfrm>
          <a:prstGeom prst="line">
            <a:avLst/>
          </a:prstGeom>
          <a:noFill/>
          <a:ln w="9525">
            <a:solidFill>
              <a:srgbClr val="6450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chemeClr val="accent6">
                  <a:lumMod val="50000"/>
                </a:schemeClr>
              </a:solidFill>
              <a:latin typeface="+mj-ea"/>
              <a:ea typeface="+mj-ea"/>
            </a:endParaRPr>
          </a:p>
        </p:txBody>
      </p:sp>
      <p:sp>
        <p:nvSpPr>
          <p:cNvPr id="57" name="Line 9"/>
          <p:cNvSpPr>
            <a:spLocks noChangeShapeType="1"/>
          </p:cNvSpPr>
          <p:nvPr/>
        </p:nvSpPr>
        <p:spPr bwMode="auto">
          <a:xfrm>
            <a:off x="6096000" y="5410200"/>
            <a:ext cx="2522538" cy="0"/>
          </a:xfrm>
          <a:prstGeom prst="line">
            <a:avLst/>
          </a:prstGeom>
          <a:noFill/>
          <a:ln w="9525">
            <a:solidFill>
              <a:srgbClr val="6450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chemeClr val="accent6">
                  <a:lumMod val="50000"/>
                </a:schemeClr>
              </a:solidFill>
              <a:latin typeface="+mj-ea"/>
              <a:ea typeface="+mj-ea"/>
            </a:endParaRPr>
          </a:p>
        </p:txBody>
      </p:sp>
      <p:sp>
        <p:nvSpPr>
          <p:cNvPr id="58" name="Line 10"/>
          <p:cNvSpPr>
            <a:spLocks noChangeShapeType="1"/>
          </p:cNvSpPr>
          <p:nvPr/>
        </p:nvSpPr>
        <p:spPr bwMode="auto">
          <a:xfrm>
            <a:off x="3352800" y="5410200"/>
            <a:ext cx="2522538" cy="0"/>
          </a:xfrm>
          <a:prstGeom prst="line">
            <a:avLst/>
          </a:prstGeom>
          <a:noFill/>
          <a:ln w="9525">
            <a:solidFill>
              <a:srgbClr val="6450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chemeClr val="accent6">
                  <a:lumMod val="50000"/>
                </a:schemeClr>
              </a:solidFill>
              <a:latin typeface="+mj-ea"/>
              <a:ea typeface="+mj-ea"/>
            </a:endParaRPr>
          </a:p>
        </p:txBody>
      </p:sp>
    </p:spTree>
    <p:extLst>
      <p:ext uri="{BB962C8B-B14F-4D97-AF65-F5344CB8AC3E}">
        <p14:creationId xmlns:p14="http://schemas.microsoft.com/office/powerpoint/2010/main" val="1719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4" name="Rectangle 12"/>
          <p:cNvSpPr>
            <a:spLocks noChangeArrowheads="1"/>
          </p:cNvSpPr>
          <p:nvPr/>
        </p:nvSpPr>
        <p:spPr bwMode="auto">
          <a:xfrm>
            <a:off x="1535495" y="3614605"/>
            <a:ext cx="5170105" cy="587375"/>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en-US" altLang="zh-TW" sz="2000" b="1" dirty="0">
                <a:solidFill>
                  <a:prstClr val="white"/>
                </a:solidFill>
                <a:latin typeface="微軟正黑體" panose="020B0604030504040204" pitchFamily="34" charset="-120"/>
                <a:ea typeface="微軟正黑體" panose="020B0604030504040204" pitchFamily="34" charset="-120"/>
              </a:rPr>
              <a:t>Operating Performance</a:t>
            </a:r>
          </a:p>
        </p:txBody>
      </p:sp>
      <p:sp>
        <p:nvSpPr>
          <p:cNvPr id="26" name="Rectangle 2"/>
          <p:cNvSpPr>
            <a:spLocks noGrp="1" noChangeArrowheads="1"/>
          </p:cNvSpPr>
          <p:nvPr>
            <p:ph type="title"/>
          </p:nvPr>
        </p:nvSpPr>
        <p:spPr>
          <a:xfrm>
            <a:off x="467868" y="304800"/>
            <a:ext cx="8604250" cy="467179"/>
          </a:xfrm>
        </p:spPr>
        <p:txBody>
          <a:bodyPr>
            <a:noAutofit/>
          </a:bodyPr>
          <a:lstStyle/>
          <a:p>
            <a:r>
              <a:rPr lang="en-US" altLang="zh-TW" sz="2800" dirty="0">
                <a:latin typeface="微軟正黑體" panose="020B0604030504040204" pitchFamily="34" charset="-120"/>
                <a:ea typeface="微軟正黑體" panose="020B0604030504040204" pitchFamily="34" charset="-120"/>
              </a:rPr>
              <a:t>Table of Contents</a:t>
            </a:r>
            <a:endParaRPr lang="zh-TW" altLang="en-US" sz="2800" dirty="0">
              <a:latin typeface="微軟正黑體" panose="020B0604030504040204" pitchFamily="34" charset="-120"/>
              <a:ea typeface="微軟正黑體" panose="020B0604030504040204" pitchFamily="34" charset="-120"/>
            </a:endParaRPr>
          </a:p>
        </p:txBody>
      </p:sp>
      <p:sp>
        <p:nvSpPr>
          <p:cNvPr id="27" name="Rectangle 13"/>
          <p:cNvSpPr>
            <a:spLocks noChangeArrowheads="1"/>
          </p:cNvSpPr>
          <p:nvPr/>
        </p:nvSpPr>
        <p:spPr bwMode="auto">
          <a:xfrm>
            <a:off x="1472184" y="4496740"/>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Appendix</a:t>
            </a:r>
            <a:endParaRPr lang="zh-TW" altLang="en-US" sz="20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28" name="Rectangle 3"/>
          <p:cNvSpPr>
            <a:spLocks noChangeArrowheads="1"/>
          </p:cNvSpPr>
          <p:nvPr/>
        </p:nvSpPr>
        <p:spPr bwMode="auto">
          <a:xfrm>
            <a:off x="1472184" y="1901339"/>
            <a:ext cx="3023616" cy="62550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Operation Highlights &amp; Strategic Focus</a:t>
            </a:r>
          </a:p>
        </p:txBody>
      </p:sp>
      <p:sp>
        <p:nvSpPr>
          <p:cNvPr id="29" name="Rectangle 17"/>
          <p:cNvSpPr>
            <a:spLocks noChangeArrowheads="1"/>
          </p:cNvSpPr>
          <p:nvPr/>
        </p:nvSpPr>
        <p:spPr bwMode="auto">
          <a:xfrm>
            <a:off x="1472184" y="2756722"/>
            <a:ext cx="3176016" cy="656719"/>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Financial Performance</a:t>
            </a:r>
          </a:p>
        </p:txBody>
      </p:sp>
    </p:spTree>
    <p:extLst>
      <p:ext uri="{BB962C8B-B14F-4D97-AF65-F5344CB8AC3E}">
        <p14:creationId xmlns:p14="http://schemas.microsoft.com/office/powerpoint/2010/main" val="21523812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TYPE" val="TITLE"/>
</p:tagLst>
</file>

<file path=ppt/tags/tag2.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12"/>
  <p:tag name="FONTBOLD" val="-1"/>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73.125"/>
  <p:tag name="POSITIONLEFT" val="143.625"/>
  <p:tag name="IGNORESIZENONCOMPLIANCE" val="0"/>
  <p:tag name="SIZEWIDTH" val="90"/>
  <p:tag name="SIZEHEIGHT" val="36.25"/>
</p:tagLst>
</file>

<file path=ppt/tags/tag3.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4.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5.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6.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7.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8.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heme/theme1.xml><?xml version="1.0" encoding="utf-8"?>
<a:theme xmlns:a="http://schemas.openxmlformats.org/drawingml/2006/main" name="1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155992</TotalTime>
  <Words>2170</Words>
  <Application>Microsoft Office PowerPoint</Application>
  <PresentationFormat>如螢幕大小 (4:3)</PresentationFormat>
  <Paragraphs>507</Paragraphs>
  <Slides>27</Slides>
  <Notes>8</Notes>
  <HiddenSlides>0</HiddenSlides>
  <MMClips>0</MMClips>
  <ScaleCrop>false</ScaleCrop>
  <HeadingPairs>
    <vt:vector size="8" baseType="variant">
      <vt:variant>
        <vt:lpstr>使用字型</vt:lpstr>
      </vt:variant>
      <vt:variant>
        <vt:i4>13</vt:i4>
      </vt:variant>
      <vt:variant>
        <vt:lpstr>佈景主題</vt:lpstr>
      </vt:variant>
      <vt:variant>
        <vt:i4>15</vt:i4>
      </vt:variant>
      <vt:variant>
        <vt:lpstr>內嵌 OLE 伺服程式</vt:lpstr>
      </vt:variant>
      <vt:variant>
        <vt:i4>2</vt:i4>
      </vt:variant>
      <vt:variant>
        <vt:lpstr>投影片標題</vt:lpstr>
      </vt:variant>
      <vt:variant>
        <vt:i4>27</vt:i4>
      </vt:variant>
    </vt:vector>
  </HeadingPairs>
  <TitlesOfParts>
    <vt:vector size="57" baseType="lpstr">
      <vt:lpstr>Arial Unicode MS</vt:lpstr>
      <vt:lpstr>Batang</vt:lpstr>
      <vt:lpstr>SimSun</vt:lpstr>
      <vt:lpstr>細明體</vt:lpstr>
      <vt:lpstr>微軟正黑體</vt:lpstr>
      <vt:lpstr>新細明體</vt:lpstr>
      <vt:lpstr>標楷體</vt:lpstr>
      <vt:lpstr>Arial</vt:lpstr>
      <vt:lpstr>Arial Narrow</vt:lpstr>
      <vt:lpstr>Symbol</vt:lpstr>
      <vt:lpstr>Times New Roman</vt:lpstr>
      <vt:lpstr>Wingdings</vt:lpstr>
      <vt:lpstr>Wingdings 2</vt:lpstr>
      <vt:lpstr>1_Default Design</vt:lpstr>
      <vt:lpstr>2_Default Design</vt:lpstr>
      <vt:lpstr>4_Default Design</vt:lpstr>
      <vt:lpstr>5_Default Design</vt:lpstr>
      <vt:lpstr>6_Default Design</vt:lpstr>
      <vt:lpstr>7_Default Design</vt:lpstr>
      <vt:lpstr>8_Default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Microsoft Excel 97-2003 工作表</vt:lpstr>
      <vt:lpstr>Worksheet</vt:lpstr>
      <vt:lpstr>PowerPoint 簡報</vt:lpstr>
      <vt:lpstr>DISCLAIMER</vt:lpstr>
      <vt:lpstr>Table of Contents</vt:lpstr>
      <vt:lpstr>1Q/21 group earning was up 222.5%YoY</vt:lpstr>
      <vt:lpstr>Group fee was up 21.7% YoY; group net revenue was up 35.1% YoY </vt:lpstr>
      <vt:lpstr>Table of Contents</vt:lpstr>
      <vt:lpstr>PowerPoint 簡報</vt:lpstr>
      <vt:lpstr>Stable capital position</vt:lpstr>
      <vt:lpstr>Table of Contents</vt:lpstr>
      <vt:lpstr>Large corporate, SME and mortgage loans were all up</vt:lpstr>
      <vt:lpstr>PowerPoint 簡報</vt:lpstr>
      <vt:lpstr>OBU and domestic loan jumped 6% QoQ in 1Q/21</vt:lpstr>
      <vt:lpstr>PowerPoint 簡報</vt:lpstr>
      <vt:lpstr>1Q/21 demand deposits jumped higher; 1Q/21 NTD time deposit was up to support future growth</vt:lpstr>
      <vt:lpstr>PowerPoint 簡報</vt:lpstr>
      <vt:lpstr>1Q/21 Interest spread widened</vt:lpstr>
      <vt:lpstr>1Q/21 FCY/USD NIM expand higher</vt:lpstr>
      <vt:lpstr>Wealth management fee remained stable</vt:lpstr>
      <vt:lpstr>Wealth management net fee was up 20.7% YoY</vt:lpstr>
      <vt:lpstr>PowerPoint 簡報</vt:lpstr>
      <vt:lpstr>PowerPoint 簡報</vt:lpstr>
      <vt:lpstr>Table of Contents</vt:lpstr>
      <vt:lpstr>1Q/2021 Mega FHC consolidated P&amp;L statement</vt:lpstr>
      <vt:lpstr>1Q/2021 Mega FHC consolidated balance sheet</vt:lpstr>
      <vt:lpstr>1Q/2021 Mega Bank consolidated P&amp;L statement</vt:lpstr>
      <vt:lpstr>1Q/2021 Mega Bank consolidated balance sheet</vt:lpstr>
      <vt:lpstr>PowerPoint 簡報</vt:lpstr>
    </vt:vector>
  </TitlesOfParts>
  <Company>Lehman Brothers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hkcscom</dc:creator>
  <cp:lastModifiedBy>林志維</cp:lastModifiedBy>
  <cp:revision>5241</cp:revision>
  <cp:lastPrinted>2018-08-16T09:17:27Z</cp:lastPrinted>
  <dcterms:created xsi:type="dcterms:W3CDTF">2003-07-31T10:09:04Z</dcterms:created>
  <dcterms:modified xsi:type="dcterms:W3CDTF">2021-06-09T06:49:22Z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B_TRACKING_CODE">
    <vt:lpwstr>hkgisfls003\hkibd\fig\asia fig clients\mega financial holdings\treasury share monetization 2003\credit rating presentation\drafts\mega to moody v24 (projection mode).ppt - scochen - 8/19/2003 5:45:57 PM</vt:lpwstr>
  </property>
</Properties>
</file>