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5.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6.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4.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5.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16.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1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18.xml" ContentType="application/vnd.openxmlformats-officedocument.presentationml.notesSlide+xml"/>
  <Override PartName="/ppt/charts/chart36.xml" ContentType="application/vnd.openxmlformats-officedocument.drawingml.chart+xml"/>
  <Override PartName="/ppt/notesSlides/notesSlide19.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6" r:id="rId2"/>
    <p:sldMasterId id="2147483682" r:id="rId3"/>
    <p:sldMasterId id="2147483698" r:id="rId4"/>
    <p:sldMasterId id="2147483714" r:id="rId5"/>
  </p:sldMasterIdLst>
  <p:notesMasterIdLst>
    <p:notesMasterId r:id="rId36"/>
  </p:notesMasterIdLst>
  <p:handoutMasterIdLst>
    <p:handoutMasterId r:id="rId37"/>
  </p:handoutMasterIdLst>
  <p:sldIdLst>
    <p:sldId id="930" r:id="rId6"/>
    <p:sldId id="789" r:id="rId7"/>
    <p:sldId id="791" r:id="rId8"/>
    <p:sldId id="954" r:id="rId9"/>
    <p:sldId id="991" r:id="rId10"/>
    <p:sldId id="992" r:id="rId11"/>
    <p:sldId id="879" r:id="rId12"/>
    <p:sldId id="1006" r:id="rId13"/>
    <p:sldId id="983" r:id="rId14"/>
    <p:sldId id="1005" r:id="rId15"/>
    <p:sldId id="880" r:id="rId16"/>
    <p:sldId id="993" r:id="rId17"/>
    <p:sldId id="994" r:id="rId18"/>
    <p:sldId id="995" r:id="rId19"/>
    <p:sldId id="996" r:id="rId20"/>
    <p:sldId id="997" r:id="rId21"/>
    <p:sldId id="998" r:id="rId22"/>
    <p:sldId id="999" r:id="rId23"/>
    <p:sldId id="1000" r:id="rId24"/>
    <p:sldId id="1001" r:id="rId25"/>
    <p:sldId id="1002" r:id="rId26"/>
    <p:sldId id="1003" r:id="rId27"/>
    <p:sldId id="1004" r:id="rId28"/>
    <p:sldId id="881" r:id="rId29"/>
    <p:sldId id="958" r:id="rId30"/>
    <p:sldId id="959" r:id="rId31"/>
    <p:sldId id="960" r:id="rId32"/>
    <p:sldId id="961" r:id="rId33"/>
    <p:sldId id="962" r:id="rId34"/>
    <p:sldId id="1007" r:id="rId35"/>
  </p:sldIdLst>
  <p:sldSz cx="9144000" cy="6858000" type="screen4x3"/>
  <p:notesSz cx="6802438" cy="9934575"/>
  <p:defaultTextStyle>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p:defaultTextStyle>
  <p:extLst>
    <p:ext uri="{521415D9-36F7-43E2-AB2F-B90AF26B5E84}">
      <p14:sectionLst xmlns:p14="http://schemas.microsoft.com/office/powerpoint/2010/main">
        <p14:section name="預設章節" id="{175B489F-1E1F-4E0F-A5A6-7E51A54AA603}">
          <p14:sldIdLst>
            <p14:sldId id="930"/>
            <p14:sldId id="789"/>
            <p14:sldId id="791"/>
            <p14:sldId id="954"/>
            <p14:sldId id="991"/>
            <p14:sldId id="992"/>
            <p14:sldId id="879"/>
            <p14:sldId id="1006"/>
            <p14:sldId id="983"/>
            <p14:sldId id="1005"/>
            <p14:sldId id="880"/>
            <p14:sldId id="993"/>
            <p14:sldId id="994"/>
            <p14:sldId id="995"/>
            <p14:sldId id="996"/>
            <p14:sldId id="997"/>
            <p14:sldId id="998"/>
            <p14:sldId id="999"/>
            <p14:sldId id="1000"/>
            <p14:sldId id="1001"/>
            <p14:sldId id="1002"/>
            <p14:sldId id="1003"/>
            <p14:sldId id="1004"/>
            <p14:sldId id="881"/>
            <p14:sldId id="958"/>
            <p14:sldId id="959"/>
            <p14:sldId id="960"/>
            <p14:sldId id="961"/>
            <p14:sldId id="962"/>
            <p14:sldId id="1007"/>
          </p14:sldIdLst>
        </p14:section>
      </p14:sectionLst>
    </p:ext>
    <p:ext uri="{EFAFB233-063F-42B5-8137-9DF3F51BA10A}">
      <p15:sldGuideLst xmlns:p15="http://schemas.microsoft.com/office/powerpoint/2012/main">
        <p15:guide id="1" orient="horz" pos="816">
          <p15:clr>
            <a:srgbClr val="A4A3A4"/>
          </p15:clr>
        </p15:guide>
        <p15:guide id="2" orient="horz" pos="1824">
          <p15:clr>
            <a:srgbClr val="A4A3A4"/>
          </p15:clr>
        </p15:guide>
        <p15:guide id="3" orient="horz" pos="4032">
          <p15:clr>
            <a:srgbClr val="A4A3A4"/>
          </p15:clr>
        </p15:guide>
        <p15:guide id="4" orient="horz" pos="494">
          <p15:clr>
            <a:srgbClr val="A4A3A4"/>
          </p15:clr>
        </p15:guide>
        <p15:guide id="5" orient="horz" pos="3456">
          <p15:clr>
            <a:srgbClr val="A4A3A4"/>
          </p15:clr>
        </p15:guide>
        <p15:guide id="6" orient="horz" pos="2784">
          <p15:clr>
            <a:srgbClr val="A4A3A4"/>
          </p15:clr>
        </p15:guide>
        <p15:guide id="7" orient="horz" pos="2592">
          <p15:clr>
            <a:srgbClr val="A4A3A4"/>
          </p15:clr>
        </p15:guide>
        <p15:guide id="8" pos="1502">
          <p15:clr>
            <a:srgbClr val="A4A3A4"/>
          </p15:clr>
        </p15:guide>
        <p15:guide id="9" pos="289">
          <p15:clr>
            <a:srgbClr val="A4A3A4"/>
          </p15:clr>
        </p15:guide>
        <p15:guide id="10" pos="2448">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3111" userDrawn="1">
          <p15:clr>
            <a:srgbClr val="A4A3A4"/>
          </p15:clr>
        </p15:guide>
        <p15:guide id="4" pos="2142" userDrawn="1">
          <p15:clr>
            <a:srgbClr val="A4A3A4"/>
          </p15:clr>
        </p15:guide>
        <p15:guide id="5" orient="horz" pos="3151">
          <p15:clr>
            <a:srgbClr val="A4A3A4"/>
          </p15:clr>
        </p15:guide>
        <p15:guide id="6" pos="2146">
          <p15:clr>
            <a:srgbClr val="A4A3A4"/>
          </p15:clr>
        </p15:guide>
        <p15:guide id="7"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0012_陳馨宜" initials="" lastIdx="2" clrIdx="0"/>
  <p:cmAuthor id="1" name="林志維" initials="林志維" lastIdx="0" clrIdx="1">
    <p:extLst>
      <p:ext uri="{19B8F6BF-5375-455C-9EA6-DF929625EA0E}">
        <p15:presenceInfo xmlns:p15="http://schemas.microsoft.com/office/powerpoint/2012/main" userId="S-1-5-21-3951130596-1231999911-1288468211-1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C610A3"/>
    <a:srgbClr val="FFFFFF"/>
    <a:srgbClr val="947F3C"/>
    <a:srgbClr val="4E2F81"/>
    <a:srgbClr val="6D2C84"/>
    <a:srgbClr val="745DAF"/>
    <a:srgbClr val="2A0C2A"/>
    <a:srgbClr val="D5D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7232" autoAdjust="0"/>
  </p:normalViewPr>
  <p:slideViewPr>
    <p:cSldViewPr>
      <p:cViewPr varScale="1">
        <p:scale>
          <a:sx n="69" d="100"/>
          <a:sy n="69" d="100"/>
        </p:scale>
        <p:origin x="1340" y="60"/>
      </p:cViewPr>
      <p:guideLst>
        <p:guide orient="horz" pos="816"/>
        <p:guide orient="horz" pos="1824"/>
        <p:guide orient="horz" pos="4032"/>
        <p:guide orient="horz" pos="494"/>
        <p:guide orient="horz" pos="3456"/>
        <p:guide orient="horz" pos="2784"/>
        <p:guide orient="horz" pos="2592"/>
        <p:guide pos="1502"/>
        <p:guide pos="289"/>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48" y="-1612"/>
      </p:cViewPr>
      <p:guideLst>
        <p:guide orient="horz" pos="3131"/>
        <p:guide pos="2145"/>
        <p:guide orient="horz" pos="3111"/>
        <p:guide pos="2142"/>
        <p:guide orient="horz" pos="3151"/>
        <p:guide pos="2146"/>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9.8334437867163865E-2"/>
          <c:w val="0.98533455404245707"/>
          <c:h val="0.82674694193896237"/>
        </c:manualLayout>
      </c:layout>
      <c:barChart>
        <c:barDir val="col"/>
        <c:grouping val="clustered"/>
        <c:varyColors val="0"/>
        <c:ser>
          <c:idx val="0"/>
          <c:order val="0"/>
          <c:tx>
            <c:strRef>
              <c:f>Sheet2!$A$3</c:f>
              <c:strCache>
                <c:ptCount val="1"/>
                <c:pt idx="0">
                  <c:v>1-2Q/20</c:v>
                </c:pt>
              </c:strCache>
            </c:strRef>
          </c:tx>
          <c:spPr>
            <a:solidFill>
              <a:schemeClr val="accent2"/>
            </a:solidFill>
            <a:ln w="25767">
              <a:noFill/>
            </a:ln>
            <a:effectLst>
              <a:outerShdw blurRad="50800" dist="38100" dir="8100000" algn="tr" rotWithShape="0">
                <a:prstClr val="black">
                  <a:alpha val="40000"/>
                </a:prstClr>
              </a:outerShdw>
            </a:effectLst>
          </c:spPr>
          <c:invertIfNegative val="0"/>
          <c:dLbls>
            <c:dLbl>
              <c:idx val="0"/>
              <c:layout>
                <c:manualLayout>
                  <c:x val="-1.8862837078749445E-3"/>
                  <c:y val="-3.138373751783164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83-4B04-8C7B-0F6F7BA5760F}"/>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9483-4B04-8C7B-0F6F7BA5760F}"/>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4"/>
              <c:layout>
                <c:manualLayout>
                  <c:x val="-4.2094189228627293E-3"/>
                  <c:y val="5.4208273894436623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83-4B04-8C7B-0F6F7BA5760F}"/>
                </c:ext>
              </c:extLst>
            </c:dLbl>
            <c:dLbl>
              <c:idx val="5"/>
              <c:layout>
                <c:manualLayout>
                  <c:x val="-8.4188378457254586E-3"/>
                  <c:y val="-1.71184022824536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83-4B04-8C7B-0F6F7BA5760F}"/>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兆豐銀行</c:v>
                </c:pt>
                <c:pt idx="1">
                  <c:v>兆豐票券</c:v>
                </c:pt>
                <c:pt idx="2">
                  <c:v>兆豐證券</c:v>
                </c:pt>
                <c:pt idx="3">
                  <c:v>兆豐產險</c:v>
                </c:pt>
                <c:pt idx="4">
                  <c:v>其他子公司與調整數</c:v>
                </c:pt>
                <c:pt idx="5">
                  <c:v>兆豐金控</c:v>
                </c:pt>
              </c:strCache>
            </c:strRef>
          </c:cat>
          <c:val>
            <c:numRef>
              <c:f>Sheet2!$B$3:$I$3</c:f>
              <c:numCache>
                <c:formatCode>0_ </c:formatCode>
                <c:ptCount val="6"/>
                <c:pt idx="0">
                  <c:v>9331.44</c:v>
                </c:pt>
                <c:pt idx="1">
                  <c:v>1418.02</c:v>
                </c:pt>
                <c:pt idx="2">
                  <c:v>711.29</c:v>
                </c:pt>
                <c:pt idx="3">
                  <c:v>22.77</c:v>
                </c:pt>
                <c:pt idx="4">
                  <c:v>-202.10000000000039</c:v>
                </c:pt>
                <c:pt idx="5">
                  <c:v>11281.42</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1-2Q/21*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8.3842012884467951E-3"/>
                  <c:y val="-4.147168836420409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7034044620361809E-2"/>
                  <c:y val="-3.256742336594516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1.8127781581650119E-2"/>
                  <c:y val="-2.504229054107180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15:layout>
                    <c:manualLayout>
                      <c:w val="6.5778985507246382E-2"/>
                      <c:h val="5.4194120884675435E-2"/>
                    </c:manualLayout>
                  </c15:layout>
                </c:ext>
                <c:ext xmlns:c16="http://schemas.microsoft.com/office/drawing/2014/chart" uri="{C3380CC4-5D6E-409C-BE32-E72D297353CC}">
                  <c16:uniqueId val="{00000008-8BDF-4CDF-8FBE-C719D80ECD86}"/>
                </c:ext>
              </c:extLst>
            </c:dLbl>
            <c:dLbl>
              <c:idx val="4"/>
              <c:layout>
                <c:manualLayout>
                  <c:x val="0"/>
                  <c:y val="2.8530670470756064E-3"/>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83-4B04-8C7B-0F6F7BA5760F}"/>
                </c:ext>
              </c:extLst>
            </c:dLbl>
            <c:dLbl>
              <c:idx val="5"/>
              <c:layout>
                <c:manualLayout>
                  <c:x val="8.4188378457254586E-3"/>
                  <c:y val="-1.426533523537803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12-8B4B-BAC3-FCF1671C9A4F}"/>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兆豐銀行</c:v>
                </c:pt>
                <c:pt idx="1">
                  <c:v>兆豐票券</c:v>
                </c:pt>
                <c:pt idx="2">
                  <c:v>兆豐證券</c:v>
                </c:pt>
                <c:pt idx="3">
                  <c:v>兆豐產險</c:v>
                </c:pt>
                <c:pt idx="4">
                  <c:v>其他子公司與調整數</c:v>
                </c:pt>
                <c:pt idx="5">
                  <c:v>兆豐金控</c:v>
                </c:pt>
              </c:strCache>
            </c:strRef>
          </c:cat>
          <c:val>
            <c:numRef>
              <c:f>Sheet2!$B$4:$I$4</c:f>
              <c:numCache>
                <c:formatCode>0_ </c:formatCode>
                <c:ptCount val="6"/>
                <c:pt idx="0">
                  <c:v>8630.17</c:v>
                </c:pt>
                <c:pt idx="1">
                  <c:v>1926.08</c:v>
                </c:pt>
                <c:pt idx="2">
                  <c:v>1326.45</c:v>
                </c:pt>
                <c:pt idx="3">
                  <c:v>249.75</c:v>
                </c:pt>
                <c:pt idx="4">
                  <c:v>375.53999999999974</c:v>
                </c:pt>
                <c:pt idx="5">
                  <c:v>12507.99</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29"/>
        <c:axId val="36310016"/>
        <c:axId val="36324096"/>
      </c:barChart>
      <c:catAx>
        <c:axId val="36310016"/>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17"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36324096"/>
        <c:crosses val="autoZero"/>
        <c:auto val="1"/>
        <c:lblAlgn val="ctr"/>
        <c:lblOffset val="100"/>
        <c:tickLblSkip val="1"/>
        <c:tickMarkSkip val="1"/>
        <c:noMultiLvlLbl val="0"/>
      </c:catAx>
      <c:valAx>
        <c:axId val="36324096"/>
        <c:scaling>
          <c:orientation val="minMax"/>
        </c:scaling>
        <c:delete val="1"/>
        <c:axPos val="l"/>
        <c:numFmt formatCode="0_ " sourceLinked="1"/>
        <c:majorTickMark val="out"/>
        <c:minorTickMark val="none"/>
        <c:tickLblPos val="nextTo"/>
        <c:crossAx val="36310016"/>
        <c:crosses val="autoZero"/>
        <c:crossBetween val="between"/>
      </c:valAx>
      <c:spPr>
        <a:noFill/>
        <a:ln w="25400">
          <a:noFill/>
        </a:ln>
      </c:spPr>
    </c:plotArea>
    <c:legend>
      <c:legendPos val="t"/>
      <c:layout>
        <c:manualLayout>
          <c:xMode val="edge"/>
          <c:yMode val="edge"/>
          <c:x val="0.17371095246057935"/>
          <c:y val="8.2507553888146387E-3"/>
          <c:w val="0.39471185928143276"/>
          <c:h val="8.9486110955103504E-2"/>
        </c:manualLayout>
      </c:layout>
      <c:overlay val="0"/>
      <c:spPr>
        <a:noFill/>
        <a:ln w="25767">
          <a:noFill/>
        </a:ln>
      </c:spPr>
      <c:txPr>
        <a:bodyPr/>
        <a:lstStyle/>
        <a:p>
          <a:pPr>
            <a:defRPr sz="1400" b="0" i="0" u="none" strike="noStrike" baseline="0">
              <a:solidFill>
                <a:schemeClr val="accent6">
                  <a:lumMod val="50000"/>
                </a:schemeClr>
              </a:solidFill>
              <a:latin typeface="+mj-lt"/>
              <a:ea typeface="+mn-ea"/>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7.6218000000000004</c:v>
                </c:pt>
                <c:pt idx="1">
                  <c:v>7.2013999999999996</c:v>
                </c:pt>
                <c:pt idx="2">
                  <c:v>6.8399000000000001</c:v>
                </c:pt>
                <c:pt idx="3">
                  <c:v>6.6003999999999996</c:v>
                </c:pt>
              </c:numCache>
            </c:numRef>
          </c:val>
          <c:extLst>
            <c:ext xmlns:c16="http://schemas.microsoft.com/office/drawing/2014/chart" uri="{C3380CC4-5D6E-409C-BE32-E72D297353CC}">
              <c16:uniqueId val="{00000000-C40C-4410-B7EB-8C3A8261FED0}"/>
            </c:ext>
          </c:extLst>
        </c:ser>
        <c:dLbls>
          <c:showLegendKey val="0"/>
          <c:showVal val="0"/>
          <c:showCatName val="0"/>
          <c:showSerName val="0"/>
          <c:showPercent val="0"/>
          <c:showBubbleSize val="0"/>
        </c:dLbls>
        <c:gapWidth val="30"/>
        <c:axId val="181434240"/>
        <c:axId val="181435776"/>
      </c:barChart>
      <c:catAx>
        <c:axId val="18143424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35776"/>
        <c:crossesAt val="0.5"/>
        <c:auto val="1"/>
        <c:lblAlgn val="ctr"/>
        <c:lblOffset val="100"/>
        <c:tickLblSkip val="1"/>
        <c:tickMarkSkip val="1"/>
        <c:noMultiLvlLbl val="0"/>
      </c:catAx>
      <c:valAx>
        <c:axId val="181435776"/>
        <c:scaling>
          <c:orientation val="minMax"/>
          <c:min val="0"/>
        </c:scaling>
        <c:delete val="1"/>
        <c:axPos val="l"/>
        <c:numFmt formatCode="0.00%" sourceLinked="1"/>
        <c:majorTickMark val="out"/>
        <c:minorTickMark val="none"/>
        <c:tickLblPos val="nextTo"/>
        <c:crossAx val="18143424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elete val="1"/>
          </c:dLbls>
          <c:cat>
            <c:numRef>
              <c:f>Sheet1!$B$1:$AB$1</c:f>
              <c:numCache>
                <c:formatCode>General</c:formatCode>
                <c:ptCount val="4"/>
                <c:pt idx="0">
                  <c:v>2012</c:v>
                </c:pt>
                <c:pt idx="1">
                  <c:v>2013</c:v>
                </c:pt>
              </c:numCache>
            </c:numRef>
          </c:cat>
          <c:val>
            <c:numRef>
              <c:f>Sheet1!$B$2:$AB$2</c:f>
              <c:numCache>
                <c:formatCode>0.00%</c:formatCode>
                <c:ptCount val="4"/>
                <c:pt idx="0">
                  <c:v>1.1000000000000001</c:v>
                </c:pt>
                <c:pt idx="1">
                  <c:v>1.1000000000000001</c:v>
                </c:pt>
              </c:numCache>
            </c:numRef>
          </c:val>
          <c:smooth val="1"/>
          <c:extLst>
            <c:ext xmlns:c16="http://schemas.microsoft.com/office/drawing/2014/chart" uri="{C3380CC4-5D6E-409C-BE32-E72D297353CC}">
              <c16:uniqueId val="{00000000-BBCF-4F93-9666-752AA64FE7B0}"/>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Sheet1!$B$1:$AB$1</c:f>
              <c:numCache>
                <c:formatCode>General</c:formatCode>
                <c:ptCount val="4"/>
                <c:pt idx="0">
                  <c:v>2012</c:v>
                </c:pt>
                <c:pt idx="1">
                  <c:v>2013</c:v>
                </c:pt>
              </c:numCache>
            </c:numRef>
          </c:cat>
          <c:val>
            <c:numRef>
              <c:f>Sheet1!$B$3:$AB$3</c:f>
              <c:numCache>
                <c:formatCode>General</c:formatCode>
                <c:ptCount val="4"/>
              </c:numCache>
            </c:numRef>
          </c:val>
          <c:smooth val="0"/>
          <c:extLst>
            <c:ext xmlns:c16="http://schemas.microsoft.com/office/drawing/2014/chart" uri="{C3380CC4-5D6E-409C-BE32-E72D297353CC}">
              <c16:uniqueId val="{00000001-BBCF-4F93-9666-752AA64FE7B0}"/>
            </c:ext>
          </c:extLst>
        </c:ser>
        <c:dLbls>
          <c:showLegendKey val="0"/>
          <c:showVal val="1"/>
          <c:showCatName val="0"/>
          <c:showSerName val="0"/>
          <c:showPercent val="0"/>
          <c:showBubbleSize val="0"/>
        </c:dLbls>
        <c:marker val="1"/>
        <c:smooth val="0"/>
        <c:axId val="181598848"/>
        <c:axId val="181737728"/>
      </c:lineChart>
      <c:catAx>
        <c:axId val="181598848"/>
        <c:scaling>
          <c:orientation val="minMax"/>
        </c:scaling>
        <c:delete val="1"/>
        <c:axPos val="b"/>
        <c:numFmt formatCode="General" sourceLinked="1"/>
        <c:majorTickMark val="none"/>
        <c:minorTickMark val="none"/>
        <c:tickLblPos val="nextTo"/>
        <c:crossAx val="181737728"/>
        <c:crosses val="autoZero"/>
        <c:auto val="1"/>
        <c:lblAlgn val="ctr"/>
        <c:lblOffset val="100"/>
        <c:tickLblSkip val="1"/>
        <c:tickMarkSkip val="1"/>
        <c:noMultiLvlLbl val="0"/>
      </c:catAx>
      <c:valAx>
        <c:axId val="181737728"/>
        <c:scaling>
          <c:orientation val="minMax"/>
        </c:scaling>
        <c:delete val="1"/>
        <c:axPos val="l"/>
        <c:numFmt formatCode="0.00%" sourceLinked="1"/>
        <c:majorTickMark val="out"/>
        <c:minorTickMark val="none"/>
        <c:tickLblPos val="nextTo"/>
        <c:crossAx val="181598848"/>
        <c:crosses val="autoZero"/>
        <c:crossBetween val="between"/>
      </c:valAx>
      <c:spPr>
        <a:noFill/>
        <a:ln w="25400">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1.2961</c:v>
                </c:pt>
                <c:pt idx="1">
                  <c:v>1.2295</c:v>
                </c:pt>
                <c:pt idx="2">
                  <c:v>1.2211000000000001</c:v>
                </c:pt>
                <c:pt idx="3">
                  <c:v>1.1902999999999999</c:v>
                </c:pt>
              </c:numCache>
            </c:numRef>
          </c:val>
          <c:extLst>
            <c:ext xmlns:c16="http://schemas.microsoft.com/office/drawing/2014/chart" uri="{C3380CC4-5D6E-409C-BE32-E72D297353CC}">
              <c16:uniqueId val="{00000000-C40C-4410-B7EB-8C3A8261FED0}"/>
            </c:ext>
          </c:extLst>
        </c:ser>
        <c:dLbls>
          <c:showLegendKey val="0"/>
          <c:showVal val="0"/>
          <c:showCatName val="0"/>
          <c:showSerName val="0"/>
          <c:showPercent val="0"/>
          <c:showBubbleSize val="0"/>
        </c:dLbls>
        <c:gapWidth val="30"/>
        <c:axId val="181967104"/>
        <c:axId val="181972992"/>
      </c:barChart>
      <c:catAx>
        <c:axId val="181967104"/>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972992"/>
        <c:crossesAt val="0.5"/>
        <c:auto val="1"/>
        <c:lblAlgn val="ctr"/>
        <c:lblOffset val="100"/>
        <c:tickLblSkip val="1"/>
        <c:tickMarkSkip val="1"/>
        <c:noMultiLvlLbl val="0"/>
      </c:catAx>
      <c:valAx>
        <c:axId val="181972992"/>
        <c:scaling>
          <c:orientation val="minMax"/>
          <c:min val="0"/>
        </c:scaling>
        <c:delete val="1"/>
        <c:axPos val="l"/>
        <c:numFmt formatCode="0.00%" sourceLinked="1"/>
        <c:majorTickMark val="out"/>
        <c:minorTickMark val="none"/>
        <c:tickLblPos val="nextTo"/>
        <c:crossAx val="181967104"/>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double leverage ratio</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Lbl>
              <c:idx val="3"/>
              <c:layout>
                <c:manualLayout>
                  <c:x val="-5.0836521768203954E-2"/>
                  <c:y val="-0.12326015222766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DD-4C44-9A90-EF9784C378B3}"/>
                </c:ext>
              </c:extLst>
            </c:dLbl>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71-4642-BBD4-B252A3F1ACCC}"/>
                </c:ext>
              </c:extLst>
            </c:dLbl>
            <c:dLbl>
              <c:idx val="9"/>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56DD-4C44-9A90-EF9784C378B3}"/>
                </c:ext>
              </c:extLst>
            </c:dLbl>
            <c:dLbl>
              <c:idx val="10"/>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56DD-4C44-9A90-EF9784C378B3}"/>
                </c:ext>
              </c:extLst>
            </c:dLbl>
            <c:dLbl>
              <c:idx val="11"/>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56DD-4C44-9A90-EF9784C378B3}"/>
                </c:ext>
              </c:extLst>
            </c:dLbl>
            <c:spPr>
              <a:noFill/>
              <a:ln w="18765">
                <a:noFill/>
              </a:ln>
            </c:spPr>
            <c:txPr>
              <a:bodyPr/>
              <a:lstStyle/>
              <a:p>
                <a:pPr algn="ctr" rtl="0">
                  <a:defRPr sz="800" b="1" i="0" u="none" strike="noStrike" baseline="0">
                    <a:solidFill>
                      <a:schemeClr val="tx1"/>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2Q/21*</c:v>
                </c:pt>
              </c:strCache>
            </c:strRef>
          </c:cat>
          <c:val>
            <c:numRef>
              <c:f>Sheet1!$B$2:$AB$2</c:f>
              <c:numCache>
                <c:formatCode>0.00%</c:formatCode>
                <c:ptCount val="4"/>
                <c:pt idx="0">
                  <c:v>1.0981000000000001</c:v>
                </c:pt>
                <c:pt idx="1">
                  <c:v>1.1137999999999999</c:v>
                </c:pt>
                <c:pt idx="2">
                  <c:v>1.1174999999999999</c:v>
                </c:pt>
                <c:pt idx="3">
                  <c:v>1.1435999999999999</c:v>
                </c:pt>
              </c:numCache>
            </c:numRef>
          </c:val>
          <c:smooth val="1"/>
          <c:extLst>
            <c:ext xmlns:c16="http://schemas.microsoft.com/office/drawing/2014/chart" uri="{C3380CC4-5D6E-409C-BE32-E72D297353CC}">
              <c16:uniqueId val="{00000004-3271-4642-BBD4-B252A3F1ACCC}"/>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2Q/21*</c:v>
                </c:pt>
              </c:strCache>
            </c:strRef>
          </c:cat>
          <c:val>
            <c:numRef>
              <c:f>Sheet1!$B$3:$AB$3</c:f>
              <c:numCache>
                <c:formatCode>General</c:formatCode>
                <c:ptCount val="4"/>
              </c:numCache>
            </c:numRef>
          </c:val>
          <c:smooth val="0"/>
          <c:extLst>
            <c:ext xmlns:c16="http://schemas.microsoft.com/office/drawing/2014/chart" uri="{C3380CC4-5D6E-409C-BE32-E72D297353CC}">
              <c16:uniqueId val="{00000005-3271-4642-BBD4-B252A3F1ACCC}"/>
            </c:ext>
          </c:extLst>
        </c:ser>
        <c:dLbls>
          <c:showLegendKey val="0"/>
          <c:showVal val="1"/>
          <c:showCatName val="0"/>
          <c:showSerName val="0"/>
          <c:showPercent val="0"/>
          <c:showBubbleSize val="0"/>
        </c:dLbls>
        <c:marker val="1"/>
        <c:smooth val="0"/>
        <c:axId val="182049792"/>
        <c:axId val="182133504"/>
      </c:lineChart>
      <c:catAx>
        <c:axId val="182049792"/>
        <c:scaling>
          <c:orientation val="minMax"/>
        </c:scaling>
        <c:delete val="1"/>
        <c:axPos val="b"/>
        <c:numFmt formatCode="General" sourceLinked="1"/>
        <c:majorTickMark val="none"/>
        <c:minorTickMark val="none"/>
        <c:tickLblPos val="nextTo"/>
        <c:crossAx val="182133504"/>
        <c:crosses val="autoZero"/>
        <c:auto val="1"/>
        <c:lblAlgn val="ctr"/>
        <c:lblOffset val="100"/>
        <c:tickLblSkip val="1"/>
        <c:tickMarkSkip val="1"/>
        <c:noMultiLvlLbl val="0"/>
      </c:catAx>
      <c:valAx>
        <c:axId val="182133504"/>
        <c:scaling>
          <c:orientation val="minMax"/>
        </c:scaling>
        <c:delete val="1"/>
        <c:axPos val="l"/>
        <c:numFmt formatCode="0.00%" sourceLinked="1"/>
        <c:majorTickMark val="out"/>
        <c:minorTickMark val="none"/>
        <c:tickLblPos val="nextTo"/>
        <c:crossAx val="182049792"/>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0.13569999999999999</c:v>
                </c:pt>
                <c:pt idx="1">
                  <c:v>0.1258</c:v>
                </c:pt>
                <c:pt idx="2">
                  <c:v>0.1321</c:v>
                </c:pt>
                <c:pt idx="3">
                  <c:v>0.1338</c:v>
                </c:pt>
              </c:numCache>
            </c:numRef>
          </c:val>
          <c:extLst>
            <c:ext xmlns:c16="http://schemas.microsoft.com/office/drawing/2014/chart" uri="{C3380CC4-5D6E-409C-BE32-E72D297353CC}">
              <c16:uniqueId val="{00000000-C40C-4410-B7EB-8C3A8261FED0}"/>
            </c:ext>
          </c:extLst>
        </c:ser>
        <c:dLbls>
          <c:showLegendKey val="0"/>
          <c:showVal val="0"/>
          <c:showCatName val="0"/>
          <c:showSerName val="0"/>
          <c:showPercent val="0"/>
          <c:showBubbleSize val="0"/>
        </c:dLbls>
        <c:gapWidth val="30"/>
        <c:axId val="182211328"/>
        <c:axId val="182212864"/>
      </c:barChart>
      <c:catAx>
        <c:axId val="182211328"/>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2212864"/>
        <c:crosses val="autoZero"/>
        <c:auto val="1"/>
        <c:lblAlgn val="ctr"/>
        <c:lblOffset val="100"/>
        <c:tickLblSkip val="1"/>
        <c:tickMarkSkip val="1"/>
        <c:noMultiLvlLbl val="0"/>
      </c:catAx>
      <c:valAx>
        <c:axId val="182212864"/>
        <c:scaling>
          <c:orientation val="minMax"/>
          <c:max val="0.18000000000000002"/>
          <c:min val="1.0000000000000002E-2"/>
        </c:scaling>
        <c:delete val="1"/>
        <c:axPos val="l"/>
        <c:numFmt formatCode="0.00%" sourceLinked="1"/>
        <c:majorTickMark val="out"/>
        <c:minorTickMark val="none"/>
        <c:tickLblPos val="nextTo"/>
        <c:crossAx val="182211328"/>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380710659898477E-2"/>
          <c:y val="1.6260162601626018E-2"/>
          <c:w val="0.97969543147208127"/>
          <c:h val="0.87804878048780488"/>
        </c:manualLayout>
      </c:layout>
      <c:barChart>
        <c:barDir val="col"/>
        <c:grouping val="stacked"/>
        <c:varyColors val="0"/>
        <c:ser>
          <c:idx val="0"/>
          <c:order val="0"/>
          <c:tx>
            <c:strRef>
              <c:f>Sheet2!$A$3</c:f>
              <c:strCache>
                <c:ptCount val="1"/>
                <c:pt idx="0">
                  <c:v>Other consumer</c:v>
                </c:pt>
              </c:strCache>
            </c:strRef>
          </c:tx>
          <c:spPr>
            <a:solidFill>
              <a:schemeClr val="accent1">
                <a:lumMod val="50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B57A-4F6E-9979-687CE8A69BD2}"/>
                </c:ext>
              </c:extLst>
            </c:dLbl>
            <c:dLbl>
              <c:idx val="4"/>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B57A-4F6E-9979-687CE8A69BD2}"/>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Sheet2!$B$3:$H$3</c:f>
              <c:numCache>
                <c:formatCode>#,##0_ </c:formatCode>
                <c:ptCount val="5"/>
                <c:pt idx="0">
                  <c:v>87.996999999999971</c:v>
                </c:pt>
                <c:pt idx="1">
                  <c:v>89.24</c:v>
                </c:pt>
                <c:pt idx="2">
                  <c:v>92.230000000000018</c:v>
                </c:pt>
                <c:pt idx="3">
                  <c:v>94.740000000000009</c:v>
                </c:pt>
                <c:pt idx="4">
                  <c:v>97.190000000000055</c:v>
                </c:pt>
              </c:numCache>
            </c:numRef>
          </c:val>
          <c:extLst>
            <c:ext xmlns:c16="http://schemas.microsoft.com/office/drawing/2014/chart" uri="{C3380CC4-5D6E-409C-BE32-E72D297353CC}">
              <c16:uniqueId val="{00000002-8AB0-4EDB-B219-4A9CB49DAA6E}"/>
            </c:ext>
          </c:extLst>
        </c:ser>
        <c:ser>
          <c:idx val="2"/>
          <c:order val="1"/>
          <c:tx>
            <c:strRef>
              <c:f>Sheet2!$A$4</c:f>
              <c:strCache>
                <c:ptCount val="1"/>
                <c:pt idx="0">
                  <c:v>Mortgage</c:v>
                </c:pt>
              </c:strCache>
            </c:strRef>
          </c:tx>
          <c:spPr>
            <a:solidFill>
              <a:schemeClr val="accent2"/>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6.0509355576201969E-3"/>
                  <c:y val="5.7095018511108611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B0-4EDB-B219-4A9CB49DAA6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Sheet2!$B$4:$H$4</c:f>
              <c:numCache>
                <c:formatCode>#,##0_ </c:formatCode>
                <c:ptCount val="5"/>
                <c:pt idx="0">
                  <c:v>366.65000000000003</c:v>
                </c:pt>
                <c:pt idx="1">
                  <c:v>384.78999999999996</c:v>
                </c:pt>
                <c:pt idx="2">
                  <c:v>405.24</c:v>
                </c:pt>
                <c:pt idx="3">
                  <c:v>424.47</c:v>
                </c:pt>
                <c:pt idx="4">
                  <c:v>448.4</c:v>
                </c:pt>
              </c:numCache>
            </c:numRef>
          </c:val>
          <c:extLst>
            <c:ext xmlns:c16="http://schemas.microsoft.com/office/drawing/2014/chart" uri="{C3380CC4-5D6E-409C-BE32-E72D297353CC}">
              <c16:uniqueId val="{00000004-8AB0-4EDB-B219-4A9CB49DAA6E}"/>
            </c:ext>
          </c:extLst>
        </c:ser>
        <c:ser>
          <c:idx val="3"/>
          <c:order val="2"/>
          <c:tx>
            <c:strRef>
              <c:f>Sheet2!$A$5</c:f>
              <c:strCache>
                <c:ptCount val="1"/>
                <c:pt idx="0">
                  <c:v>Gov.-linked</c:v>
                </c:pt>
              </c:strCache>
            </c:strRef>
          </c:tx>
          <c:spPr>
            <a:solidFill>
              <a:schemeClr val="accent3"/>
            </a:solidFill>
            <a:ln w="47385">
              <a:no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2-B57A-4F6E-9979-687CE8A69BD2}"/>
                </c:ext>
              </c:extLst>
            </c:dLbl>
            <c:dLbl>
              <c:idx val="2"/>
              <c:layout>
                <c:manualLayout>
                  <c:x val="-3.0227740422730243E-3"/>
                  <c:y val="-7.2762365267295959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B0-4EDB-B219-4A9CB49DAA6E}"/>
                </c:ext>
              </c:extLst>
            </c:dLbl>
            <c:dLbl>
              <c:idx val="3"/>
              <c:layout>
                <c:manualLayout>
                  <c:x val="-6.0684632953609263E-3"/>
                  <c:y val="-1.1455229870346084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B0-4EDB-B219-4A9CB49DAA6E}"/>
                </c:ext>
              </c:extLst>
            </c:dLbl>
            <c:dLbl>
              <c:idx val="4"/>
              <c:layout>
                <c:manualLayout>
                  <c:x val="-4.0380104164691177E-3"/>
                  <c:y val="-6.5120252627862696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B0-4EDB-B219-4A9CB49DAA6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Sheet2!$B$5:$H$5</c:f>
              <c:numCache>
                <c:formatCode>#,##0_ </c:formatCode>
                <c:ptCount val="5"/>
                <c:pt idx="0">
                  <c:v>13.228000000000002</c:v>
                </c:pt>
                <c:pt idx="1">
                  <c:v>12.489999999999998</c:v>
                </c:pt>
                <c:pt idx="2">
                  <c:v>10.600000000000001</c:v>
                </c:pt>
                <c:pt idx="3">
                  <c:v>12.75</c:v>
                </c:pt>
                <c:pt idx="4">
                  <c:v>12.6</c:v>
                </c:pt>
              </c:numCache>
            </c:numRef>
          </c:val>
          <c:extLst>
            <c:ext xmlns:c16="http://schemas.microsoft.com/office/drawing/2014/chart" uri="{C3380CC4-5D6E-409C-BE32-E72D297353CC}">
              <c16:uniqueId val="{00000009-8AB0-4EDB-B219-4A9CB49DAA6E}"/>
            </c:ext>
          </c:extLst>
        </c:ser>
        <c:ser>
          <c:idx val="4"/>
          <c:order val="3"/>
          <c:tx>
            <c:strRef>
              <c:f>Sheet2!$A$6</c:f>
              <c:strCache>
                <c:ptCount val="1"/>
                <c:pt idx="0">
                  <c:v>Other corp.</c:v>
                </c:pt>
              </c:strCache>
            </c:strRef>
          </c:tx>
          <c:spPr>
            <a:solidFill>
              <a:schemeClr val="accent4"/>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0686044639026411E-3"/>
                  <c:y val="-3.0024321824736466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B0-4EDB-B219-4A9CB49DAA6E}"/>
                </c:ext>
              </c:extLst>
            </c:dLbl>
            <c:dLbl>
              <c:idx val="1"/>
              <c:layout>
                <c:manualLayout>
                  <c:x val="-5.0532269211649439E-3"/>
                  <c:y val="-3.376401657311201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B0-4EDB-B219-4A9CB49DAA6E}"/>
                </c:ext>
              </c:extLst>
            </c:dLbl>
            <c:dLbl>
              <c:idx val="2"/>
              <c:layout>
                <c:manualLayout>
                  <c:x val="9.6551593018805101E-3"/>
                  <c:y val="-3.4346521677912779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B0-4EDB-B219-4A9CB49DAA6E}"/>
                </c:ext>
              </c:extLst>
            </c:dLbl>
            <c:dLbl>
              <c:idx val="3"/>
              <c:layout>
                <c:manualLayout>
                  <c:x val="0"/>
                  <c:y val="-3.5763411279229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B0-4EDB-B219-4A9CB49DAA6E}"/>
                </c:ext>
              </c:extLst>
            </c:dLbl>
            <c:dLbl>
              <c:idx val="4"/>
              <c:layout>
                <c:manualLayout>
                  <c:x val="1.0381317155104819E-3"/>
                  <c:y val="-2.6959220680163987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AB0-4EDB-B219-4A9CB49DAA6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Sheet2!$B$6:$H$6</c:f>
              <c:numCache>
                <c:formatCode>#,##0_ </c:formatCode>
                <c:ptCount val="5"/>
                <c:pt idx="0">
                  <c:v>47.61</c:v>
                </c:pt>
                <c:pt idx="1">
                  <c:v>47.28</c:v>
                </c:pt>
                <c:pt idx="2">
                  <c:v>48.18</c:v>
                </c:pt>
                <c:pt idx="3">
                  <c:v>47.08</c:v>
                </c:pt>
                <c:pt idx="4">
                  <c:v>44.65</c:v>
                </c:pt>
              </c:numCache>
            </c:numRef>
          </c:val>
          <c:extLst>
            <c:ext xmlns:c16="http://schemas.microsoft.com/office/drawing/2014/chart" uri="{C3380CC4-5D6E-409C-BE32-E72D297353CC}">
              <c16:uniqueId val="{0000000F-8AB0-4EDB-B219-4A9CB49DAA6E}"/>
            </c:ext>
          </c:extLst>
        </c:ser>
        <c:ser>
          <c:idx val="5"/>
          <c:order val="4"/>
          <c:tx>
            <c:strRef>
              <c:f>Sheet2!$A$7</c:f>
              <c:strCache>
                <c:ptCount val="1"/>
                <c:pt idx="0">
                  <c:v>SME</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Sheet2!$B$7:$H$7</c:f>
              <c:numCache>
                <c:formatCode>#,##0_ </c:formatCode>
                <c:ptCount val="5"/>
                <c:pt idx="0">
                  <c:v>684.58</c:v>
                </c:pt>
                <c:pt idx="1">
                  <c:v>690.47</c:v>
                </c:pt>
                <c:pt idx="2">
                  <c:v>711.63</c:v>
                </c:pt>
                <c:pt idx="3">
                  <c:v>726.13</c:v>
                </c:pt>
                <c:pt idx="4">
                  <c:v>736.19</c:v>
                </c:pt>
              </c:numCache>
            </c:numRef>
          </c:val>
          <c:extLst>
            <c:ext xmlns:c16="http://schemas.microsoft.com/office/drawing/2014/chart" uri="{C3380CC4-5D6E-409C-BE32-E72D297353CC}">
              <c16:uniqueId val="{00000010-8AB0-4EDB-B219-4A9CB49DAA6E}"/>
            </c:ext>
          </c:extLst>
        </c:ser>
        <c:ser>
          <c:idx val="6"/>
          <c:order val="5"/>
          <c:tx>
            <c:strRef>
              <c:f>Sheet2!$A$8</c:f>
              <c:strCache>
                <c:ptCount val="1"/>
                <c:pt idx="0">
                  <c:v>Large corp.</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Sheet2!$B$8:$H$8</c:f>
              <c:numCache>
                <c:formatCode>#,##0_ </c:formatCode>
                <c:ptCount val="5"/>
                <c:pt idx="0">
                  <c:v>700.44</c:v>
                </c:pt>
                <c:pt idx="1">
                  <c:v>673.45</c:v>
                </c:pt>
                <c:pt idx="2">
                  <c:v>632.67999999999995</c:v>
                </c:pt>
                <c:pt idx="3">
                  <c:v>684.38</c:v>
                </c:pt>
                <c:pt idx="4">
                  <c:v>676.36</c:v>
                </c:pt>
              </c:numCache>
            </c:numRef>
          </c:val>
          <c:extLst>
            <c:ext xmlns:c16="http://schemas.microsoft.com/office/drawing/2014/chart" uri="{C3380CC4-5D6E-409C-BE32-E72D297353CC}">
              <c16:uniqueId val="{00000011-8AB0-4EDB-B219-4A9CB49DAA6E}"/>
            </c:ext>
          </c:extLst>
        </c:ser>
        <c:dLbls>
          <c:showLegendKey val="0"/>
          <c:showVal val="1"/>
          <c:showCatName val="0"/>
          <c:showSerName val="0"/>
          <c:showPercent val="0"/>
          <c:showBubbleSize val="0"/>
        </c:dLbls>
        <c:gapWidth val="30"/>
        <c:overlap val="100"/>
        <c:serLines>
          <c:spPr>
            <a:ln w="5923">
              <a:solidFill>
                <a:srgbClr val="000000"/>
              </a:solidFill>
              <a:prstDash val="solid"/>
            </a:ln>
          </c:spPr>
        </c:serLines>
        <c:axId val="66806912"/>
        <c:axId val="66808448"/>
      </c:barChart>
      <c:catAx>
        <c:axId val="66806912"/>
        <c:scaling>
          <c:orientation val="minMax"/>
        </c:scaling>
        <c:delete val="0"/>
        <c:axPos val="b"/>
        <c:numFmt formatCode="General" sourceLinked="1"/>
        <c:majorTickMark val="none"/>
        <c:minorTickMark val="none"/>
        <c:tickLblPos val="nextTo"/>
        <c:spPr>
          <a:ln w="5923">
            <a:solidFill>
              <a:srgbClr val="000000"/>
            </a:solidFill>
            <a:prstDash val="solid"/>
          </a:ln>
        </c:spPr>
        <c:txPr>
          <a:bodyPr rot="0" vert="horz"/>
          <a:lstStyle/>
          <a:p>
            <a:pPr>
              <a:defRPr sz="1492" b="0" i="0" u="none" strike="noStrike" baseline="0">
                <a:solidFill>
                  <a:srgbClr val="000000"/>
                </a:solidFill>
                <a:latin typeface="Arial"/>
                <a:ea typeface="Arial"/>
                <a:cs typeface="Arial"/>
              </a:defRPr>
            </a:pPr>
            <a:endParaRPr lang="zh-TW"/>
          </a:p>
        </c:txPr>
        <c:crossAx val="66808448"/>
        <c:crosses val="autoZero"/>
        <c:auto val="1"/>
        <c:lblAlgn val="ctr"/>
        <c:lblOffset val="100"/>
        <c:tickLblSkip val="1"/>
        <c:tickMarkSkip val="1"/>
        <c:noMultiLvlLbl val="0"/>
      </c:catAx>
      <c:valAx>
        <c:axId val="66808448"/>
        <c:scaling>
          <c:orientation val="minMax"/>
        </c:scaling>
        <c:delete val="1"/>
        <c:axPos val="l"/>
        <c:numFmt formatCode="#,##0_ " sourceLinked="1"/>
        <c:majorTickMark val="out"/>
        <c:minorTickMark val="none"/>
        <c:tickLblPos val="nextTo"/>
        <c:crossAx val="66806912"/>
        <c:crosses val="autoZero"/>
        <c:crossBetween val="between"/>
      </c:valAx>
      <c:spPr>
        <a:noFill/>
        <a:ln w="47385">
          <a:noFill/>
        </a:ln>
      </c:spPr>
    </c:plotArea>
    <c:plotVisOnly val="1"/>
    <c:dispBlanksAs val="gap"/>
    <c:showDLblsOverMax val="0"/>
  </c:chart>
  <c:spPr>
    <a:noFill/>
    <a:ln>
      <a:noFill/>
    </a:ln>
  </c:spPr>
  <c:txPr>
    <a:bodyPr/>
    <a:lstStyle/>
    <a:p>
      <a:pPr>
        <a:defRPr sz="79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8788501026688"/>
          <c:y val="0.27252747252747256"/>
          <c:w val="0.44558521560574937"/>
          <c:h val="0.47692307692307689"/>
        </c:manualLayout>
      </c:layout>
      <c:pieChart>
        <c:varyColors val="1"/>
        <c:dLbls>
          <c:showLegendKey val="0"/>
          <c:showVal val="0"/>
          <c:showCatName val="0"/>
          <c:showSerName val="0"/>
          <c:showPercent val="1"/>
          <c:showBubbleSize val="0"/>
          <c:showLeaderLines val="0"/>
        </c:dLbls>
        <c:firstSliceAng val="0"/>
      </c:pieChart>
      <c:spPr>
        <a:noFill/>
        <a:ln w="25400">
          <a:noFill/>
        </a:ln>
      </c:spPr>
    </c:plotArea>
    <c:plotVisOnly val="1"/>
    <c:dispBlanksAs val="zero"/>
    <c:showDLblsOverMax val="0"/>
  </c:chart>
  <c:spPr>
    <a:noFill/>
    <a:ln>
      <a:noFill/>
    </a:ln>
  </c:spPr>
  <c:txPr>
    <a:bodyPr/>
    <a:lstStyle/>
    <a:p>
      <a:pPr>
        <a:defRPr sz="1525"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8788501026688"/>
          <c:y val="0.27252747252747256"/>
          <c:w val="0.44558521560574937"/>
          <c:h val="0.47692307692307689"/>
        </c:manualLayout>
      </c:layout>
      <c:pieChart>
        <c:varyColors val="1"/>
        <c:ser>
          <c:idx val="0"/>
          <c:order val="0"/>
          <c:tx>
            <c:strRef>
              <c:f>Sheet1!$A$2</c:f>
              <c:strCache>
                <c:ptCount val="1"/>
              </c:strCache>
            </c:strRef>
          </c:tx>
          <c:spPr>
            <a:solidFill>
              <a:schemeClr val="accent6"/>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c:spPr>
            <c:extLst>
              <c:ext xmlns:c16="http://schemas.microsoft.com/office/drawing/2014/chart" uri="{C3380CC4-5D6E-409C-BE32-E72D297353CC}">
                <c16:uniqueId val="{00000001-3886-46DE-9706-B8398916F437}"/>
              </c:ext>
            </c:extLst>
          </c:dPt>
          <c:dPt>
            <c:idx val="1"/>
            <c:bubble3D val="0"/>
            <c:spPr>
              <a:solidFill>
                <a:schemeClr val="accent5"/>
              </a:solidFill>
              <a:ln w="12700">
                <a:noFill/>
                <a:prstDash val="solid"/>
              </a:ln>
              <a:scene3d>
                <a:camera prst="orthographicFront"/>
                <a:lightRig rig="threePt" dir="t"/>
              </a:scene3d>
            </c:spPr>
            <c:extLst>
              <c:ext xmlns:c16="http://schemas.microsoft.com/office/drawing/2014/chart" uri="{C3380CC4-5D6E-409C-BE32-E72D297353CC}">
                <c16:uniqueId val="{00000003-3886-46DE-9706-B8398916F437}"/>
              </c:ext>
            </c:extLst>
          </c:dPt>
          <c:dPt>
            <c:idx val="2"/>
            <c:bubble3D val="0"/>
            <c:spPr>
              <a:solidFill>
                <a:schemeClr val="accent4"/>
              </a:solidFill>
              <a:ln w="12700">
                <a:noFill/>
                <a:prstDash val="solid"/>
              </a:ln>
              <a:scene3d>
                <a:camera prst="orthographicFront"/>
                <a:lightRig rig="threePt" dir="t"/>
              </a:scene3d>
            </c:spPr>
            <c:extLst>
              <c:ext xmlns:c16="http://schemas.microsoft.com/office/drawing/2014/chart" uri="{C3380CC4-5D6E-409C-BE32-E72D297353CC}">
                <c16:uniqueId val="{00000005-3886-46DE-9706-B8398916F437}"/>
              </c:ext>
            </c:extLst>
          </c:dPt>
          <c:dPt>
            <c:idx val="3"/>
            <c:bubble3D val="0"/>
            <c:spPr>
              <a:solidFill>
                <a:schemeClr val="accent3"/>
              </a:solidFill>
              <a:ln w="12700">
                <a:noFill/>
                <a:prstDash val="solid"/>
              </a:ln>
              <a:scene3d>
                <a:camera prst="orthographicFront"/>
                <a:lightRig rig="threePt" dir="t"/>
              </a:scene3d>
            </c:spPr>
            <c:extLst>
              <c:ext xmlns:c16="http://schemas.microsoft.com/office/drawing/2014/chart" uri="{C3380CC4-5D6E-409C-BE32-E72D297353CC}">
                <c16:uniqueId val="{00000007-3886-46DE-9706-B8398916F437}"/>
              </c:ext>
            </c:extLst>
          </c:dPt>
          <c:dPt>
            <c:idx val="4"/>
            <c:bubble3D val="0"/>
            <c:spPr>
              <a:solidFill>
                <a:schemeClr val="accent2"/>
              </a:solidFill>
              <a:ln w="12700">
                <a:noFill/>
                <a:prstDash val="solid"/>
              </a:ln>
              <a:scene3d>
                <a:camera prst="orthographicFront"/>
                <a:lightRig rig="threePt" dir="t"/>
              </a:scene3d>
            </c:spPr>
            <c:extLst>
              <c:ext xmlns:c16="http://schemas.microsoft.com/office/drawing/2014/chart" uri="{C3380CC4-5D6E-409C-BE32-E72D297353CC}">
                <c16:uniqueId val="{00000009-3886-46DE-9706-B8398916F437}"/>
              </c:ext>
            </c:extLst>
          </c:dPt>
          <c:dPt>
            <c:idx val="5"/>
            <c:bubble3D val="0"/>
            <c:spPr>
              <a:solidFill>
                <a:schemeClr val="accent1">
                  <a:lumMod val="50000"/>
                </a:schemeClr>
              </a:solidFill>
              <a:ln w="12700">
                <a:noFill/>
                <a:prstDash val="solid"/>
              </a:ln>
              <a:scene3d>
                <a:camera prst="orthographicFront"/>
                <a:lightRig rig="threePt" dir="t"/>
              </a:scene3d>
            </c:spPr>
            <c:extLst>
              <c:ext xmlns:c16="http://schemas.microsoft.com/office/drawing/2014/chart" uri="{C3380CC4-5D6E-409C-BE32-E72D297353CC}">
                <c16:uniqueId val="{0000000B-3886-46DE-9706-B8398916F437}"/>
              </c:ext>
            </c:extLst>
          </c:dPt>
          <c:dLbls>
            <c:dLbl>
              <c:idx val="0"/>
              <c:layout>
                <c:manualLayout>
                  <c:x val="-1.1796697388901317E-2"/>
                  <c:y val="-1.33329839505856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86-46DE-9706-B8398916F437}"/>
                </c:ext>
              </c:extLst>
            </c:dLbl>
            <c:dLbl>
              <c:idx val="1"/>
              <c:layout>
                <c:manualLayout>
                  <c:x val="6.5390237834275833E-2"/>
                  <c:y val="4.174020790859513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86-46DE-9706-B8398916F437}"/>
                </c:ext>
              </c:extLst>
            </c:dLbl>
            <c:dLbl>
              <c:idx val="2"/>
              <c:layout>
                <c:manualLayout>
                  <c:x val="-6.9742127665297166E-2"/>
                  <c:y val="0.107028405529821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886-46DE-9706-B8398916F437}"/>
                </c:ext>
              </c:extLst>
            </c:dLbl>
            <c:dLbl>
              <c:idx val="3"/>
              <c:layout>
                <c:manualLayout>
                  <c:x val="-1.7132943779124107E-2"/>
                  <c:y val="-0.121539071111079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886-46DE-9706-B8398916F437}"/>
                </c:ext>
              </c:extLst>
            </c:dLbl>
            <c:dLbl>
              <c:idx val="4"/>
              <c:layout>
                <c:manualLayout>
                  <c:x val="2.0387716266465837E-4"/>
                  <c:y val="-0.12904424000979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886-46DE-9706-B8398916F437}"/>
                </c:ext>
              </c:extLst>
            </c:dLbl>
            <c:dLbl>
              <c:idx val="5"/>
              <c:layout>
                <c:manualLayout>
                  <c:x val="3.6081147414216266E-2"/>
                  <c:y val="-4.02351398664371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886-46DE-9706-B8398916F437}"/>
                </c:ext>
              </c:extLst>
            </c:dLbl>
            <c:numFmt formatCode="0%" sourceLinked="0"/>
            <c:spPr>
              <a:noFill/>
              <a:ln w="25400">
                <a:noFill/>
              </a:ln>
            </c:spPr>
            <c:txPr>
              <a:bodyPr/>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細明體"/>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大企業</c:v>
                </c:pt>
                <c:pt idx="1">
                  <c:v>中小企業</c:v>
                </c:pt>
                <c:pt idx="2">
                  <c:v>其他企業</c:v>
                </c:pt>
                <c:pt idx="3">
                  <c:v>政府相關</c:v>
                </c:pt>
                <c:pt idx="4">
                  <c:v>房貸</c:v>
                </c:pt>
                <c:pt idx="5">
                  <c:v>其他消金</c:v>
                </c:pt>
              </c:strCache>
            </c:strRef>
          </c:cat>
          <c:val>
            <c:numRef>
              <c:f>Sheet1!$B$2:$G$2</c:f>
              <c:numCache>
                <c:formatCode>#,##0</c:formatCode>
                <c:ptCount val="6"/>
                <c:pt idx="0">
                  <c:v>676</c:v>
                </c:pt>
                <c:pt idx="1">
                  <c:v>736</c:v>
                </c:pt>
                <c:pt idx="2">
                  <c:v>45</c:v>
                </c:pt>
                <c:pt idx="3">
                  <c:v>13</c:v>
                </c:pt>
                <c:pt idx="4">
                  <c:v>448</c:v>
                </c:pt>
                <c:pt idx="5" formatCode="General">
                  <c:v>97</c:v>
                </c:pt>
              </c:numCache>
            </c:numRef>
          </c:val>
          <c:extLst>
            <c:ext xmlns:c16="http://schemas.microsoft.com/office/drawing/2014/chart" uri="{C3380CC4-5D6E-409C-BE32-E72D297353CC}">
              <c16:uniqueId val="{0000000C-3886-46DE-9706-B8398916F437}"/>
            </c:ext>
          </c:extLst>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sz="1525"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82338902147971"/>
          <c:y val="0.15466101694915255"/>
          <c:w val="0.68019093078758952"/>
          <c:h val="0.81587567542715189"/>
        </c:manualLayout>
      </c:layout>
      <c:barChart>
        <c:barDir val="bar"/>
        <c:grouping val="clustered"/>
        <c:varyColors val="0"/>
        <c:ser>
          <c:idx val="0"/>
          <c:order val="0"/>
          <c:tx>
            <c:strRef>
              <c:f>Sheet2!$A$3</c:f>
              <c:strCache>
                <c:ptCount val="1"/>
                <c:pt idx="0">
                  <c:v>2Q/21</c:v>
                </c:pt>
              </c:strCache>
            </c:strRef>
          </c:tx>
          <c:spPr>
            <a:solidFill>
              <a:schemeClr val="accent6"/>
            </a:solidFill>
            <a:ln w="29911">
              <a:noFill/>
            </a:ln>
          </c:spPr>
          <c:invertIfNegative val="0"/>
          <c:dLbls>
            <c:dLbl>
              <c:idx val="0"/>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9F26-440C-818B-63C6E4FA08C4}"/>
                </c:ext>
              </c:extLst>
            </c:dLbl>
            <c:dLbl>
              <c:idx val="1"/>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9F26-440C-818B-63C6E4FA08C4}"/>
                </c:ext>
              </c:extLst>
            </c:dLbl>
            <c:dLbl>
              <c:idx val="2"/>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9F26-440C-818B-63C6E4FA08C4}"/>
                </c:ext>
              </c:extLst>
            </c:dLbl>
            <c:dLbl>
              <c:idx val="4"/>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9F26-440C-818B-63C6E4FA08C4}"/>
                </c:ext>
              </c:extLst>
            </c:dLbl>
            <c:numFmt formatCode="#,##0_);[Red]\(#,##0\)" sourceLinked="0"/>
            <c:spPr>
              <a:noFill/>
              <a:ln w="29911">
                <a:noFill/>
              </a:ln>
            </c:spPr>
            <c:txPr>
              <a:bodyPr wrap="square" lIns="38100" tIns="19050" rIns="38100" bIns="19050" anchor="ctr">
                <a:spAutoFit/>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製造業</c:v>
                </c:pt>
                <c:pt idx="1">
                  <c:v>運輸通信業</c:v>
                </c:pt>
                <c:pt idx="2">
                  <c:v>不動產業</c:v>
                </c:pt>
                <c:pt idx="3">
                  <c:v>零售批發業</c:v>
                </c:pt>
                <c:pt idx="4">
                  <c:v>金融業</c:v>
                </c:pt>
                <c:pt idx="5">
                  <c:v>服務業</c:v>
                </c:pt>
                <c:pt idx="6">
                  <c:v>政府機構</c:v>
                </c:pt>
                <c:pt idx="7">
                  <c:v>消金</c:v>
                </c:pt>
                <c:pt idx="8">
                  <c:v>其他**</c:v>
                </c:pt>
              </c:strCache>
            </c:strRef>
          </c:cat>
          <c:val>
            <c:numRef>
              <c:f>Sheet2!$B$3:$J$3</c:f>
              <c:numCache>
                <c:formatCode>0_ </c:formatCode>
                <c:ptCount val="9"/>
                <c:pt idx="0">
                  <c:v>532.32000000000005</c:v>
                </c:pt>
                <c:pt idx="1">
                  <c:v>142.06</c:v>
                </c:pt>
                <c:pt idx="2">
                  <c:v>303</c:v>
                </c:pt>
                <c:pt idx="3">
                  <c:v>140.28</c:v>
                </c:pt>
                <c:pt idx="4">
                  <c:v>129.19999999999999</c:v>
                </c:pt>
                <c:pt idx="5">
                  <c:v>54.39</c:v>
                </c:pt>
                <c:pt idx="6">
                  <c:v>6.6</c:v>
                </c:pt>
                <c:pt idx="7">
                  <c:v>570.28</c:v>
                </c:pt>
                <c:pt idx="8">
                  <c:v>135.73999999999978</c:v>
                </c:pt>
              </c:numCache>
            </c:numRef>
          </c:val>
          <c:extLst>
            <c:ext xmlns:c16="http://schemas.microsoft.com/office/drawing/2014/chart" uri="{C3380CC4-5D6E-409C-BE32-E72D297353CC}">
              <c16:uniqueId val="{00000004-D249-40F0-BFF2-DC6658B983EF}"/>
            </c:ext>
          </c:extLst>
        </c:ser>
        <c:ser>
          <c:idx val="1"/>
          <c:order val="1"/>
          <c:tx>
            <c:strRef>
              <c:f>Sheet2!$A$4</c:f>
              <c:strCache>
                <c:ptCount val="1"/>
                <c:pt idx="0">
                  <c:v>1Q/21</c:v>
                </c:pt>
              </c:strCache>
            </c:strRef>
          </c:tx>
          <c:spPr>
            <a:solidFill>
              <a:schemeClr val="accent5"/>
            </a:solidFill>
            <a:ln w="29911">
              <a:noFill/>
            </a:ln>
          </c:spPr>
          <c:invertIfNegative val="0"/>
          <c:dLbls>
            <c:dLbl>
              <c:idx val="0"/>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9F26-440C-818B-63C6E4FA08C4}"/>
                </c:ext>
              </c:extLst>
            </c:dLbl>
            <c:dLbl>
              <c:idx val="1"/>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5-9F26-440C-818B-63C6E4FA08C4}"/>
                </c:ext>
              </c:extLst>
            </c:dLbl>
            <c:dLbl>
              <c:idx val="2"/>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6-9F26-440C-818B-63C6E4FA08C4}"/>
                </c:ext>
              </c:extLst>
            </c:dLbl>
            <c:dLbl>
              <c:idx val="3"/>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7-9F26-440C-818B-63C6E4FA08C4}"/>
                </c:ext>
              </c:extLst>
            </c:dLbl>
            <c:dLbl>
              <c:idx val="4"/>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8-9F26-440C-818B-63C6E4FA08C4}"/>
                </c:ext>
              </c:extLst>
            </c:dLbl>
            <c:dLbl>
              <c:idx val="5"/>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9-9F26-440C-818B-63C6E4FA08C4}"/>
                </c:ext>
              </c:extLst>
            </c:dLbl>
            <c:numFmt formatCode="#,##0_);[Red]\(#,##0\)" sourceLinked="0"/>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製造業</c:v>
                </c:pt>
                <c:pt idx="1">
                  <c:v>運輸通信業</c:v>
                </c:pt>
                <c:pt idx="2">
                  <c:v>不動產業</c:v>
                </c:pt>
                <c:pt idx="3">
                  <c:v>零售批發業</c:v>
                </c:pt>
                <c:pt idx="4">
                  <c:v>金融業</c:v>
                </c:pt>
                <c:pt idx="5">
                  <c:v>服務業</c:v>
                </c:pt>
                <c:pt idx="6">
                  <c:v>政府機構</c:v>
                </c:pt>
                <c:pt idx="7">
                  <c:v>消金</c:v>
                </c:pt>
                <c:pt idx="8">
                  <c:v>其他**</c:v>
                </c:pt>
              </c:strCache>
            </c:strRef>
          </c:cat>
          <c:val>
            <c:numRef>
              <c:f>Sheet2!$B$4:$J$4</c:f>
              <c:numCache>
                <c:formatCode>0_ </c:formatCode>
                <c:ptCount val="9"/>
                <c:pt idx="0">
                  <c:v>519.59</c:v>
                </c:pt>
                <c:pt idx="1">
                  <c:v>147.46</c:v>
                </c:pt>
                <c:pt idx="2">
                  <c:v>306.7</c:v>
                </c:pt>
                <c:pt idx="3">
                  <c:v>141.97999999999999</c:v>
                </c:pt>
                <c:pt idx="4">
                  <c:v>127.27</c:v>
                </c:pt>
                <c:pt idx="5">
                  <c:v>56.07</c:v>
                </c:pt>
                <c:pt idx="6">
                  <c:v>6.87</c:v>
                </c:pt>
                <c:pt idx="7">
                  <c:v>545.05000000000007</c:v>
                </c:pt>
                <c:pt idx="8">
                  <c:v>138.54000000000002</c:v>
                </c:pt>
              </c:numCache>
            </c:numRef>
          </c:val>
          <c:extLst>
            <c:ext xmlns:c16="http://schemas.microsoft.com/office/drawing/2014/chart" uri="{C3380CC4-5D6E-409C-BE32-E72D297353CC}">
              <c16:uniqueId val="{0000000B-D249-40F0-BFF2-DC6658B983EF}"/>
            </c:ext>
          </c:extLst>
        </c:ser>
        <c:ser>
          <c:idx val="2"/>
          <c:order val="2"/>
          <c:tx>
            <c:strRef>
              <c:f>Sheet2!$A$5</c:f>
              <c:strCache>
                <c:ptCount val="1"/>
                <c:pt idx="0">
                  <c:v>2Q/20</c:v>
                </c:pt>
              </c:strCache>
            </c:strRef>
          </c:tx>
          <c:spPr>
            <a:solidFill>
              <a:schemeClr val="accent2"/>
            </a:solidFill>
            <a:ln w="29911">
              <a:noFill/>
            </a:ln>
          </c:spPr>
          <c:invertIfNegative val="0"/>
          <c:dLbls>
            <c:dLbl>
              <c:idx val="7"/>
              <c:layout>
                <c:manualLayout>
                  <c:x val="7.3644828774551696E-3"/>
                  <c:y val="5.1530860961324088E-5"/>
                </c:manualLayout>
              </c:layout>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49-40F0-BFF2-DC6658B983EF}"/>
                </c:ext>
              </c:extLst>
            </c:dLbl>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製造業</c:v>
                </c:pt>
                <c:pt idx="1">
                  <c:v>運輸通信業</c:v>
                </c:pt>
                <c:pt idx="2">
                  <c:v>不動產業</c:v>
                </c:pt>
                <c:pt idx="3">
                  <c:v>零售批發業</c:v>
                </c:pt>
                <c:pt idx="4">
                  <c:v>金融業</c:v>
                </c:pt>
                <c:pt idx="5">
                  <c:v>服務業</c:v>
                </c:pt>
                <c:pt idx="6">
                  <c:v>政府機構</c:v>
                </c:pt>
                <c:pt idx="7">
                  <c:v>消金</c:v>
                </c:pt>
                <c:pt idx="8">
                  <c:v>其他**</c:v>
                </c:pt>
              </c:strCache>
            </c:strRef>
          </c:cat>
          <c:val>
            <c:numRef>
              <c:f>Sheet2!$B$5:$J$5</c:f>
              <c:numCache>
                <c:formatCode>0_ </c:formatCode>
                <c:ptCount val="9"/>
                <c:pt idx="0">
                  <c:v>504</c:v>
                </c:pt>
                <c:pt idx="1">
                  <c:v>147</c:v>
                </c:pt>
                <c:pt idx="2">
                  <c:v>290</c:v>
                </c:pt>
                <c:pt idx="3">
                  <c:v>132</c:v>
                </c:pt>
                <c:pt idx="4">
                  <c:v>136</c:v>
                </c:pt>
                <c:pt idx="5">
                  <c:v>59</c:v>
                </c:pt>
                <c:pt idx="6">
                  <c:v>8</c:v>
                </c:pt>
                <c:pt idx="7">
                  <c:v>478</c:v>
                </c:pt>
                <c:pt idx="8">
                  <c:v>144</c:v>
                </c:pt>
              </c:numCache>
            </c:numRef>
          </c:val>
          <c:extLst>
            <c:ext xmlns:c16="http://schemas.microsoft.com/office/drawing/2014/chart" uri="{C3380CC4-5D6E-409C-BE32-E72D297353CC}">
              <c16:uniqueId val="{0000000D-D249-40F0-BFF2-DC6658B983EF}"/>
            </c:ext>
          </c:extLst>
        </c:ser>
        <c:dLbls>
          <c:showLegendKey val="0"/>
          <c:showVal val="1"/>
          <c:showCatName val="0"/>
          <c:showSerName val="0"/>
          <c:showPercent val="0"/>
          <c:showBubbleSize val="0"/>
        </c:dLbls>
        <c:gapWidth val="50"/>
        <c:axId val="63317504"/>
        <c:axId val="63319040"/>
      </c:barChart>
      <c:catAx>
        <c:axId val="63317504"/>
        <c:scaling>
          <c:orientation val="maxMin"/>
        </c:scaling>
        <c:delete val="0"/>
        <c:axPos val="l"/>
        <c:numFmt formatCode="General" sourceLinked="1"/>
        <c:majorTickMark val="none"/>
        <c:minorTickMark val="none"/>
        <c:tickLblPos val="nextTo"/>
        <c:spPr>
          <a:ln w="3739">
            <a:solidFill>
              <a:srgbClr val="660066"/>
            </a:solidFill>
            <a:prstDash val="solid"/>
          </a:ln>
        </c:spPr>
        <c:txPr>
          <a:bodyPr rot="0" vert="horz"/>
          <a:lstStyle/>
          <a:p>
            <a:pPr>
              <a:defRPr sz="1178"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63319040"/>
        <c:crosses val="autoZero"/>
        <c:auto val="1"/>
        <c:lblAlgn val="ctr"/>
        <c:lblOffset val="100"/>
        <c:tickLblSkip val="1"/>
        <c:tickMarkSkip val="1"/>
        <c:noMultiLvlLbl val="0"/>
      </c:catAx>
      <c:valAx>
        <c:axId val="63319040"/>
        <c:scaling>
          <c:orientation val="minMax"/>
        </c:scaling>
        <c:delete val="1"/>
        <c:axPos val="t"/>
        <c:numFmt formatCode="0_ " sourceLinked="1"/>
        <c:majorTickMark val="out"/>
        <c:minorTickMark val="none"/>
        <c:tickLblPos val="nextTo"/>
        <c:crossAx val="63317504"/>
        <c:crosses val="autoZero"/>
        <c:crossBetween val="between"/>
      </c:valAx>
      <c:spPr>
        <a:noFill/>
        <a:ln w="29911">
          <a:noFill/>
        </a:ln>
      </c:spPr>
    </c:plotArea>
    <c:legend>
      <c:legendPos val="t"/>
      <c:layout>
        <c:manualLayout>
          <c:xMode val="edge"/>
          <c:yMode val="edge"/>
          <c:x val="0.19012962109401621"/>
          <c:y val="8.6864406779661021E-2"/>
          <c:w val="0.76691090001450057"/>
          <c:h val="8.031072852294284E-2"/>
        </c:manualLayout>
      </c:layout>
      <c:overlay val="0"/>
      <c:spPr>
        <a:noFill/>
        <a:ln w="29911">
          <a:noFill/>
        </a:ln>
      </c:spPr>
      <c:txPr>
        <a:bodyPr/>
        <a:lstStyle/>
        <a:p>
          <a:pPr>
            <a:defRPr sz="129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1060"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54083885209707"/>
          <c:y val="0.26213592233009708"/>
          <c:w val="0.41501103752759377"/>
          <c:h val="0.4563106796116505"/>
        </c:manualLayout>
      </c:layout>
      <c:pieChart>
        <c:varyColors val="1"/>
        <c:ser>
          <c:idx val="0"/>
          <c:order val="0"/>
          <c:tx>
            <c:strRef>
              <c:f>Sheet1!$A$2</c:f>
              <c:strCache>
                <c:ptCount val="1"/>
                <c:pt idx="0">
                  <c:v>2Q/21</c:v>
                </c:pt>
              </c:strCache>
            </c:strRef>
          </c:tx>
          <c:spPr>
            <a:solidFill>
              <a:schemeClr val="accent1"/>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c:spPr>
            <c:extLst>
              <c:ext xmlns:c16="http://schemas.microsoft.com/office/drawing/2014/chart" uri="{C3380CC4-5D6E-409C-BE32-E72D297353CC}">
                <c16:uniqueId val="{00000001-60C4-46BB-9830-1FDC9365F9C1}"/>
              </c:ext>
            </c:extLst>
          </c:dPt>
          <c:dPt>
            <c:idx val="1"/>
            <c:bubble3D val="0"/>
            <c:spPr>
              <a:solidFill>
                <a:schemeClr val="accent5"/>
              </a:solidFill>
              <a:ln w="12700">
                <a:noFill/>
                <a:prstDash val="solid"/>
              </a:ln>
              <a:scene3d>
                <a:camera prst="orthographicFront"/>
                <a:lightRig rig="threePt" dir="t"/>
              </a:scene3d>
            </c:spPr>
            <c:extLst>
              <c:ext xmlns:c16="http://schemas.microsoft.com/office/drawing/2014/chart" uri="{C3380CC4-5D6E-409C-BE32-E72D297353CC}">
                <c16:uniqueId val="{00000003-60C4-46BB-9830-1FDC9365F9C1}"/>
              </c:ext>
            </c:extLst>
          </c:dPt>
          <c:dPt>
            <c:idx val="2"/>
            <c:bubble3D val="0"/>
            <c:spPr>
              <a:solidFill>
                <a:schemeClr val="accent4"/>
              </a:solidFill>
              <a:ln w="12700">
                <a:noFill/>
                <a:prstDash val="solid"/>
              </a:ln>
              <a:scene3d>
                <a:camera prst="orthographicFront"/>
                <a:lightRig rig="threePt" dir="t"/>
              </a:scene3d>
            </c:spPr>
            <c:extLst>
              <c:ext xmlns:c16="http://schemas.microsoft.com/office/drawing/2014/chart" uri="{C3380CC4-5D6E-409C-BE32-E72D297353CC}">
                <c16:uniqueId val="{00000005-60C4-46BB-9830-1FDC9365F9C1}"/>
              </c:ext>
            </c:extLst>
          </c:dPt>
          <c:dPt>
            <c:idx val="3"/>
            <c:bubble3D val="0"/>
            <c:spPr>
              <a:solidFill>
                <a:schemeClr val="accent3"/>
              </a:solidFill>
              <a:ln w="12700">
                <a:noFill/>
                <a:prstDash val="solid"/>
              </a:ln>
              <a:scene3d>
                <a:camera prst="orthographicFront"/>
                <a:lightRig rig="threePt" dir="t"/>
              </a:scene3d>
            </c:spPr>
            <c:extLst>
              <c:ext xmlns:c16="http://schemas.microsoft.com/office/drawing/2014/chart" uri="{C3380CC4-5D6E-409C-BE32-E72D297353CC}">
                <c16:uniqueId val="{00000007-60C4-46BB-9830-1FDC9365F9C1}"/>
              </c:ext>
            </c:extLst>
          </c:dPt>
          <c:dPt>
            <c:idx val="4"/>
            <c:bubble3D val="0"/>
            <c:spPr>
              <a:solidFill>
                <a:schemeClr val="accent2"/>
              </a:solidFill>
              <a:ln w="12700">
                <a:noFill/>
                <a:prstDash val="solid"/>
              </a:ln>
              <a:scene3d>
                <a:camera prst="orthographicFront"/>
                <a:lightRig rig="threePt" dir="t"/>
              </a:scene3d>
            </c:spPr>
            <c:extLst>
              <c:ext xmlns:c16="http://schemas.microsoft.com/office/drawing/2014/chart" uri="{C3380CC4-5D6E-409C-BE32-E72D297353CC}">
                <c16:uniqueId val="{00000009-60C4-46BB-9830-1FDC9365F9C1}"/>
              </c:ext>
            </c:extLst>
          </c:dPt>
          <c:dPt>
            <c:idx val="5"/>
            <c:bubble3D val="0"/>
            <c:spPr>
              <a:solidFill>
                <a:schemeClr val="accent1"/>
              </a:solidFill>
              <a:ln w="12700">
                <a:noFill/>
                <a:prstDash val="solid"/>
              </a:ln>
              <a:scene3d>
                <a:camera prst="orthographicFront"/>
                <a:lightRig rig="threePt" dir="t"/>
              </a:scene3d>
            </c:spPr>
            <c:extLst>
              <c:ext xmlns:c16="http://schemas.microsoft.com/office/drawing/2014/chart" uri="{C3380CC4-5D6E-409C-BE32-E72D297353CC}">
                <c16:uniqueId val="{0000000B-60C4-46BB-9830-1FDC9365F9C1}"/>
              </c:ext>
            </c:extLst>
          </c:dPt>
          <c:dPt>
            <c:idx val="6"/>
            <c:bubble3D val="0"/>
            <c:spPr>
              <a:gradFill rotWithShape="0">
                <a:gsLst>
                  <a:gs pos="0">
                    <a:srgbClr xmlns:mc="http://schemas.openxmlformats.org/markup-compatibility/2006" xmlns:a14="http://schemas.microsoft.com/office/drawing/2010/main" val="4A5C8F" mc:Ignorable="a14" a14:legacySpreadsheetColorIndex="25"/>
                  </a:gs>
                  <a:gs pos="100000">
                    <a:srgbClr xmlns:mc="http://schemas.openxmlformats.org/markup-compatibility/2006" xmlns:a14="http://schemas.microsoft.com/office/drawing/2010/main" val="000000" mc:Ignorable="a14" a14:legacySpreadsheetColorIndex="25">
                      <a:gamma/>
                      <a:shade val="46275"/>
                      <a:invGamma/>
                    </a:srgbClr>
                  </a:gs>
                </a:gsLst>
                <a:lin ang="2700000" scaled="1"/>
              </a:gradFill>
              <a:ln w="12700">
                <a:solidFill>
                  <a:schemeClr val="tx1"/>
                </a:solidFill>
                <a:prstDash val="solid"/>
              </a:ln>
            </c:spPr>
            <c:extLst>
              <c:ext xmlns:c16="http://schemas.microsoft.com/office/drawing/2014/chart" uri="{C3380CC4-5D6E-409C-BE32-E72D297353CC}">
                <c16:uniqueId val="{0000000D-60C4-46BB-9830-1FDC9365F9C1}"/>
              </c:ext>
            </c:extLst>
          </c:dPt>
          <c:dPt>
            <c:idx val="7"/>
            <c:bubble3D val="0"/>
            <c:spPr>
              <a:solidFill>
                <a:schemeClr val="accent5">
                  <a:lumMod val="75000"/>
                </a:schemeClr>
              </a:solidFill>
              <a:ln w="12700">
                <a:noFill/>
                <a:prstDash val="solid"/>
              </a:ln>
              <a:scene3d>
                <a:camera prst="orthographicFront"/>
                <a:lightRig rig="threePt" dir="t"/>
              </a:scene3d>
            </c:spPr>
            <c:extLst>
              <c:ext xmlns:c16="http://schemas.microsoft.com/office/drawing/2014/chart" uri="{C3380CC4-5D6E-409C-BE32-E72D297353CC}">
                <c16:uniqueId val="{0000000F-60C4-46BB-9830-1FDC9365F9C1}"/>
              </c:ext>
            </c:extLst>
          </c:dPt>
          <c:dPt>
            <c:idx val="8"/>
            <c:bubble3D val="0"/>
            <c:spPr>
              <a:solidFill>
                <a:schemeClr val="accent6">
                  <a:lumMod val="50000"/>
                </a:schemeClr>
              </a:solidFill>
              <a:ln w="12700">
                <a:noFill/>
                <a:prstDash val="solid"/>
              </a:ln>
              <a:scene3d>
                <a:camera prst="orthographicFront"/>
                <a:lightRig rig="threePt" dir="t"/>
              </a:scene3d>
            </c:spPr>
            <c:extLst>
              <c:ext xmlns:c16="http://schemas.microsoft.com/office/drawing/2014/chart" uri="{C3380CC4-5D6E-409C-BE32-E72D297353CC}">
                <c16:uniqueId val="{00000011-60C4-46BB-9830-1FDC9365F9C1}"/>
              </c:ext>
            </c:extLst>
          </c:dPt>
          <c:dLbls>
            <c:dLbl>
              <c:idx val="0"/>
              <c:layout>
                <c:manualLayout>
                  <c:x val="-2.5120699665868291E-2"/>
                  <c:y val="-4.31028904664571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C4-46BB-9830-1FDC9365F9C1}"/>
                </c:ext>
              </c:extLst>
            </c:dLbl>
            <c:dLbl>
              <c:idx val="1"/>
              <c:layout>
                <c:manualLayout>
                  <c:x val="7.0622957323845562E-2"/>
                  <c:y val="-5.66750737526045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C4-46BB-9830-1FDC9365F9C1}"/>
                </c:ext>
              </c:extLst>
            </c:dLbl>
            <c:dLbl>
              <c:idx val="2"/>
              <c:layout>
                <c:manualLayout>
                  <c:x val="0.15076357110382765"/>
                  <c:y val="-6.804363651735667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C4-46BB-9830-1FDC9365F9C1}"/>
                </c:ext>
              </c:extLst>
            </c:dLbl>
            <c:dLbl>
              <c:idx val="3"/>
              <c:layout>
                <c:manualLayout>
                  <c:x val="0.11186637981692836"/>
                  <c:y val="3.97577262714017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C4-46BB-9830-1FDC9365F9C1}"/>
                </c:ext>
              </c:extLst>
            </c:dLbl>
            <c:dLbl>
              <c:idx val="4"/>
              <c:layout>
                <c:manualLayout>
                  <c:x val="-1.0221600512464075E-2"/>
                  <c:y val="3.96971883099567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C4-46BB-9830-1FDC9365F9C1}"/>
                </c:ext>
              </c:extLst>
            </c:dLbl>
            <c:dLbl>
              <c:idx val="5"/>
              <c:layout>
                <c:manualLayout>
                  <c:x val="-9.9232070655485491E-2"/>
                  <c:y val="-4.42765487198393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0C4-46BB-9830-1FDC9365F9C1}"/>
                </c:ext>
              </c:extLst>
            </c:dLbl>
            <c:dLbl>
              <c:idx val="6"/>
              <c:layout>
                <c:manualLayout>
                  <c:x val="-0.10531814120476572"/>
                  <c:y val="-0.1044028679181357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0C4-46BB-9830-1FDC9365F9C1}"/>
                </c:ext>
              </c:extLst>
            </c:dLbl>
            <c:dLbl>
              <c:idx val="7"/>
              <c:layout>
                <c:manualLayout>
                  <c:x val="8.8246129450110056E-4"/>
                  <c:y val="-4.43249022565369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0C4-46BB-9830-1FDC9365F9C1}"/>
                </c:ext>
              </c:extLst>
            </c:dLbl>
            <c:dLbl>
              <c:idx val="8"/>
              <c:layout>
                <c:manualLayout>
                  <c:x val="-2.6809629080707824E-2"/>
                  <c:y val="1.03730431925707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0C4-46BB-9830-1FDC9365F9C1}"/>
                </c:ext>
              </c:extLst>
            </c:dLbl>
            <c:numFmt formatCode="0%" sourceLinked="0"/>
            <c:spPr>
              <a:noFill/>
              <a:ln w="25399">
                <a:noFill/>
              </a:ln>
            </c:sp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製造業</c:v>
                </c:pt>
                <c:pt idx="1">
                  <c:v>運輸通信業</c:v>
                </c:pt>
                <c:pt idx="2">
                  <c:v>不動產業</c:v>
                </c:pt>
                <c:pt idx="3">
                  <c:v>零售及批發業</c:v>
                </c:pt>
                <c:pt idx="4">
                  <c:v>金融業</c:v>
                </c:pt>
                <c:pt idx="5">
                  <c:v>服務業</c:v>
                </c:pt>
                <c:pt idx="6">
                  <c:v>政府機構</c:v>
                </c:pt>
                <c:pt idx="7">
                  <c:v>消金</c:v>
                </c:pt>
                <c:pt idx="8">
                  <c:v>其他</c:v>
                </c:pt>
              </c:strCache>
            </c:strRef>
          </c:cat>
          <c:val>
            <c:numRef>
              <c:f>Sheet1!$B$2:$J$2</c:f>
              <c:numCache>
                <c:formatCode>0_ </c:formatCode>
                <c:ptCount val="9"/>
                <c:pt idx="0">
                  <c:v>532</c:v>
                </c:pt>
                <c:pt idx="1">
                  <c:v>142</c:v>
                </c:pt>
                <c:pt idx="2">
                  <c:v>303</c:v>
                </c:pt>
                <c:pt idx="3">
                  <c:v>140</c:v>
                </c:pt>
                <c:pt idx="4">
                  <c:v>129</c:v>
                </c:pt>
                <c:pt idx="5">
                  <c:v>54</c:v>
                </c:pt>
                <c:pt idx="6">
                  <c:v>7</c:v>
                </c:pt>
                <c:pt idx="7">
                  <c:v>570</c:v>
                </c:pt>
                <c:pt idx="8">
                  <c:v>136</c:v>
                </c:pt>
              </c:numCache>
            </c:numRef>
          </c:val>
          <c:extLst>
            <c:ext xmlns:c16="http://schemas.microsoft.com/office/drawing/2014/chart" uri="{C3380CC4-5D6E-409C-BE32-E72D297353CC}">
              <c16:uniqueId val="{00000012-60C4-46BB-9830-1FDC9365F9C1}"/>
            </c:ext>
          </c:extLst>
        </c:ser>
        <c:ser>
          <c:idx val="1"/>
          <c:order val="1"/>
          <c:tx>
            <c:strRef>
              <c:f>Sheet1!$A$3</c:f>
              <c:strCache>
                <c:ptCount val="1"/>
              </c:strCache>
            </c:strRef>
          </c:tx>
          <c:spPr>
            <a:solidFill>
              <a:schemeClr val="accent2"/>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14-60C4-46BB-9830-1FDC9365F9C1}"/>
              </c:ext>
            </c:extLst>
          </c:dPt>
          <c:dPt>
            <c:idx val="1"/>
            <c:bubble3D val="0"/>
            <c:extLst>
              <c:ext xmlns:c16="http://schemas.microsoft.com/office/drawing/2014/chart" uri="{C3380CC4-5D6E-409C-BE32-E72D297353CC}">
                <c16:uniqueId val="{00000015-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17-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19-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1B-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1D-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1F-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21-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23-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製造業</c:v>
                </c:pt>
                <c:pt idx="1">
                  <c:v>運輸通信業</c:v>
                </c:pt>
                <c:pt idx="2">
                  <c:v>不動產業</c:v>
                </c:pt>
                <c:pt idx="3">
                  <c:v>零售及批發業</c:v>
                </c:pt>
                <c:pt idx="4">
                  <c:v>金融業</c:v>
                </c:pt>
                <c:pt idx="5">
                  <c:v>服務業</c:v>
                </c:pt>
                <c:pt idx="6">
                  <c:v>政府機構</c:v>
                </c:pt>
                <c:pt idx="7">
                  <c:v>消金</c:v>
                </c:pt>
                <c:pt idx="8">
                  <c:v>其他</c:v>
                </c:pt>
              </c:strCache>
            </c:strRef>
          </c:cat>
          <c:val>
            <c:numRef>
              <c:f>Sheet1!$B$3:$J$3</c:f>
              <c:numCache>
                <c:formatCode>General</c:formatCode>
                <c:ptCount val="9"/>
              </c:numCache>
            </c:numRef>
          </c:val>
          <c:extLst>
            <c:ext xmlns:c16="http://schemas.microsoft.com/office/drawing/2014/chart" uri="{C3380CC4-5D6E-409C-BE32-E72D297353CC}">
              <c16:uniqueId val="{00000024-60C4-46BB-9830-1FDC9365F9C1}"/>
            </c:ext>
          </c:extLst>
        </c:ser>
        <c:ser>
          <c:idx val="2"/>
          <c:order val="2"/>
          <c:tx>
            <c:strRef>
              <c:f>Sheet1!$A$4</c:f>
              <c:strCache>
                <c:ptCount val="1"/>
              </c:strCache>
            </c:strRef>
          </c:tx>
          <c:spPr>
            <a:solidFill>
              <a:schemeClr va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26-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28-60C4-46BB-9830-1FDC9365F9C1}"/>
              </c:ext>
            </c:extLst>
          </c:dPt>
          <c:dPt>
            <c:idx val="2"/>
            <c:bubble3D val="0"/>
            <c:extLst>
              <c:ext xmlns:c16="http://schemas.microsoft.com/office/drawing/2014/chart" uri="{C3380CC4-5D6E-409C-BE32-E72D297353CC}">
                <c16:uniqueId val="{00000029-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2B-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2D-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2F-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31-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33-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35-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製造業</c:v>
                </c:pt>
                <c:pt idx="1">
                  <c:v>運輸通信業</c:v>
                </c:pt>
                <c:pt idx="2">
                  <c:v>不動產業</c:v>
                </c:pt>
                <c:pt idx="3">
                  <c:v>零售及批發業</c:v>
                </c:pt>
                <c:pt idx="4">
                  <c:v>金融業</c:v>
                </c:pt>
                <c:pt idx="5">
                  <c:v>服務業</c:v>
                </c:pt>
                <c:pt idx="6">
                  <c:v>政府機構</c:v>
                </c:pt>
                <c:pt idx="7">
                  <c:v>消金</c:v>
                </c:pt>
                <c:pt idx="8">
                  <c:v>其他</c:v>
                </c:pt>
              </c:strCache>
            </c:strRef>
          </c:cat>
          <c:val>
            <c:numRef>
              <c:f>Sheet1!$B$4:$J$4</c:f>
              <c:numCache>
                <c:formatCode>General</c:formatCode>
                <c:ptCount val="9"/>
              </c:numCache>
            </c:numRef>
          </c:val>
          <c:extLst>
            <c:ext xmlns:c16="http://schemas.microsoft.com/office/drawing/2014/chart" uri="{C3380CC4-5D6E-409C-BE32-E72D297353CC}">
              <c16:uniqueId val="{00000036-60C4-46BB-9830-1FDC9365F9C1}"/>
            </c:ext>
          </c:extLst>
        </c:ser>
        <c:ser>
          <c:idx val="3"/>
          <c:order val="3"/>
          <c:tx>
            <c:strRef>
              <c:f>Sheet1!$A$5</c:f>
              <c:strCache>
                <c:ptCount val="1"/>
              </c:strCache>
            </c:strRef>
          </c:tx>
          <c:spPr>
            <a:solidFill>
              <a:schemeClr val="fo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38-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3A-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3C-60C4-46BB-9830-1FDC9365F9C1}"/>
              </c:ext>
            </c:extLst>
          </c:dPt>
          <c:dPt>
            <c:idx val="3"/>
            <c:bubble3D val="0"/>
            <c:extLst>
              <c:ext xmlns:c16="http://schemas.microsoft.com/office/drawing/2014/chart" uri="{C3380CC4-5D6E-409C-BE32-E72D297353CC}">
                <c16:uniqueId val="{0000003D-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3F-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41-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43-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45-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47-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製造業</c:v>
                </c:pt>
                <c:pt idx="1">
                  <c:v>運輸通信業</c:v>
                </c:pt>
                <c:pt idx="2">
                  <c:v>不動產業</c:v>
                </c:pt>
                <c:pt idx="3">
                  <c:v>零售及批發業</c:v>
                </c:pt>
                <c:pt idx="4">
                  <c:v>金融業</c:v>
                </c:pt>
                <c:pt idx="5">
                  <c:v>服務業</c:v>
                </c:pt>
                <c:pt idx="6">
                  <c:v>政府機構</c:v>
                </c:pt>
                <c:pt idx="7">
                  <c:v>消金</c:v>
                </c:pt>
                <c:pt idx="8">
                  <c:v>其他</c:v>
                </c:pt>
              </c:strCache>
            </c:strRef>
          </c:cat>
          <c:val>
            <c:numRef>
              <c:f>Sheet1!$B$5:$J$5</c:f>
              <c:numCache>
                <c:formatCode>General</c:formatCode>
                <c:ptCount val="9"/>
              </c:numCache>
            </c:numRef>
          </c:val>
          <c:extLst>
            <c:ext xmlns:c16="http://schemas.microsoft.com/office/drawing/2014/chart" uri="{C3380CC4-5D6E-409C-BE32-E72D297353CC}">
              <c16:uniqueId val="{00000048-60C4-46BB-9830-1FDC9365F9C1}"/>
            </c:ext>
          </c:extLst>
        </c:ser>
        <c:dLbls>
          <c:showLegendKey val="0"/>
          <c:showVal val="0"/>
          <c:showCatName val="0"/>
          <c:showSerName val="0"/>
          <c:showPercent val="1"/>
          <c:showBubbleSize val="0"/>
          <c:showLeaderLines val="1"/>
        </c:dLbls>
        <c:firstSliceAng val="0"/>
      </c:pieChart>
      <c:spPr>
        <a:noFill/>
        <a:ln w="25399">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71052631578951E-2"/>
          <c:y val="0.19584055459272093"/>
          <c:w val="0.95559210526315808"/>
          <c:h val="0.66724436741767756"/>
        </c:manualLayout>
      </c:layout>
      <c:barChart>
        <c:barDir val="col"/>
        <c:grouping val="clustered"/>
        <c:varyColors val="0"/>
        <c:ser>
          <c:idx val="0"/>
          <c:order val="0"/>
          <c:tx>
            <c:strRef>
              <c:f>Sheet1!$A$2</c:f>
              <c:strCache>
                <c:ptCount val="1"/>
                <c:pt idx="0">
                  <c:v>1-2Q/2020</c:v>
                </c:pt>
              </c:strCache>
            </c:strRef>
          </c:tx>
          <c:spPr>
            <a:solidFill>
              <a:schemeClr val="accent2"/>
            </a:solidFill>
            <a:ln w="13348">
              <a:noFill/>
              <a:prstDash val="solid"/>
            </a:ln>
            <a:effectLst>
              <a:outerShdw blurRad="50800" dist="38100" dir="8100000" algn="tr" rotWithShape="0">
                <a:prstClr val="black">
                  <a:alpha val="40000"/>
                </a:prstClr>
              </a:outerShdw>
            </a:effectLst>
            <a:scene3d>
              <a:camera prst="orthographicFront"/>
              <a:lightRig rig="threePt" dir="t"/>
            </a:scene3d>
          </c:spPr>
          <c:invertIfNegative val="0"/>
          <c:dLbls>
            <c:dLbl>
              <c:idx val="0"/>
              <c:layout>
                <c:manualLayout>
                  <c:x val="-1.2460748713199802E-2"/>
                  <c:y val="-3.56162300123383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84-46B4-9DE2-FA990EA125F2}"/>
                </c:ext>
              </c:extLst>
            </c:dLbl>
            <c:dLbl>
              <c:idx val="1"/>
              <c:layout>
                <c:manualLayout>
                  <c:x val="-1.5350656932927064E-2"/>
                  <c:y val="-9.2944144180006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46B4-9DE2-FA990EA125F2}"/>
                </c:ext>
              </c:extLst>
            </c:dLbl>
            <c:dLbl>
              <c:idx val="2"/>
              <c:layout>
                <c:manualLayout>
                  <c:x val="-1.4034967014988079E-2"/>
                  <c:y val="-8.93153735753290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46B4-9DE2-FA990EA125F2}"/>
                </c:ext>
              </c:extLst>
            </c:dLbl>
            <c:dLbl>
              <c:idx val="3"/>
              <c:layout>
                <c:manualLayout>
                  <c:x val="-1.7653487623364633E-2"/>
                  <c:y val="-1.09827154732798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84-46B4-9DE2-FA990EA125F2}"/>
                </c:ext>
              </c:extLst>
            </c:dLbl>
            <c:dLbl>
              <c:idx val="4"/>
              <c:layout>
                <c:manualLayout>
                  <c:x val="-1.1403381993031704E-2"/>
                  <c:y val="-1.2225527208374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84-46B4-9DE2-FA990EA125F2}"/>
                </c:ext>
              </c:extLst>
            </c:dLbl>
            <c:dLbl>
              <c:idx val="5"/>
              <c:layout>
                <c:manualLayout>
                  <c:xMode val="edge"/>
                  <c:yMode val="edge"/>
                  <c:x val="0.88651315789473684"/>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淨利息收益</c:v>
                </c:pt>
                <c:pt idx="1">
                  <c:v>淨手續費收益</c:v>
                </c:pt>
                <c:pt idx="2">
                  <c:v>交易收益**</c:v>
                </c:pt>
                <c:pt idx="3">
                  <c:v>保險收益</c:v>
                </c:pt>
                <c:pt idx="4">
                  <c:v>其他收益</c:v>
                </c:pt>
              </c:strCache>
            </c:strRef>
          </c:cat>
          <c:val>
            <c:numRef>
              <c:f>Sheet1!$B$2:$F$2</c:f>
              <c:numCache>
                <c:formatCode>#,##0</c:formatCode>
                <c:ptCount val="5"/>
                <c:pt idx="0">
                  <c:v>16202</c:v>
                </c:pt>
                <c:pt idx="1">
                  <c:v>4503</c:v>
                </c:pt>
                <c:pt idx="2">
                  <c:v>7958</c:v>
                </c:pt>
                <c:pt idx="3">
                  <c:v>1031</c:v>
                </c:pt>
                <c:pt idx="4">
                  <c:v>553</c:v>
                </c:pt>
              </c:numCache>
            </c:numRef>
          </c:val>
          <c:extLst>
            <c:ext xmlns:c16="http://schemas.microsoft.com/office/drawing/2014/chart" uri="{C3380CC4-5D6E-409C-BE32-E72D297353CC}">
              <c16:uniqueId val="{00000006-4784-46B4-9DE2-FA990EA125F2}"/>
            </c:ext>
          </c:extLst>
        </c:ser>
        <c:ser>
          <c:idx val="1"/>
          <c:order val="1"/>
          <c:tx>
            <c:strRef>
              <c:f>Sheet1!$A$3</c:f>
              <c:strCache>
                <c:ptCount val="1"/>
                <c:pt idx="0">
                  <c:v>1-2Q/2021*</c:v>
                </c:pt>
              </c:strCache>
            </c:strRef>
          </c:tx>
          <c:spPr>
            <a:solidFill>
              <a:schemeClr val="accent5"/>
            </a:solidFill>
            <a:ln w="13348">
              <a:noFill/>
              <a:prstDash val="solid"/>
            </a:ln>
            <a:effectLst>
              <a:outerShdw blurRad="50800" dist="38100" dir="8100000" algn="tr" rotWithShape="0">
                <a:prstClr val="black">
                  <a:alpha val="40000"/>
                </a:prstClr>
              </a:outerShdw>
            </a:effectLst>
          </c:spPr>
          <c:invertIfNegative val="0"/>
          <c:dLbls>
            <c:dLbl>
              <c:idx val="0"/>
              <c:layout>
                <c:manualLayout>
                  <c:x val="1.3169692261380067E-2"/>
                  <c:y val="-3.4026493237734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84-46B4-9DE2-FA990EA125F2}"/>
                </c:ext>
              </c:extLst>
            </c:dLbl>
            <c:dLbl>
              <c:idx val="1"/>
              <c:layout>
                <c:manualLayout>
                  <c:x val="9.5513768390815251E-3"/>
                  <c:y val="-1.8650113514475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84-46B4-9DE2-FA990EA125F2}"/>
                </c:ext>
              </c:extLst>
            </c:dLbl>
            <c:dLbl>
              <c:idx val="2"/>
              <c:layout>
                <c:manualLayout>
                  <c:x val="2.7561160469914523E-3"/>
                  <c:y val="-2.1736990756590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84-46B4-9DE2-FA990EA125F2}"/>
                </c:ext>
              </c:extLst>
            </c:dLbl>
            <c:dLbl>
              <c:idx val="3"/>
              <c:layout>
                <c:manualLayout>
                  <c:x val="-2.4652567323296746E-4"/>
                  <c:y val="-2.3679837858889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84-46B4-9DE2-FA990EA125F2}"/>
                </c:ext>
              </c:extLst>
            </c:dLbl>
            <c:dLbl>
              <c:idx val="4"/>
              <c:layout>
                <c:manualLayout>
                  <c:x val="-4.1425017312575344E-3"/>
                  <c:y val="8.5830269148340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84-46B4-9DE2-FA990EA125F2}"/>
                </c:ext>
              </c:extLst>
            </c:dLbl>
            <c:dLbl>
              <c:idx val="5"/>
              <c:layout>
                <c:manualLayout>
                  <c:xMode val="edge"/>
                  <c:yMode val="edge"/>
                  <c:x val="0.97697368421052655"/>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淨利息收益</c:v>
                </c:pt>
                <c:pt idx="1">
                  <c:v>淨手續費收益</c:v>
                </c:pt>
                <c:pt idx="2">
                  <c:v>交易收益**</c:v>
                </c:pt>
                <c:pt idx="3">
                  <c:v>保險收益</c:v>
                </c:pt>
                <c:pt idx="4">
                  <c:v>其他收益</c:v>
                </c:pt>
              </c:strCache>
            </c:strRef>
          </c:cat>
          <c:val>
            <c:numRef>
              <c:f>Sheet1!$B$3:$F$3</c:f>
              <c:numCache>
                <c:formatCode>#,##0</c:formatCode>
                <c:ptCount val="5"/>
                <c:pt idx="0">
                  <c:v>15918</c:v>
                </c:pt>
                <c:pt idx="1">
                  <c:v>5824</c:v>
                </c:pt>
                <c:pt idx="2">
                  <c:v>5870</c:v>
                </c:pt>
                <c:pt idx="3">
                  <c:v>1034</c:v>
                </c:pt>
                <c:pt idx="4">
                  <c:v>599</c:v>
                </c:pt>
              </c:numCache>
            </c:numRef>
          </c:val>
          <c:extLst>
            <c:ext xmlns:c16="http://schemas.microsoft.com/office/drawing/2014/chart" uri="{C3380CC4-5D6E-409C-BE32-E72D297353CC}">
              <c16:uniqueId val="{0000000D-4784-46B4-9DE2-FA990EA125F2}"/>
            </c:ext>
          </c:extLst>
        </c:ser>
        <c:dLbls>
          <c:showLegendKey val="0"/>
          <c:showVal val="0"/>
          <c:showCatName val="0"/>
          <c:showSerName val="0"/>
          <c:showPercent val="0"/>
          <c:showBubbleSize val="0"/>
        </c:dLbls>
        <c:gapWidth val="40"/>
        <c:axId val="36962688"/>
        <c:axId val="36964224"/>
      </c:barChart>
      <c:catAx>
        <c:axId val="36962688"/>
        <c:scaling>
          <c:orientation val="minMax"/>
        </c:scaling>
        <c:delete val="0"/>
        <c:axPos val="b"/>
        <c:numFmt formatCode="General" sourceLinked="1"/>
        <c:majorTickMark val="none"/>
        <c:minorTickMark val="none"/>
        <c:tickLblPos val="low"/>
        <c:spPr>
          <a:ln w="13348">
            <a:solidFill>
              <a:schemeClr val="accent6"/>
            </a:solidFill>
            <a:prstDash val="solid"/>
          </a:ln>
        </c:spPr>
        <c:txPr>
          <a:bodyPr rot="0" vert="horz"/>
          <a:lstStyle/>
          <a:p>
            <a:pPr>
              <a:defRPr/>
            </a:pPr>
            <a:endParaRPr lang="zh-TW"/>
          </a:p>
        </c:txPr>
        <c:crossAx val="36964224"/>
        <c:crosses val="autoZero"/>
        <c:auto val="1"/>
        <c:lblAlgn val="ctr"/>
        <c:lblOffset val="40"/>
        <c:tickLblSkip val="1"/>
        <c:tickMarkSkip val="1"/>
        <c:noMultiLvlLbl val="0"/>
      </c:catAx>
      <c:valAx>
        <c:axId val="36964224"/>
        <c:scaling>
          <c:orientation val="minMax"/>
        </c:scaling>
        <c:delete val="1"/>
        <c:axPos val="l"/>
        <c:numFmt formatCode="#,##0" sourceLinked="1"/>
        <c:majorTickMark val="out"/>
        <c:minorTickMark val="none"/>
        <c:tickLblPos val="nextTo"/>
        <c:crossAx val="36962688"/>
        <c:crosses val="autoZero"/>
        <c:crossBetween val="between"/>
      </c:valAx>
      <c:spPr>
        <a:noFill/>
        <a:ln w="26696">
          <a:noFill/>
        </a:ln>
      </c:spPr>
    </c:plotArea>
    <c:legend>
      <c:legendPos val="t"/>
      <c:layout>
        <c:manualLayout>
          <c:xMode val="edge"/>
          <c:yMode val="edge"/>
          <c:x val="2.3026315789473686E-2"/>
          <c:y val="2.9462738301559786E-2"/>
          <c:w val="0.64473684210526316"/>
          <c:h val="8.3188908145580581E-2"/>
        </c:manualLayout>
      </c:layout>
      <c:overlay val="0"/>
      <c:spPr>
        <a:noFill/>
        <a:ln w="26696">
          <a:noFill/>
        </a:ln>
      </c:spPr>
      <c:txPr>
        <a:bodyPr/>
        <a:lstStyle/>
        <a:p>
          <a:pPr>
            <a:defRPr sz="2000"/>
          </a:pPr>
          <a:endParaRPr lang="zh-TW"/>
        </a:p>
      </c:txPr>
    </c:legend>
    <c:plotVisOnly val="1"/>
    <c:dispBlanksAs val="gap"/>
    <c:showDLblsOverMax val="0"/>
  </c:chart>
  <c:spPr>
    <a:noFill/>
    <a:ln>
      <a:noFill/>
    </a:ln>
  </c:spPr>
  <c:txPr>
    <a:bodyPr/>
    <a:lstStyle/>
    <a:p>
      <a:pPr>
        <a:defRPr sz="1600" b="0" i="0" u="none" strike="noStrike" baseline="3000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ln w="9903">
              <a:solidFill>
                <a:schemeClr val="tx1"/>
              </a:solidFill>
              <a:prstDash val="solid"/>
            </a:ln>
          </c:spPr>
          <c:dPt>
            <c:idx val="0"/>
            <c:bubble3D val="0"/>
            <c:spPr>
              <a:solidFill>
                <a:schemeClr val="accent6"/>
              </a:solidFill>
              <a:ln w="9903">
                <a:noFill/>
                <a:prstDash val="solid"/>
              </a:ln>
              <a:scene3d>
                <a:camera prst="orthographicFront"/>
                <a:lightRig rig="threePt" dir="t"/>
              </a:scene3d>
            </c:spPr>
            <c:extLst>
              <c:ext xmlns:c16="http://schemas.microsoft.com/office/drawing/2014/chart" uri="{C3380CC4-5D6E-409C-BE32-E72D297353CC}">
                <c16:uniqueId val="{00000001-ED2D-491C-A18E-DE0219B36A71}"/>
              </c:ext>
            </c:extLst>
          </c:dPt>
          <c:dPt>
            <c:idx val="1"/>
            <c:bubble3D val="0"/>
            <c:spPr>
              <a:solidFill>
                <a:schemeClr val="accent5"/>
              </a:solidFill>
              <a:ln w="9903">
                <a:noFill/>
                <a:prstDash val="solid"/>
              </a:ln>
              <a:scene3d>
                <a:camera prst="orthographicFront"/>
                <a:lightRig rig="threePt" dir="t"/>
              </a:scene3d>
            </c:spPr>
            <c:extLst>
              <c:ext xmlns:c16="http://schemas.microsoft.com/office/drawing/2014/chart" uri="{C3380CC4-5D6E-409C-BE32-E72D297353CC}">
                <c16:uniqueId val="{00000003-ED2D-491C-A18E-DE0219B36A71}"/>
              </c:ext>
            </c:extLst>
          </c:dPt>
          <c:dPt>
            <c:idx val="2"/>
            <c:bubble3D val="0"/>
            <c:spPr>
              <a:solidFill>
                <a:schemeClr val="accent3"/>
              </a:solidFill>
              <a:ln w="9903">
                <a:noFill/>
                <a:prstDash val="solid"/>
              </a:ln>
              <a:scene3d>
                <a:camera prst="orthographicFront"/>
                <a:lightRig rig="threePt" dir="t"/>
              </a:scene3d>
            </c:spPr>
            <c:extLst>
              <c:ext xmlns:c16="http://schemas.microsoft.com/office/drawing/2014/chart" uri="{C3380CC4-5D6E-409C-BE32-E72D297353CC}">
                <c16:uniqueId val="{00000005-ED2D-491C-A18E-DE0219B36A71}"/>
              </c:ext>
            </c:extLst>
          </c:dPt>
          <c:dPt>
            <c:idx val="3"/>
            <c:bubble3D val="0"/>
            <c:spPr>
              <a:gradFill rotWithShape="0">
                <a:gsLst>
                  <a:gs pos="0">
                    <a:srgbClr xmlns:mc="http://schemas.openxmlformats.org/markup-compatibility/2006" xmlns:a14="http://schemas.microsoft.com/office/drawing/2010/main" val="8F814A" mc:Ignorable="a14" a14:legacySpreadsheetColorIndex="27"/>
                  </a:gs>
                  <a:gs pos="100000">
                    <a:srgbClr xmlns:mc="http://schemas.openxmlformats.org/markup-compatibility/2006" xmlns:a14="http://schemas.microsoft.com/office/drawing/2010/main" val="000000" mc:Ignorable="a14" a14:legacySpreadsheetColorIndex="27">
                      <a:gamma/>
                      <a:shade val="46275"/>
                      <a:invGamma/>
                    </a:srgbClr>
                  </a:gs>
                </a:gsLst>
                <a:lin ang="5400000" scaled="1"/>
              </a:gradFill>
              <a:ln w="9903">
                <a:solidFill>
                  <a:schemeClr val="tx1"/>
                </a:solidFill>
                <a:prstDash val="solid"/>
              </a:ln>
            </c:spPr>
            <c:extLst>
              <c:ext xmlns:c16="http://schemas.microsoft.com/office/drawing/2014/chart" uri="{C3380CC4-5D6E-409C-BE32-E72D297353CC}">
                <c16:uniqueId val="{00000007-ED2D-491C-A18E-DE0219B36A71}"/>
              </c:ext>
            </c:extLst>
          </c:dPt>
          <c:dPt>
            <c:idx val="4"/>
            <c:bubble3D val="0"/>
            <c:spPr>
              <a:gradFill rotWithShape="0">
                <a:gsLst>
                  <a:gs pos="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2700000" scaled="1"/>
              </a:gradFill>
              <a:ln w="9903">
                <a:solidFill>
                  <a:schemeClr val="tx1"/>
                </a:solidFill>
                <a:prstDash val="solid"/>
              </a:ln>
            </c:spPr>
            <c:extLst>
              <c:ext xmlns:c16="http://schemas.microsoft.com/office/drawing/2014/chart" uri="{C3380CC4-5D6E-409C-BE32-E72D297353CC}">
                <c16:uniqueId val="{00000009-ED2D-491C-A18E-DE0219B36A71}"/>
              </c:ext>
            </c:extLst>
          </c:dPt>
          <c:dLbls>
            <c:dLbl>
              <c:idx val="0"/>
              <c:layout>
                <c:manualLayout>
                  <c:x val="-1.1042609502251676E-2"/>
                  <c:y val="-1.68103228451416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D-491C-A18E-DE0219B36A71}"/>
                </c:ext>
              </c:extLst>
            </c:dLbl>
            <c:dLbl>
              <c:idx val="1"/>
              <c:layout>
                <c:manualLayout>
                  <c:x val="-1.387282925250782E-2"/>
                  <c:y val="7.67602398324062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2D-491C-A18E-DE0219B36A71}"/>
                </c:ext>
              </c:extLst>
            </c:dLbl>
            <c:dLbl>
              <c:idx val="2"/>
              <c:layout>
                <c:manualLayout>
                  <c:x val="2.2052610161129138E-2"/>
                  <c:y val="3.17835704552457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2D-491C-A18E-DE0219B36A71}"/>
                </c:ext>
              </c:extLst>
            </c:dLbl>
            <c:dLbl>
              <c:idx val="3"/>
              <c:layout>
                <c:manualLayout>
                  <c:xMode val="edge"/>
                  <c:yMode val="edge"/>
                  <c:x val="0.2232854864433812"/>
                  <c:y val="7.00854700854700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D2D-491C-A18E-DE0219B36A71}"/>
                </c:ext>
              </c:extLst>
            </c:dLbl>
            <c:dLbl>
              <c:idx val="4"/>
              <c:layout>
                <c:manualLayout>
                  <c:xMode val="edge"/>
                  <c:yMode val="edge"/>
                  <c:x val="0.23604465709728872"/>
                  <c:y val="7.5213675213675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D2D-491C-A18E-DE0219B36A71}"/>
                </c:ext>
              </c:extLst>
            </c:dLbl>
            <c:dLbl>
              <c:idx val="5"/>
              <c:layout>
                <c:manualLayout>
                  <c:xMode val="edge"/>
                  <c:yMode val="edge"/>
                  <c:x val="0.24880382775119619"/>
                  <c:y val="5.98290598290598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ED2D-491C-A18E-DE0219B36A71}"/>
                </c:ext>
              </c:extLst>
            </c:dLbl>
            <c:numFmt formatCode="0%" sourceLinked="0"/>
            <c:spPr>
              <a:noFill/>
              <a:ln w="19805">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out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Sheet1!$B$1:$D$1</c:f>
              <c:strCache>
                <c:ptCount val="3"/>
                <c:pt idx="0">
                  <c:v>國內</c:v>
                </c:pt>
                <c:pt idx="1">
                  <c:v>OBU</c:v>
                </c:pt>
                <c:pt idx="2">
                  <c:v>海外分行</c:v>
                </c:pt>
              </c:strCache>
            </c:strRef>
          </c:cat>
          <c:val>
            <c:numRef>
              <c:f>Sheet1!$B$2:$D$2</c:f>
              <c:numCache>
                <c:formatCode>#,##0</c:formatCode>
                <c:ptCount val="3"/>
                <c:pt idx="0">
                  <c:v>1459</c:v>
                </c:pt>
                <c:pt idx="1">
                  <c:v>224</c:v>
                </c:pt>
                <c:pt idx="2">
                  <c:v>331</c:v>
                </c:pt>
              </c:numCache>
            </c:numRef>
          </c:val>
          <c:extLst>
            <c:ext xmlns:c16="http://schemas.microsoft.com/office/drawing/2014/chart" uri="{C3380CC4-5D6E-409C-BE32-E72D297353CC}">
              <c16:uniqueId val="{0000000B-ED2D-491C-A18E-DE0219B36A71}"/>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169184290030211E-2"/>
          <c:y val="6.1728395061728392E-3"/>
          <c:w val="0.90634441087613293"/>
          <c:h val="0.89814814814814814"/>
        </c:manualLayout>
      </c:layout>
      <c:barChart>
        <c:barDir val="col"/>
        <c:grouping val="stacked"/>
        <c:varyColors val="0"/>
        <c:ser>
          <c:idx val="0"/>
          <c:order val="0"/>
          <c:tx>
            <c:strRef>
              <c:f>Sheet2!$A$3</c:f>
              <c:strCache>
                <c:ptCount val="1"/>
                <c:pt idx="0">
                  <c:v>Domestic</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6C6B-4E7B-A3B8-C9102CA41110}"/>
                </c:ext>
              </c:extLst>
            </c:dLbl>
            <c:dLbl>
              <c:idx val="4"/>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6C6B-4E7B-A3B8-C9102CA41110}"/>
                </c:ext>
              </c:extLst>
            </c:dLbl>
            <c:spPr>
              <a:noFill/>
              <a:ln w="34205">
                <a:noFill/>
              </a:ln>
            </c:spPr>
            <c:txPr>
              <a:bodyPr wrap="square" lIns="38100" tIns="19050" rIns="38100" bIns="19050" anchor="ctr">
                <a:spAutoFit/>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Sheet2!$B$3:$H$3</c:f>
              <c:numCache>
                <c:formatCode>#,##0_ </c:formatCode>
                <c:ptCount val="5"/>
                <c:pt idx="0">
                  <c:v>1305.7800000000002</c:v>
                </c:pt>
                <c:pt idx="1">
                  <c:v>1316.5</c:v>
                </c:pt>
                <c:pt idx="2">
                  <c:v>1336</c:v>
                </c:pt>
                <c:pt idx="3">
                  <c:v>1416.6</c:v>
                </c:pt>
                <c:pt idx="4">
                  <c:v>1459.21</c:v>
                </c:pt>
              </c:numCache>
            </c:numRef>
          </c:val>
          <c:extLst>
            <c:ext xmlns:c16="http://schemas.microsoft.com/office/drawing/2014/chart" uri="{C3380CC4-5D6E-409C-BE32-E72D297353CC}">
              <c16:uniqueId val="{00000002-9DE6-4E2F-A164-8C3D54E1B1E3}"/>
            </c:ext>
          </c:extLst>
        </c:ser>
        <c:ser>
          <c:idx val="2"/>
          <c:order val="1"/>
          <c:tx>
            <c:strRef>
              <c:f>Sheet2!$A$4</c:f>
              <c:strCache>
                <c:ptCount val="1"/>
                <c:pt idx="0">
                  <c:v>OBU</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3845294123750905E-3"/>
                  <c:y val="-1.2621820412195783E-2"/>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E6-4E2F-A164-8C3D54E1B1E3}"/>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Sheet2!$B$4:$H$4</c:f>
              <c:numCache>
                <c:formatCode>#,##0_ </c:formatCode>
                <c:ptCount val="5"/>
                <c:pt idx="0">
                  <c:v>251.96</c:v>
                </c:pt>
                <c:pt idx="1">
                  <c:v>232.28</c:v>
                </c:pt>
                <c:pt idx="2">
                  <c:v>223.18</c:v>
                </c:pt>
                <c:pt idx="3">
                  <c:v>236.83</c:v>
                </c:pt>
                <c:pt idx="4">
                  <c:v>224.48</c:v>
                </c:pt>
              </c:numCache>
            </c:numRef>
          </c:val>
          <c:extLst>
            <c:ext xmlns:c16="http://schemas.microsoft.com/office/drawing/2014/chart" uri="{C3380CC4-5D6E-409C-BE32-E72D297353CC}">
              <c16:uniqueId val="{00000004-9DE6-4E2F-A164-8C3D54E1B1E3}"/>
            </c:ext>
          </c:extLst>
        </c:ser>
        <c:ser>
          <c:idx val="3"/>
          <c:order val="2"/>
          <c:tx>
            <c:strRef>
              <c:f>Sheet2!$A$5</c:f>
              <c:strCache>
                <c:ptCount val="1"/>
                <c:pt idx="0">
                  <c:v>Overseas branches</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2-6C6B-4E7B-A3B8-C9102CA41110}"/>
                </c:ext>
              </c:extLst>
            </c:dLbl>
            <c:dLbl>
              <c:idx val="2"/>
              <c:layout>
                <c:manualLayout>
                  <c:x val="-1.3632931395960446E-3"/>
                  <c:y val="4.8696404926382719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E6-4E2F-A164-8C3D54E1B1E3}"/>
                </c:ext>
              </c:extLst>
            </c:dLbl>
            <c:dLbl>
              <c:idx val="3"/>
              <c:layout>
                <c:manualLayout>
                  <c:x val="-1.3633658464928811E-3"/>
                  <c:y val="-3.2060245936867682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E6-4E2F-A164-8C3D54E1B1E3}"/>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Sheet2!$B$5:$H$5</c:f>
              <c:numCache>
                <c:formatCode>#,##0_ </c:formatCode>
                <c:ptCount val="5"/>
                <c:pt idx="0">
                  <c:v>342.77499999999998</c:v>
                </c:pt>
                <c:pt idx="1">
                  <c:v>348.89</c:v>
                </c:pt>
                <c:pt idx="2">
                  <c:v>340.38</c:v>
                </c:pt>
                <c:pt idx="3">
                  <c:v>336.17</c:v>
                </c:pt>
                <c:pt idx="4">
                  <c:v>331.13</c:v>
                </c:pt>
              </c:numCache>
            </c:numRef>
          </c:val>
          <c:extLst>
            <c:ext xmlns:c16="http://schemas.microsoft.com/office/drawing/2014/chart" uri="{C3380CC4-5D6E-409C-BE32-E72D297353CC}">
              <c16:uniqueId val="{00000008-9DE6-4E2F-A164-8C3D54E1B1E3}"/>
            </c:ext>
          </c:extLst>
        </c:ser>
        <c:dLbls>
          <c:showLegendKey val="0"/>
          <c:showVal val="0"/>
          <c:showCatName val="0"/>
          <c:showSerName val="0"/>
          <c:showPercent val="0"/>
          <c:showBubbleSize val="0"/>
        </c:dLbls>
        <c:gapWidth val="30"/>
        <c:overlap val="100"/>
        <c:serLines>
          <c:spPr>
            <a:ln w="4276">
              <a:solidFill>
                <a:srgbClr val="000000"/>
              </a:solidFill>
              <a:prstDash val="solid"/>
            </a:ln>
          </c:spPr>
        </c:serLines>
        <c:axId val="76835840"/>
        <c:axId val="76854016"/>
      </c:barChart>
      <c:catAx>
        <c:axId val="76835840"/>
        <c:scaling>
          <c:orientation val="minMax"/>
        </c:scaling>
        <c:delete val="0"/>
        <c:axPos val="b"/>
        <c:numFmt formatCode="General" sourceLinked="1"/>
        <c:majorTickMark val="none"/>
        <c:minorTickMark val="none"/>
        <c:tickLblPos val="nextTo"/>
        <c:spPr>
          <a:ln w="4276">
            <a:solidFill>
              <a:srgbClr val="000000"/>
            </a:solidFill>
            <a:prstDash val="solid"/>
          </a:ln>
        </c:spPr>
        <c:txPr>
          <a:bodyPr rot="0" vert="horz"/>
          <a:lstStyle/>
          <a:p>
            <a:pPr>
              <a:defRPr sz="1448" b="1" i="0" u="none" strike="noStrike" baseline="0">
                <a:solidFill>
                  <a:schemeClr val="accent6">
                    <a:lumMod val="50000"/>
                  </a:schemeClr>
                </a:solidFill>
                <a:latin typeface="Arial"/>
                <a:ea typeface="Arial"/>
                <a:cs typeface="Arial"/>
              </a:defRPr>
            </a:pPr>
            <a:endParaRPr lang="zh-TW"/>
          </a:p>
        </c:txPr>
        <c:crossAx val="76854016"/>
        <c:crosses val="autoZero"/>
        <c:auto val="1"/>
        <c:lblAlgn val="ctr"/>
        <c:lblOffset val="100"/>
        <c:tickLblSkip val="1"/>
        <c:tickMarkSkip val="1"/>
        <c:noMultiLvlLbl val="0"/>
      </c:catAx>
      <c:valAx>
        <c:axId val="76854016"/>
        <c:scaling>
          <c:orientation val="minMax"/>
        </c:scaling>
        <c:delete val="1"/>
        <c:axPos val="l"/>
        <c:numFmt formatCode="#,##0_ " sourceLinked="1"/>
        <c:majorTickMark val="out"/>
        <c:minorTickMark val="none"/>
        <c:tickLblPos val="nextTo"/>
        <c:crossAx val="76835840"/>
        <c:crosses val="autoZero"/>
        <c:crossBetween val="between"/>
      </c:valAx>
      <c:spPr>
        <a:noFill/>
        <a:ln w="25358">
          <a:noFill/>
        </a:ln>
      </c:spPr>
    </c:plotArea>
    <c:plotVisOnly val="1"/>
    <c:dispBlanksAs val="gap"/>
    <c:showDLblsOverMax val="0"/>
  </c:chart>
  <c:spPr>
    <a:noFill/>
    <a:ln>
      <a:noFill/>
    </a:ln>
  </c:spPr>
  <c:txPr>
    <a:bodyPr/>
    <a:lstStyle/>
    <a:p>
      <a:pPr>
        <a:defRPr sz="107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solidFill>
              <a:schemeClr val="accent5"/>
            </a:solidFill>
            <a:ln w="9903">
              <a:noFill/>
              <a:prstDash val="solid"/>
            </a:ln>
            <a:scene3d>
              <a:camera prst="orthographicFront"/>
              <a:lightRig rig="threePt" dir="t"/>
            </a:scene3d>
          </c:spPr>
          <c:dPt>
            <c:idx val="0"/>
            <c:bubble3D val="0"/>
            <c:extLst>
              <c:ext xmlns:c16="http://schemas.microsoft.com/office/drawing/2014/chart" uri="{C3380CC4-5D6E-409C-BE32-E72D297353CC}">
                <c16:uniqueId val="{00000001-A153-46AF-BD09-BEBA60D0822C}"/>
              </c:ext>
            </c:extLst>
          </c:dPt>
          <c:dPt>
            <c:idx val="1"/>
            <c:bubble3D val="0"/>
            <c:spPr>
              <a:solidFill>
                <a:schemeClr val="accent6"/>
              </a:solidFill>
              <a:ln w="9903">
                <a:noFill/>
                <a:prstDash val="solid"/>
              </a:ln>
              <a:scene3d>
                <a:camera prst="orthographicFront"/>
                <a:lightRig rig="threePt" dir="t"/>
              </a:scene3d>
            </c:spPr>
            <c:extLst>
              <c:ext xmlns:c16="http://schemas.microsoft.com/office/drawing/2014/chart" uri="{C3380CC4-5D6E-409C-BE32-E72D297353CC}">
                <c16:uniqueId val="{00000003-A153-46AF-BD09-BEBA60D0822C}"/>
              </c:ext>
            </c:extLst>
          </c:dPt>
          <c:dPt>
            <c:idx val="2"/>
            <c:bubble3D val="0"/>
            <c:extLst>
              <c:ext xmlns:c16="http://schemas.microsoft.com/office/drawing/2014/chart" uri="{C3380CC4-5D6E-409C-BE32-E72D297353CC}">
                <c16:uniqueId val="{00000005-A153-46AF-BD09-BEBA60D0822C}"/>
              </c:ext>
            </c:extLst>
          </c:dPt>
          <c:dPt>
            <c:idx val="3"/>
            <c:bubble3D val="0"/>
            <c:extLst>
              <c:ext xmlns:c16="http://schemas.microsoft.com/office/drawing/2014/chart" uri="{C3380CC4-5D6E-409C-BE32-E72D297353CC}">
                <c16:uniqueId val="{00000007-A153-46AF-BD09-BEBA60D0822C}"/>
              </c:ext>
            </c:extLst>
          </c:dPt>
          <c:dPt>
            <c:idx val="4"/>
            <c:bubble3D val="0"/>
            <c:extLst>
              <c:ext xmlns:c16="http://schemas.microsoft.com/office/drawing/2014/chart" uri="{C3380CC4-5D6E-409C-BE32-E72D297353CC}">
                <c16:uniqueId val="{00000009-A153-46AF-BD09-BEBA60D0822C}"/>
              </c:ext>
            </c:extLst>
          </c:dPt>
          <c:dLbls>
            <c:dLbl>
              <c:idx val="2"/>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5-A153-46AF-BD09-BEBA60D0822C}"/>
                </c:ext>
              </c:extLst>
            </c:dLbl>
            <c:dLbl>
              <c:idx val="3"/>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7-A153-46AF-BD09-BEBA60D0822C}"/>
                </c:ext>
              </c:extLst>
            </c:dLbl>
            <c:dLbl>
              <c:idx val="4"/>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9-A153-46AF-BD09-BEBA60D0822C}"/>
                </c:ext>
              </c:extLst>
            </c:dLbl>
            <c:dLbl>
              <c:idx val="5"/>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6-72C2-4386-A970-77F90B8731A6}"/>
                </c:ext>
              </c:extLst>
            </c:dLbl>
            <c:numFmt formatCode="0%" sourceLinked="0"/>
            <c:spPr>
              <a:noFill/>
              <a:ln w="19805">
                <a:noFill/>
              </a:ln>
            </c:spPr>
            <c:txPr>
              <a:bodyPr/>
              <a:lstStyle/>
              <a:p>
                <a:pPr>
                  <a:defRPr sz="1092" b="0" i="0" u="none" strike="noStrike" baseline="0">
                    <a:solidFill>
                      <a:schemeClr val="tx1"/>
                    </a:solidFill>
                    <a:latin typeface="Arial"/>
                    <a:ea typeface="Arial"/>
                    <a:cs typeface="Arial"/>
                  </a:defRPr>
                </a:pPr>
                <a:endParaRPr lang="zh-TW"/>
              </a:p>
            </c:txPr>
            <c:dLblPos val="in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Sheet1!$B$1:$C$1</c:f>
              <c:strCache>
                <c:ptCount val="2"/>
                <c:pt idx="0">
                  <c:v>台幣</c:v>
                </c:pt>
                <c:pt idx="1">
                  <c:v>外幣</c:v>
                </c:pt>
              </c:strCache>
            </c:strRef>
          </c:cat>
          <c:val>
            <c:numRef>
              <c:f>Sheet1!$B$2:$C$2</c:f>
              <c:numCache>
                <c:formatCode>#,##0</c:formatCode>
                <c:ptCount val="2"/>
                <c:pt idx="0">
                  <c:v>1337</c:v>
                </c:pt>
                <c:pt idx="1">
                  <c:v>626</c:v>
                </c:pt>
              </c:numCache>
            </c:numRef>
          </c:val>
          <c:extLst>
            <c:ext xmlns:c16="http://schemas.microsoft.com/office/drawing/2014/chart" uri="{C3380CC4-5D6E-409C-BE32-E72D297353CC}">
              <c16:uniqueId val="{0000000B-A153-46AF-BD09-BEBA60D0822C}"/>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91812865497075E-2"/>
          <c:y val="1.3605442176870748E-2"/>
          <c:w val="0.9064327485380117"/>
          <c:h val="0.78231292517006801"/>
        </c:manualLayout>
      </c:layout>
      <c:barChart>
        <c:barDir val="col"/>
        <c:grouping val="stacked"/>
        <c:varyColors val="0"/>
        <c:ser>
          <c:idx val="0"/>
          <c:order val="0"/>
          <c:tx>
            <c:strRef>
              <c:f>Sheet2!$A$3</c:f>
              <c:strCache>
                <c:ptCount val="1"/>
                <c:pt idx="0">
                  <c:v>NTD loan</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48DA-4B50-8BC1-770542B7A98B}"/>
                </c:ext>
              </c:extLst>
            </c:dLbl>
            <c:dLbl>
              <c:idx val="4"/>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48DA-4B50-8BC1-770542B7A98B}"/>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Sheet2!$B$3:$H$3</c:f>
              <c:numCache>
                <c:formatCode>#,##0_ </c:formatCode>
                <c:ptCount val="5"/>
                <c:pt idx="0">
                  <c:v>1213.8800000000001</c:v>
                </c:pt>
                <c:pt idx="1">
                  <c:v>1242.8499999999999</c:v>
                </c:pt>
                <c:pt idx="2">
                  <c:v>1268.3</c:v>
                </c:pt>
                <c:pt idx="3">
                  <c:v>1295.52</c:v>
                </c:pt>
                <c:pt idx="4">
                  <c:v>1337.34</c:v>
                </c:pt>
              </c:numCache>
            </c:numRef>
          </c:val>
          <c:extLst>
            <c:ext xmlns:c16="http://schemas.microsoft.com/office/drawing/2014/chart" uri="{C3380CC4-5D6E-409C-BE32-E72D297353CC}">
              <c16:uniqueId val="{00000002-254D-41AD-AECE-A56C80992F32}"/>
            </c:ext>
          </c:extLst>
        </c:ser>
        <c:ser>
          <c:idx val="2"/>
          <c:order val="1"/>
          <c:tx>
            <c:strRef>
              <c:f>Sheet2!$A$4</c:f>
              <c:strCache>
                <c:ptCount val="1"/>
                <c:pt idx="0">
                  <c:v>FX loan</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7053989618147931E-4"/>
                  <c:y val="-2.0254620881749341E-2"/>
                </c:manualLayout>
              </c:layout>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4D-41AD-AECE-A56C80992F32}"/>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Sheet2!$B$4:$H$4</c:f>
              <c:numCache>
                <c:formatCode>#,##0_ </c:formatCode>
                <c:ptCount val="5"/>
                <c:pt idx="0">
                  <c:v>664.96</c:v>
                </c:pt>
                <c:pt idx="1">
                  <c:v>648.24</c:v>
                </c:pt>
                <c:pt idx="2">
                  <c:v>620.66</c:v>
                </c:pt>
                <c:pt idx="3">
                  <c:v>625.4</c:v>
                </c:pt>
                <c:pt idx="4">
                  <c:v>625.69000000000005</c:v>
                </c:pt>
              </c:numCache>
            </c:numRef>
          </c:val>
          <c:extLst>
            <c:ext xmlns:c16="http://schemas.microsoft.com/office/drawing/2014/chart" uri="{C3380CC4-5D6E-409C-BE32-E72D297353CC}">
              <c16:uniqueId val="{00000004-254D-41AD-AECE-A56C80992F32}"/>
            </c:ext>
          </c:extLst>
        </c:ser>
        <c:ser>
          <c:idx val="3"/>
          <c:order val="2"/>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0" scaled="1"/>
            </a:gradFill>
            <a:ln w="32870">
              <a:noFill/>
            </a:ln>
          </c:spPr>
          <c:invertIfNegative val="0"/>
          <c:cat>
            <c:strRef>
              <c:f>Sheet2!$B$2:$H$2</c:f>
              <c:strCache>
                <c:ptCount val="5"/>
                <c:pt idx="0">
                  <c:v>2Q/20</c:v>
                </c:pt>
                <c:pt idx="1">
                  <c:v>3Q/20</c:v>
                </c:pt>
                <c:pt idx="2">
                  <c:v>4Q/20</c:v>
                </c:pt>
                <c:pt idx="3">
                  <c:v>1Q/21</c:v>
                </c:pt>
                <c:pt idx="4">
                  <c:v>2Q/21</c:v>
                </c:pt>
              </c:strCache>
            </c:strRef>
          </c:cat>
          <c:extLst>
            <c:ext xmlns:c16="http://schemas.microsoft.com/office/drawing/2014/chart" uri="{C3380CC4-5D6E-409C-BE32-E72D297353CC}">
              <c16:uniqueId val="{00000005-254D-41AD-AECE-A56C80992F32}"/>
            </c:ext>
          </c:extLst>
        </c:ser>
        <c:dLbls>
          <c:showLegendKey val="0"/>
          <c:showVal val="0"/>
          <c:showCatName val="0"/>
          <c:showSerName val="0"/>
          <c:showPercent val="0"/>
          <c:showBubbleSize val="0"/>
        </c:dLbls>
        <c:gapWidth val="30"/>
        <c:overlap val="100"/>
        <c:serLines>
          <c:spPr>
            <a:ln w="4109">
              <a:solidFill>
                <a:srgbClr val="000000"/>
              </a:solidFill>
              <a:prstDash val="solid"/>
            </a:ln>
          </c:spPr>
        </c:serLines>
        <c:axId val="177042944"/>
        <c:axId val="177044480"/>
      </c:barChart>
      <c:catAx>
        <c:axId val="177042944"/>
        <c:scaling>
          <c:orientation val="minMax"/>
        </c:scaling>
        <c:delete val="0"/>
        <c:axPos val="b"/>
        <c:numFmt formatCode="General" sourceLinked="1"/>
        <c:majorTickMark val="none"/>
        <c:minorTickMark val="none"/>
        <c:tickLblPos val="nextTo"/>
        <c:spPr>
          <a:ln w="4109">
            <a:solidFill>
              <a:srgbClr val="000000"/>
            </a:solidFill>
            <a:prstDash val="solid"/>
          </a:ln>
        </c:spPr>
        <c:txPr>
          <a:bodyPr rot="0" vert="horz"/>
          <a:lstStyle/>
          <a:p>
            <a:pPr>
              <a:defRPr sz="1295" b="1" i="0" u="none" strike="noStrike" baseline="0">
                <a:solidFill>
                  <a:schemeClr val="accent6">
                    <a:lumMod val="50000"/>
                  </a:schemeClr>
                </a:solidFill>
                <a:latin typeface="Arial"/>
                <a:ea typeface="Arial"/>
                <a:cs typeface="Arial"/>
              </a:defRPr>
            </a:pPr>
            <a:endParaRPr lang="zh-TW"/>
          </a:p>
        </c:txPr>
        <c:crossAx val="177044480"/>
        <c:crosses val="autoZero"/>
        <c:auto val="1"/>
        <c:lblAlgn val="ctr"/>
        <c:lblOffset val="100"/>
        <c:tickLblSkip val="1"/>
        <c:tickMarkSkip val="1"/>
        <c:noMultiLvlLbl val="0"/>
      </c:catAx>
      <c:valAx>
        <c:axId val="177044480"/>
        <c:scaling>
          <c:orientation val="minMax"/>
        </c:scaling>
        <c:delete val="1"/>
        <c:axPos val="l"/>
        <c:numFmt formatCode="#,##0_ " sourceLinked="1"/>
        <c:majorTickMark val="out"/>
        <c:minorTickMark val="none"/>
        <c:tickLblPos val="nextTo"/>
        <c:crossAx val="177042944"/>
        <c:crosses val="autoZero"/>
        <c:crossBetween val="between"/>
      </c:valAx>
      <c:spPr>
        <a:noFill/>
        <a:ln w="25299">
          <a:noFill/>
        </a:ln>
      </c:spPr>
    </c:plotArea>
    <c:plotVisOnly val="1"/>
    <c:dispBlanksAs val="gap"/>
    <c:showDLblsOverMax val="0"/>
  </c:chart>
  <c:spPr>
    <a:noFill/>
    <a:ln>
      <a:noFill/>
    </a:ln>
  </c:spPr>
  <c:txPr>
    <a:bodyPr/>
    <a:lstStyle/>
    <a:p>
      <a:pPr>
        <a:defRPr sz="38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50553596797479E-2"/>
          <c:y val="5.3589534184939211E-2"/>
          <c:w val="0.90533980582524276"/>
          <c:h val="0.7483443708609272"/>
        </c:manualLayout>
      </c:layout>
      <c:barChart>
        <c:barDir val="col"/>
        <c:grouping val="stacked"/>
        <c:varyColors val="0"/>
        <c:ser>
          <c:idx val="0"/>
          <c:order val="0"/>
          <c:spPr>
            <a:solidFill>
              <a:schemeClr val="accent5"/>
            </a:solidFill>
            <a:ln w="34784">
              <a:noFill/>
            </a:ln>
            <a:effectLst>
              <a:outerShdw blurRad="50800" dist="38100" dir="8100000" algn="tr" rotWithShape="0">
                <a:prstClr val="black">
                  <a:alpha val="40000"/>
                </a:prstClr>
              </a:outerShdw>
            </a:effectLst>
          </c:spPr>
          <c:invertIfNegative val="0"/>
          <c:dLbls>
            <c:spPr>
              <a:noFill/>
              <a:ln w="34784">
                <a:noFill/>
              </a:ln>
            </c:spPr>
            <c:txPr>
              <a:bodyPr/>
              <a:lstStyle/>
              <a:p>
                <a:pPr>
                  <a:defRPr sz="1164"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Sheet2!$D$2:$H$2</c:f>
              <c:strCache>
                <c:ptCount val="5"/>
                <c:pt idx="0">
                  <c:v>2Q/20</c:v>
                </c:pt>
                <c:pt idx="1">
                  <c:v>3Q/20</c:v>
                </c:pt>
                <c:pt idx="2">
                  <c:v>4Q/20</c:v>
                </c:pt>
                <c:pt idx="3">
                  <c:v>1Q/21</c:v>
                </c:pt>
                <c:pt idx="4">
                  <c:v>2Q/21</c:v>
                </c:pt>
              </c:strCache>
            </c:strRef>
          </c:cat>
          <c:val>
            <c:numRef>
              <c:f>Sheet2!$D$3:$H$3</c:f>
              <c:numCache>
                <c:formatCode>#,##0</c:formatCode>
                <c:ptCount val="5"/>
                <c:pt idx="0">
                  <c:v>478</c:v>
                </c:pt>
                <c:pt idx="1">
                  <c:v>453.74</c:v>
                </c:pt>
                <c:pt idx="2">
                  <c:v>424.97</c:v>
                </c:pt>
                <c:pt idx="3">
                  <c:v>431.08</c:v>
                </c:pt>
                <c:pt idx="4">
                  <c:v>434.15</c:v>
                </c:pt>
              </c:numCache>
            </c:numRef>
          </c:val>
          <c:extLst>
            <c:ext xmlns:c16="http://schemas.microsoft.com/office/drawing/2014/chart" uri="{C3380CC4-5D6E-409C-BE32-E72D297353CC}">
              <c16:uniqueId val="{00000000-A8D5-4E65-A6C1-DAD5DE84623A}"/>
            </c:ext>
          </c:extLst>
        </c:ser>
        <c:dLbls>
          <c:showLegendKey val="0"/>
          <c:showVal val="1"/>
          <c:showCatName val="0"/>
          <c:showSerName val="0"/>
          <c:showPercent val="0"/>
          <c:showBubbleSize val="0"/>
        </c:dLbls>
        <c:gapWidth val="40"/>
        <c:overlap val="100"/>
        <c:axId val="177059712"/>
        <c:axId val="178868992"/>
      </c:barChart>
      <c:catAx>
        <c:axId val="177059712"/>
        <c:scaling>
          <c:orientation val="minMax"/>
        </c:scaling>
        <c:delete val="0"/>
        <c:axPos val="b"/>
        <c:numFmt formatCode="General" sourceLinked="1"/>
        <c:majorTickMark val="none"/>
        <c:minorTickMark val="none"/>
        <c:tickLblPos val="nextTo"/>
        <c:spPr>
          <a:ln w="4348">
            <a:solidFill>
              <a:srgbClr val="000000"/>
            </a:solidFill>
            <a:prstDash val="solid"/>
          </a:ln>
        </c:spPr>
        <c:txPr>
          <a:bodyPr rot="0" vert="horz"/>
          <a:lstStyle/>
          <a:p>
            <a:pPr>
              <a:defRPr sz="1164" b="1" i="0" u="none" strike="noStrike" baseline="0">
                <a:solidFill>
                  <a:schemeClr val="accent6">
                    <a:lumMod val="50000"/>
                  </a:schemeClr>
                </a:solidFill>
                <a:latin typeface="Arial"/>
                <a:ea typeface="Arial"/>
                <a:cs typeface="Arial"/>
              </a:defRPr>
            </a:pPr>
            <a:endParaRPr lang="zh-TW"/>
          </a:p>
        </c:txPr>
        <c:crossAx val="178868992"/>
        <c:crosses val="autoZero"/>
        <c:auto val="1"/>
        <c:lblAlgn val="ctr"/>
        <c:lblOffset val="100"/>
        <c:tickLblSkip val="1"/>
        <c:tickMarkSkip val="1"/>
        <c:noMultiLvlLbl val="0"/>
      </c:catAx>
      <c:valAx>
        <c:axId val="178868992"/>
        <c:scaling>
          <c:orientation val="minMax"/>
          <c:min val="200"/>
        </c:scaling>
        <c:delete val="1"/>
        <c:axPos val="l"/>
        <c:numFmt formatCode="#,##0" sourceLinked="1"/>
        <c:majorTickMark val="out"/>
        <c:minorTickMark val="none"/>
        <c:tickLblPos val="nextTo"/>
        <c:crossAx val="177059712"/>
        <c:crosses val="autoZero"/>
        <c:crossBetween val="between"/>
      </c:valAx>
    </c:plotArea>
    <c:plotVisOnly val="1"/>
    <c:dispBlanksAs val="gap"/>
    <c:showDLblsOverMax val="0"/>
  </c:chart>
  <c:spPr>
    <a:noFill/>
    <a:ln>
      <a:noFill/>
    </a:ln>
  </c:spPr>
  <c:txPr>
    <a:bodyPr/>
    <a:lstStyle/>
    <a:p>
      <a:pPr>
        <a:defRPr sz="342"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90196078431376"/>
          <c:y val="0.23195876288659792"/>
          <c:w val="0.54166666666666663"/>
          <c:h val="0.56958762886597936"/>
        </c:manualLayout>
      </c:layout>
      <c:pieChart>
        <c:varyColors val="1"/>
        <c:ser>
          <c:idx val="0"/>
          <c:order val="0"/>
          <c:tx>
            <c:strRef>
              <c:f>Sheet1!$A$2</c:f>
              <c:strCache>
                <c:ptCount val="1"/>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2700000" scaled="1"/>
            </a:gradFill>
            <a:ln w="12580">
              <a:solidFill>
                <a:schemeClr val="tx1"/>
              </a:solidFill>
              <a:prstDash val="solid"/>
            </a:ln>
          </c:spPr>
          <c:dPt>
            <c:idx val="0"/>
            <c:bubble3D val="0"/>
            <c:spPr>
              <a:solidFill>
                <a:schemeClr val="accent6"/>
              </a:solidFill>
              <a:ln w="12580">
                <a:noFill/>
                <a:prstDash val="solid"/>
              </a:ln>
              <a:scene3d>
                <a:camera prst="orthographicFront"/>
                <a:lightRig rig="threePt" dir="t"/>
              </a:scene3d>
            </c:spPr>
            <c:extLst>
              <c:ext xmlns:c16="http://schemas.microsoft.com/office/drawing/2014/chart" uri="{C3380CC4-5D6E-409C-BE32-E72D297353CC}">
                <c16:uniqueId val="{00000000-0626-4BAB-8B09-E3EA0F9B7E71}"/>
              </c:ext>
            </c:extLst>
          </c:dPt>
          <c:dPt>
            <c:idx val="1"/>
            <c:bubble3D val="0"/>
            <c:spPr>
              <a:solidFill>
                <a:schemeClr val="accent5"/>
              </a:solidFill>
              <a:ln w="12580">
                <a:noFill/>
                <a:prstDash val="solid"/>
              </a:ln>
              <a:scene3d>
                <a:camera prst="orthographicFront"/>
                <a:lightRig rig="threePt" dir="t"/>
              </a:scene3d>
            </c:spPr>
            <c:extLst>
              <c:ext xmlns:c16="http://schemas.microsoft.com/office/drawing/2014/chart" uri="{C3380CC4-5D6E-409C-BE32-E72D297353CC}">
                <c16:uniqueId val="{00000002-0626-4BAB-8B09-E3EA0F9B7E71}"/>
              </c:ext>
            </c:extLst>
          </c:dPt>
          <c:dPt>
            <c:idx val="2"/>
            <c:bubble3D val="0"/>
            <c:spPr>
              <a:solidFill>
                <a:schemeClr val="accent2">
                  <a:lumMod val="75000"/>
                </a:schemeClr>
              </a:solidFill>
              <a:ln w="12580">
                <a:noFill/>
                <a:prstDash val="solid"/>
              </a:ln>
              <a:scene3d>
                <a:camera prst="orthographicFront"/>
                <a:lightRig rig="threePt" dir="t"/>
              </a:scene3d>
            </c:spPr>
            <c:extLst>
              <c:ext xmlns:c16="http://schemas.microsoft.com/office/drawing/2014/chart" uri="{C3380CC4-5D6E-409C-BE32-E72D297353CC}">
                <c16:uniqueId val="{00000004-0626-4BAB-8B09-E3EA0F9B7E71}"/>
              </c:ext>
            </c:extLst>
          </c:dPt>
          <c:dPt>
            <c:idx val="3"/>
            <c:bubble3D val="0"/>
            <c:spPr>
              <a:solidFill>
                <a:schemeClr val="accent3"/>
              </a:solidFill>
              <a:ln w="12580">
                <a:noFill/>
                <a:prstDash val="solid"/>
              </a:ln>
              <a:scene3d>
                <a:camera prst="orthographicFront"/>
                <a:lightRig rig="threePt" dir="t"/>
              </a:scene3d>
            </c:spPr>
            <c:extLst>
              <c:ext xmlns:c16="http://schemas.microsoft.com/office/drawing/2014/chart" uri="{C3380CC4-5D6E-409C-BE32-E72D297353CC}">
                <c16:uniqueId val="{00000006-0626-4BAB-8B09-E3EA0F9B7E71}"/>
              </c:ext>
            </c:extLst>
          </c:dPt>
          <c:dLbls>
            <c:dLbl>
              <c:idx val="0"/>
              <c:layout>
                <c:manualLayout>
                  <c:x val="-5.9432823771076004E-2"/>
                  <c:y val="-1.737650550909936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26-4BAB-8B09-E3EA0F9B7E71}"/>
                </c:ext>
              </c:extLst>
            </c:dLbl>
            <c:dLbl>
              <c:idx val="1"/>
              <c:layout>
                <c:manualLayout>
                  <c:x val="3.1405220339177024E-2"/>
                  <c:y val="-9.71487776408027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626-4BAB-8B09-E3EA0F9B7E71}"/>
                </c:ext>
              </c:extLst>
            </c:dLbl>
            <c:dLbl>
              <c:idx val="2"/>
              <c:layout>
                <c:manualLayout>
                  <c:x val="3.0625709707571766E-2"/>
                  <c:y val="-5.03073132362251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626-4BAB-8B09-E3EA0F9B7E71}"/>
                </c:ext>
              </c:extLst>
            </c:dLbl>
            <c:dLbl>
              <c:idx val="3"/>
              <c:layout>
                <c:manualLayout>
                  <c:x val="-2.323514263947327E-2"/>
                  <c:y val="7.60356354811597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626-4BAB-8B09-E3EA0F9B7E71}"/>
                </c:ext>
              </c:extLst>
            </c:dLbl>
            <c:numFmt formatCode="0%" sourceLinked="0"/>
            <c:spPr>
              <a:noFill/>
              <a:ln w="25161">
                <a:noFill/>
              </a:ln>
            </c:spPr>
            <c:txPr>
              <a:bodyPr/>
              <a:lstStyle/>
              <a:p>
                <a:pPr algn="ctr" rtl="0">
                  <a:defRPr/>
                </a:pPr>
                <a:endParaRPr lang="zh-TW"/>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外幣定存</c:v>
                </c:pt>
                <c:pt idx="1">
                  <c:v>台幣定存</c:v>
                </c:pt>
                <c:pt idx="2">
                  <c:v>台幣活存</c:v>
                </c:pt>
                <c:pt idx="3">
                  <c:v>外幣活存</c:v>
                </c:pt>
              </c:strCache>
            </c:strRef>
          </c:cat>
          <c:val>
            <c:numRef>
              <c:f>Sheet1!$B$2:$E$2</c:f>
              <c:numCache>
                <c:formatCode>#,##0</c:formatCode>
                <c:ptCount val="4"/>
                <c:pt idx="0">
                  <c:v>502</c:v>
                </c:pt>
                <c:pt idx="1">
                  <c:v>873</c:v>
                </c:pt>
                <c:pt idx="2">
                  <c:v>839</c:v>
                </c:pt>
                <c:pt idx="3" formatCode="General">
                  <c:v>542</c:v>
                </c:pt>
              </c:numCache>
            </c:numRef>
          </c:val>
          <c:extLst>
            <c:ext xmlns:c16="http://schemas.microsoft.com/office/drawing/2014/chart" uri="{C3380CC4-5D6E-409C-BE32-E72D297353CC}">
              <c16:uniqueId val="{00000009-0626-4BAB-8B09-E3EA0F9B7E71}"/>
            </c:ext>
          </c:extLst>
        </c:ser>
        <c:ser>
          <c:idx val="1"/>
          <c:order val="1"/>
          <c:tx>
            <c:strRef>
              <c:f>Sheet1!$A$3</c:f>
              <c:strCache>
                <c:ptCount val="1"/>
              </c:strCache>
            </c:strRef>
          </c:tx>
          <c:spPr>
            <a:solidFill>
              <a:schemeClr val="accent2"/>
            </a:solidFill>
            <a:ln w="12580">
              <a:solidFill>
                <a:schemeClr val="tx1"/>
              </a:solidFill>
              <a:prstDash val="solid"/>
            </a:ln>
          </c:spPr>
          <c:dPt>
            <c:idx val="0"/>
            <c:bubble3D val="0"/>
            <c:spPr>
              <a:solidFill>
                <a:schemeClr val="accent1"/>
              </a:solidFill>
              <a:ln w="12580">
                <a:solidFill>
                  <a:schemeClr val="tx1"/>
                </a:solidFill>
                <a:prstDash val="solid"/>
              </a:ln>
            </c:spPr>
            <c:extLst>
              <c:ext xmlns:c16="http://schemas.microsoft.com/office/drawing/2014/chart" uri="{C3380CC4-5D6E-409C-BE32-E72D297353CC}">
                <c16:uniqueId val="{0000000B-0626-4BAB-8B09-E3EA0F9B7E71}"/>
              </c:ext>
            </c:extLst>
          </c:dPt>
          <c:dPt>
            <c:idx val="1"/>
            <c:bubble3D val="0"/>
            <c:extLst>
              <c:ext xmlns:c16="http://schemas.microsoft.com/office/drawing/2014/chart" uri="{C3380CC4-5D6E-409C-BE32-E72D297353CC}">
                <c16:uniqueId val="{0000000C-0626-4BAB-8B09-E3EA0F9B7E71}"/>
              </c:ext>
            </c:extLst>
          </c:dPt>
          <c:dPt>
            <c:idx val="2"/>
            <c:bubble3D val="0"/>
            <c:spPr>
              <a:solidFill>
                <a:schemeClr val="hlink"/>
              </a:solidFill>
              <a:ln w="12580">
                <a:solidFill>
                  <a:schemeClr val="tx1"/>
                </a:solidFill>
                <a:prstDash val="solid"/>
              </a:ln>
            </c:spPr>
            <c:extLst>
              <c:ext xmlns:c16="http://schemas.microsoft.com/office/drawing/2014/chart" uri="{C3380CC4-5D6E-409C-BE32-E72D297353CC}">
                <c16:uniqueId val="{0000000E-0626-4BAB-8B09-E3EA0F9B7E71}"/>
              </c:ext>
            </c:extLst>
          </c:dPt>
          <c:dPt>
            <c:idx val="3"/>
            <c:bubble3D val="0"/>
            <c:spPr>
              <a:solidFill>
                <a:schemeClr val="folHlink"/>
              </a:solidFill>
              <a:ln w="12580">
                <a:solidFill>
                  <a:schemeClr val="tx1"/>
                </a:solidFill>
                <a:prstDash val="solid"/>
              </a:ln>
            </c:spPr>
            <c:extLst>
              <c:ext xmlns:c16="http://schemas.microsoft.com/office/drawing/2014/chart" uri="{C3380CC4-5D6E-409C-BE32-E72D297353CC}">
                <c16:uniqueId val="{00000010-0626-4BAB-8B09-E3EA0F9B7E71}"/>
              </c:ext>
            </c:extLst>
          </c:dPt>
          <c:dLbls>
            <c:numFmt formatCode="0%" sourceLinked="0"/>
            <c:spPr>
              <a:noFill/>
              <a:ln w="25161">
                <a:noFill/>
              </a:ln>
            </c:spPr>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外幣定存</c:v>
                </c:pt>
                <c:pt idx="1">
                  <c:v>台幣定存</c:v>
                </c:pt>
                <c:pt idx="2">
                  <c:v>台幣活存</c:v>
                </c:pt>
                <c:pt idx="3">
                  <c:v>外幣活存</c:v>
                </c:pt>
              </c:strCache>
            </c:strRef>
          </c:cat>
          <c:val>
            <c:numRef>
              <c:f>Sheet1!$B$3:$E$3</c:f>
              <c:numCache>
                <c:formatCode>General</c:formatCode>
                <c:ptCount val="4"/>
              </c:numCache>
            </c:numRef>
          </c:val>
          <c:extLst>
            <c:ext xmlns:c16="http://schemas.microsoft.com/office/drawing/2014/chart" uri="{C3380CC4-5D6E-409C-BE32-E72D297353CC}">
              <c16:uniqueId val="{00000011-0626-4BAB-8B09-E3EA0F9B7E71}"/>
            </c:ext>
          </c:extLst>
        </c:ser>
        <c:dLbls>
          <c:showLegendKey val="0"/>
          <c:showVal val="0"/>
          <c:showCatName val="0"/>
          <c:showSerName val="0"/>
          <c:showPercent val="1"/>
          <c:showBubbleSize val="0"/>
          <c:showLeaderLines val="0"/>
        </c:dLbls>
        <c:firstSliceAng val="0"/>
      </c:pieChart>
      <c:spPr>
        <a:noFill/>
        <a:ln w="25161">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73015873015872E-2"/>
          <c:y val="0"/>
          <c:w val="0.8928571428571429"/>
          <c:h val="0.92429598194435847"/>
        </c:manualLayout>
      </c:layout>
      <c:barChart>
        <c:barDir val="col"/>
        <c:grouping val="stacked"/>
        <c:varyColors val="0"/>
        <c:ser>
          <c:idx val="0"/>
          <c:order val="0"/>
          <c:tx>
            <c:strRef>
              <c:f>Sheet2!$A$3</c:f>
              <c:strCache>
                <c:ptCount val="1"/>
                <c:pt idx="0">
                  <c:v>NTD demand deposit</c:v>
                </c:pt>
              </c:strCache>
            </c:strRef>
          </c:tx>
          <c:spPr>
            <a:solidFill>
              <a:schemeClr val="accent2">
                <a:lumMod val="75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964E-4EE1-BC3D-950C42F33E13}"/>
                </c:ext>
              </c:extLst>
            </c:dLbl>
            <c:dLbl>
              <c:idx val="4"/>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964E-4EE1-BC3D-950C42F33E13}"/>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Sheet2!$B$3:$H$3</c:f>
              <c:numCache>
                <c:formatCode>#,##0_ </c:formatCode>
                <c:ptCount val="5"/>
                <c:pt idx="0">
                  <c:v>719.67</c:v>
                </c:pt>
                <c:pt idx="1">
                  <c:v>761.82</c:v>
                </c:pt>
                <c:pt idx="2">
                  <c:v>818.51</c:v>
                </c:pt>
                <c:pt idx="3">
                  <c:v>854.44</c:v>
                </c:pt>
                <c:pt idx="4">
                  <c:v>838.69</c:v>
                </c:pt>
              </c:numCache>
            </c:numRef>
          </c:val>
          <c:extLst>
            <c:ext xmlns:c16="http://schemas.microsoft.com/office/drawing/2014/chart" uri="{C3380CC4-5D6E-409C-BE32-E72D297353CC}">
              <c16:uniqueId val="{00000002-FDCB-4F11-BFF5-E7875D4827D7}"/>
            </c:ext>
          </c:extLst>
        </c:ser>
        <c:ser>
          <c:idx val="2"/>
          <c:order val="1"/>
          <c:tx>
            <c:strRef>
              <c:f>Sheet2!$A$4</c:f>
              <c:strCache>
                <c:ptCount val="1"/>
                <c:pt idx="0">
                  <c:v>FX demand deposit</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5138856368527325E-3"/>
                  <c:y val="-1.410612004450118E-2"/>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CB-4F11-BFF5-E7875D4827D7}"/>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Sheet2!$B$4:$H$4</c:f>
              <c:numCache>
                <c:formatCode>#,##0_ </c:formatCode>
                <c:ptCount val="5"/>
                <c:pt idx="0">
                  <c:v>476.23</c:v>
                </c:pt>
                <c:pt idx="1">
                  <c:v>480.79</c:v>
                </c:pt>
                <c:pt idx="2">
                  <c:v>509.56</c:v>
                </c:pt>
                <c:pt idx="3">
                  <c:v>528.01</c:v>
                </c:pt>
                <c:pt idx="4">
                  <c:v>541.72</c:v>
                </c:pt>
              </c:numCache>
            </c:numRef>
          </c:val>
          <c:extLst>
            <c:ext xmlns:c16="http://schemas.microsoft.com/office/drawing/2014/chart" uri="{C3380CC4-5D6E-409C-BE32-E72D297353CC}">
              <c16:uniqueId val="{00000004-FDCB-4F11-BFF5-E7875D4827D7}"/>
            </c:ext>
          </c:extLst>
        </c:ser>
        <c:ser>
          <c:idx val="3"/>
          <c:order val="2"/>
          <c:tx>
            <c:strRef>
              <c:f>Sheet2!$A$5</c:f>
              <c:strCache>
                <c:ptCount val="1"/>
                <c:pt idx="0">
                  <c:v>NTD time deposit</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2-964E-4EE1-BC3D-950C42F33E13}"/>
                </c:ext>
              </c:extLst>
            </c:dLbl>
            <c:dLbl>
              <c:idx val="2"/>
              <c:layout>
                <c:manualLayout>
                  <c:x val="-4.5139047508611085E-3"/>
                  <c:y val="4.3182325583140946E-4"/>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CB-4F11-BFF5-E7875D4827D7}"/>
                </c:ext>
              </c:extLst>
            </c:dLbl>
            <c:dLbl>
              <c:idx val="3"/>
              <c:layout>
                <c:manualLayout>
                  <c:x val="-4.5139143078652966E-3"/>
                  <c:y val="-4.118108360114725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CB-4F11-BFF5-E7875D4827D7}"/>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Sheet2!$B$5:$H$5</c:f>
              <c:numCache>
                <c:formatCode>#,##0_ </c:formatCode>
                <c:ptCount val="5"/>
                <c:pt idx="0">
                  <c:v>653.41999999999996</c:v>
                </c:pt>
                <c:pt idx="1">
                  <c:v>623.23</c:v>
                </c:pt>
                <c:pt idx="2">
                  <c:v>694.08</c:v>
                </c:pt>
                <c:pt idx="3">
                  <c:v>813.28</c:v>
                </c:pt>
                <c:pt idx="4">
                  <c:v>872.91</c:v>
                </c:pt>
              </c:numCache>
            </c:numRef>
          </c:val>
          <c:extLst>
            <c:ext xmlns:c16="http://schemas.microsoft.com/office/drawing/2014/chart" uri="{C3380CC4-5D6E-409C-BE32-E72D297353CC}">
              <c16:uniqueId val="{00000008-FDCB-4F11-BFF5-E7875D4827D7}"/>
            </c:ext>
          </c:extLst>
        </c:ser>
        <c:ser>
          <c:idx val="4"/>
          <c:order val="3"/>
          <c:tx>
            <c:strRef>
              <c:f>Sheet2!$A$6</c:f>
              <c:strCache>
                <c:ptCount val="1"/>
                <c:pt idx="0">
                  <c:v>FX time deposit</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2"/>
              <c:layout>
                <c:manualLayout>
                  <c:x val="-8.4821587191150627E-3"/>
                  <c:y val="-9.5128879083110074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CB-4F11-BFF5-E7875D4827D7}"/>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Sheet2!$B$6:$H$6</c:f>
              <c:numCache>
                <c:formatCode>#,##0_ </c:formatCode>
                <c:ptCount val="5"/>
                <c:pt idx="0">
                  <c:v>626.55899999999997</c:v>
                </c:pt>
                <c:pt idx="1">
                  <c:v>575.77</c:v>
                </c:pt>
                <c:pt idx="2">
                  <c:v>570.97</c:v>
                </c:pt>
                <c:pt idx="3">
                  <c:v>548.41999999999996</c:v>
                </c:pt>
                <c:pt idx="4">
                  <c:v>502.03</c:v>
                </c:pt>
              </c:numCache>
            </c:numRef>
          </c:val>
          <c:extLst>
            <c:ext xmlns:c16="http://schemas.microsoft.com/office/drawing/2014/chart" uri="{C3380CC4-5D6E-409C-BE32-E72D297353CC}">
              <c16:uniqueId val="{0000000A-FDCB-4F11-BFF5-E7875D4827D7}"/>
            </c:ext>
          </c:extLst>
        </c:ser>
        <c:dLbls>
          <c:showLegendKey val="0"/>
          <c:showVal val="1"/>
          <c:showCatName val="0"/>
          <c:showSerName val="0"/>
          <c:showPercent val="0"/>
          <c:showBubbleSize val="0"/>
        </c:dLbls>
        <c:gapWidth val="30"/>
        <c:overlap val="100"/>
        <c:serLines>
          <c:spPr>
            <a:ln w="4884">
              <a:solidFill>
                <a:srgbClr val="000000"/>
              </a:solidFill>
              <a:prstDash val="solid"/>
            </a:ln>
          </c:spPr>
        </c:serLines>
        <c:axId val="183865344"/>
        <c:axId val="183866880"/>
      </c:barChart>
      <c:catAx>
        <c:axId val="183865344"/>
        <c:scaling>
          <c:orientation val="minMax"/>
        </c:scaling>
        <c:delete val="0"/>
        <c:axPos val="b"/>
        <c:numFmt formatCode="General" sourceLinked="1"/>
        <c:majorTickMark val="none"/>
        <c:minorTickMark val="none"/>
        <c:tickLblPos val="nextTo"/>
        <c:spPr>
          <a:ln w="4884">
            <a:solidFill>
              <a:srgbClr val="000000"/>
            </a:solidFill>
            <a:prstDash val="solid"/>
          </a:ln>
        </c:spPr>
        <c:txPr>
          <a:bodyPr rot="0" vert="horz"/>
          <a:lstStyle/>
          <a:p>
            <a:pPr>
              <a:defRPr sz="1231" b="1" i="0" u="none" strike="noStrike" baseline="0">
                <a:solidFill>
                  <a:schemeClr val="accent6">
                    <a:lumMod val="50000"/>
                  </a:schemeClr>
                </a:solidFill>
                <a:latin typeface="Arial"/>
                <a:ea typeface="Arial"/>
                <a:cs typeface="Arial"/>
              </a:defRPr>
            </a:pPr>
            <a:endParaRPr lang="zh-TW"/>
          </a:p>
        </c:txPr>
        <c:crossAx val="183866880"/>
        <c:crosses val="autoZero"/>
        <c:auto val="1"/>
        <c:lblAlgn val="ctr"/>
        <c:lblOffset val="100"/>
        <c:tickLblSkip val="1"/>
        <c:tickMarkSkip val="1"/>
        <c:noMultiLvlLbl val="0"/>
      </c:catAx>
      <c:valAx>
        <c:axId val="183866880"/>
        <c:scaling>
          <c:orientation val="minMax"/>
        </c:scaling>
        <c:delete val="1"/>
        <c:axPos val="l"/>
        <c:numFmt formatCode="#,##0_ " sourceLinked="1"/>
        <c:majorTickMark val="out"/>
        <c:minorTickMark val="none"/>
        <c:tickLblPos val="nextTo"/>
        <c:crossAx val="183865344"/>
        <c:crosses val="autoZero"/>
        <c:crossBetween val="between"/>
      </c:valAx>
      <c:spPr>
        <a:noFill/>
        <a:ln w="39071">
          <a:noFill/>
        </a:ln>
      </c:spPr>
    </c:plotArea>
    <c:plotVisOnly val="1"/>
    <c:dispBlanksAs val="gap"/>
    <c:showDLblsOverMax val="0"/>
  </c:chart>
  <c:spPr>
    <a:noFill/>
    <a:ln>
      <a:noFill/>
    </a:ln>
  </c:spPr>
  <c:txPr>
    <a:bodyPr/>
    <a:lstStyle/>
    <a:p>
      <a:pPr>
        <a:defRPr sz="846"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69604605875892E-2"/>
          <c:y val="0.21967279090113739"/>
          <c:w val="0.83944177116749297"/>
          <c:h val="0.58676312335958003"/>
        </c:manualLayout>
      </c:layout>
      <c:lineChart>
        <c:grouping val="standard"/>
        <c:varyColors val="0"/>
        <c:ser>
          <c:idx val="0"/>
          <c:order val="0"/>
          <c:tx>
            <c:strRef>
              <c:f>工作表1!$B$1</c:f>
              <c:strCache>
                <c:ptCount val="1"/>
                <c:pt idx="0">
                  <c:v>Mega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2"/>
              <c:layout>
                <c:manualLayout>
                  <c:x val="-8.1068707137414278E-2"/>
                  <c:y val="-5.9236001749781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55-6A44-8C30-956E84111290}"/>
                </c:ext>
              </c:extLst>
            </c:dLbl>
            <c:dLbl>
              <c:idx val="3"/>
              <c:spPr>
                <a:noFill/>
                <a:ln>
                  <a:noFill/>
                </a:ln>
                <a:effectLst/>
              </c:spPr>
              <c:txPr>
                <a:bodyPr wrap="square" lIns="38100" tIns="19050" rIns="38100" bIns="19050" anchor="ctr">
                  <a:spAutoFit/>
                </a:bodyPr>
                <a:lstStyle/>
                <a:p>
                  <a:pPr>
                    <a:defRPr sz="1200" b="0"/>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C9D-4CA4-8939-D7580EBA7D06}"/>
                </c:ext>
              </c:extLst>
            </c:dLbl>
            <c:dLbl>
              <c:idx val="7"/>
              <c:layout>
                <c:manualLayout>
                  <c:x val="-2.6881720430107725E-2"/>
                  <c:y val="-5.9756999125109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9D-4CA4-8939-D7580EBA7D06}"/>
                </c:ext>
              </c:extLst>
            </c:dLbl>
            <c:spPr>
              <a:noFill/>
              <a:ln>
                <a:noFill/>
              </a:ln>
              <a:effectLst/>
            </c:spPr>
            <c:txPr>
              <a:bodyPr wrap="square" lIns="38100" tIns="19050" rIns="38100" bIns="19050" anchor="ctr">
                <a:spAutoFit/>
              </a:bodyPr>
              <a:lstStyle/>
              <a:p>
                <a:pPr>
                  <a:defRPr sz="1200"/>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3Q/19</c:v>
                </c:pt>
                <c:pt idx="1">
                  <c:v>4Q/19</c:v>
                </c:pt>
                <c:pt idx="2">
                  <c:v>1Q/20</c:v>
                </c:pt>
                <c:pt idx="3">
                  <c:v>2Q/20</c:v>
                </c:pt>
                <c:pt idx="4">
                  <c:v>3Q/20</c:v>
                </c:pt>
                <c:pt idx="5">
                  <c:v>4Q/20</c:v>
                </c:pt>
                <c:pt idx="6">
                  <c:v>1Q/21</c:v>
                </c:pt>
                <c:pt idx="7">
                  <c:v>2Q/21</c:v>
                </c:pt>
              </c:strCache>
            </c:strRef>
          </c:cat>
          <c:val>
            <c:numRef>
              <c:f>工作表1!$B$2:$B$9</c:f>
              <c:numCache>
                <c:formatCode>0.00%</c:formatCode>
                <c:ptCount val="8"/>
                <c:pt idx="0">
                  <c:v>0.78610000000000002</c:v>
                </c:pt>
                <c:pt idx="1">
                  <c:v>0.77210000000000001</c:v>
                </c:pt>
                <c:pt idx="2">
                  <c:v>0.76600000000000001</c:v>
                </c:pt>
                <c:pt idx="3">
                  <c:v>0.77529999999999999</c:v>
                </c:pt>
                <c:pt idx="4">
                  <c:v>0.76449999999999996</c:v>
                </c:pt>
                <c:pt idx="5">
                  <c:v>0.74109999999999998</c:v>
                </c:pt>
                <c:pt idx="6">
                  <c:v>0.70940000000000003</c:v>
                </c:pt>
                <c:pt idx="7">
                  <c:v>0.71540000000000004</c:v>
                </c:pt>
              </c:numCache>
            </c:numRef>
          </c:val>
          <c:smooth val="0"/>
          <c:extLst>
            <c:ext xmlns:c16="http://schemas.microsoft.com/office/drawing/2014/chart" uri="{C3380CC4-5D6E-409C-BE32-E72D297353CC}">
              <c16:uniqueId val="{00000000-ED92-4CFA-BE12-72620F3A1C43}"/>
            </c:ext>
          </c:extLst>
        </c:ser>
        <c:ser>
          <c:idx val="1"/>
          <c:order val="1"/>
          <c:tx>
            <c:strRef>
              <c:f>工作表1!$C$1</c:f>
              <c:strCache>
                <c:ptCount val="1"/>
                <c:pt idx="0">
                  <c:v>Industry LDR***</c:v>
                </c:pt>
              </c:strCache>
            </c:strRef>
          </c:tx>
          <c:dLbls>
            <c:dLbl>
              <c:idx val="2"/>
              <c:layout>
                <c:manualLayout>
                  <c:x val="-8.1068707137414278E-2"/>
                  <c:y val="6.7569553805774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55-6A44-8C30-956E84111290}"/>
                </c:ext>
              </c:extLst>
            </c:dLbl>
            <c:dLbl>
              <c:idx val="7"/>
              <c:layout>
                <c:manualLayout>
                  <c:x val="-6.3143679620692672E-2"/>
                  <c:y val="2.0868110236220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9D-4CA4-8939-D7580EBA7D06}"/>
                </c:ext>
              </c:extLst>
            </c:dLbl>
            <c:spPr>
              <a:noFill/>
              <a:ln>
                <a:noFill/>
              </a:ln>
              <a:effectLst/>
            </c:spPr>
            <c:txPr>
              <a:bodyPr wrap="square" lIns="38100" tIns="19050" rIns="38100" bIns="19050" anchor="ctr">
                <a:spAutoFit/>
              </a:bodyPr>
              <a:lstStyle/>
              <a:p>
                <a:pPr>
                  <a:defRPr sz="1000">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3Q/19</c:v>
                </c:pt>
                <c:pt idx="1">
                  <c:v>4Q/19</c:v>
                </c:pt>
                <c:pt idx="2">
                  <c:v>1Q/20</c:v>
                </c:pt>
                <c:pt idx="3">
                  <c:v>2Q/20</c:v>
                </c:pt>
                <c:pt idx="4">
                  <c:v>3Q/20</c:v>
                </c:pt>
                <c:pt idx="5">
                  <c:v>4Q/20</c:v>
                </c:pt>
                <c:pt idx="6">
                  <c:v>1Q/21</c:v>
                </c:pt>
                <c:pt idx="7">
                  <c:v>2Q/21</c:v>
                </c:pt>
              </c:strCache>
            </c:strRef>
          </c:cat>
          <c:val>
            <c:numRef>
              <c:f>工作表1!$C$2:$C$9</c:f>
              <c:numCache>
                <c:formatCode>0.00%</c:formatCode>
                <c:ptCount val="8"/>
                <c:pt idx="0">
                  <c:v>0.73809999999999998</c:v>
                </c:pt>
                <c:pt idx="1">
                  <c:v>0.72709999999999997</c:v>
                </c:pt>
                <c:pt idx="2">
                  <c:v>0.7339</c:v>
                </c:pt>
                <c:pt idx="3">
                  <c:v>0.73070000000000002</c:v>
                </c:pt>
                <c:pt idx="4">
                  <c:v>0.72789999999999999</c:v>
                </c:pt>
                <c:pt idx="5">
                  <c:v>0.70750000000000002</c:v>
                </c:pt>
                <c:pt idx="6">
                  <c:v>0.72609999999999997</c:v>
                </c:pt>
                <c:pt idx="7">
                  <c:v>0.70879999999999999</c:v>
                </c:pt>
              </c:numCache>
            </c:numRef>
          </c:val>
          <c:smooth val="0"/>
          <c:extLst>
            <c:ext xmlns:c16="http://schemas.microsoft.com/office/drawing/2014/chart" uri="{C3380CC4-5D6E-409C-BE32-E72D297353CC}">
              <c16:uniqueId val="{00000006-4294-4322-80AA-8D1BCB861D22}"/>
            </c:ext>
          </c:extLst>
        </c:ser>
        <c:dLbls>
          <c:showLegendKey val="0"/>
          <c:showVal val="0"/>
          <c:showCatName val="0"/>
          <c:showSerName val="0"/>
          <c:showPercent val="0"/>
          <c:showBubbleSize val="0"/>
        </c:dLbls>
        <c:marker val="1"/>
        <c:smooth val="0"/>
        <c:axId val="183510528"/>
        <c:axId val="183511680"/>
      </c:lineChart>
      <c:catAx>
        <c:axId val="183510528"/>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a:pPr>
            <a:endParaRPr lang="zh-TW"/>
          </a:p>
        </c:txPr>
        <c:crossAx val="183511680"/>
        <c:crosses val="autoZero"/>
        <c:auto val="1"/>
        <c:lblAlgn val="ctr"/>
        <c:lblOffset val="100"/>
        <c:noMultiLvlLbl val="0"/>
      </c:catAx>
      <c:valAx>
        <c:axId val="183511680"/>
        <c:scaling>
          <c:orientation val="minMax"/>
          <c:min val="0.5"/>
        </c:scaling>
        <c:delete val="1"/>
        <c:axPos val="l"/>
        <c:numFmt formatCode="0.00%" sourceLinked="1"/>
        <c:majorTickMark val="out"/>
        <c:minorTickMark val="none"/>
        <c:tickLblPos val="nextTo"/>
        <c:crossAx val="183510528"/>
        <c:crosses val="autoZero"/>
        <c:crossBetween val="between"/>
      </c:valAx>
    </c:plotArea>
    <c:legend>
      <c:legendPos val="t"/>
      <c:layout>
        <c:manualLayout>
          <c:xMode val="edge"/>
          <c:yMode val="edge"/>
          <c:x val="0.10628503090339515"/>
          <c:y val="8.3333333333333329E-2"/>
          <c:w val="0.87076327152654309"/>
          <c:h val="5.0463910761154855E-2"/>
        </c:manualLayout>
      </c:layout>
      <c:overlay val="0"/>
    </c:legend>
    <c:plotVisOnly val="1"/>
    <c:dispBlanksAs val="gap"/>
    <c:showDLblsOverMax val="0"/>
  </c:chart>
  <c:txPr>
    <a:bodyPr/>
    <a:lstStyle/>
    <a:p>
      <a:pPr>
        <a:defRPr sz="1100">
          <a:solidFill>
            <a:schemeClr val="accent6">
              <a:lumMod val="50000"/>
            </a:schemeClr>
          </a:solidFill>
          <a:latin typeface="+mn-ea"/>
          <a:ea typeface="+mn-ea"/>
        </a:defRPr>
      </a:pPr>
      <a:endParaRPr lang="zh-TW"/>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023708102062"/>
          <c:y val="0.21689501312335957"/>
          <c:w val="0.83944177116749297"/>
          <c:h val="0.60342979002624675"/>
        </c:manualLayout>
      </c:layout>
      <c:lineChart>
        <c:grouping val="standard"/>
        <c:varyColors val="0"/>
        <c:ser>
          <c:idx val="0"/>
          <c:order val="0"/>
          <c:tx>
            <c:strRef>
              <c:f>工作表1!$B$1</c:f>
              <c:strCache>
                <c:ptCount val="1"/>
                <c:pt idx="0">
                  <c:v>USD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7"/>
              <c:layout>
                <c:manualLayout>
                  <c:x val="-3.1142578951824569E-3"/>
                  <c:y val="-4.6527996500437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81-4EBB-A7B7-89C71085CFEE}"/>
                </c:ext>
              </c:extLst>
            </c:dLbl>
            <c:spPr>
              <a:noFill/>
              <a:ln>
                <a:noFill/>
              </a:ln>
              <a:effectLst/>
            </c:spPr>
            <c:txPr>
              <a:bodyPr/>
              <a:lstStyle/>
              <a:p>
                <a:pPr>
                  <a:defRPr sz="1000" b="0">
                    <a:solidFill>
                      <a:schemeClr val="accent6">
                        <a:lumMod val="50000"/>
                      </a:schemeClr>
                    </a:solidFill>
                    <a:latin typeface="+mj-ea"/>
                    <a:ea typeface="+mj-ea"/>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3Q/19</c:v>
                </c:pt>
                <c:pt idx="1">
                  <c:v>4Q/19</c:v>
                </c:pt>
                <c:pt idx="2">
                  <c:v>1Q/20</c:v>
                </c:pt>
                <c:pt idx="3">
                  <c:v>2Q/20</c:v>
                </c:pt>
                <c:pt idx="4">
                  <c:v>3Q/20</c:v>
                </c:pt>
                <c:pt idx="5">
                  <c:v>4Q/20</c:v>
                </c:pt>
                <c:pt idx="6">
                  <c:v>1Q/21</c:v>
                </c:pt>
                <c:pt idx="7">
                  <c:v>2Q/21</c:v>
                </c:pt>
              </c:strCache>
            </c:strRef>
          </c:cat>
          <c:val>
            <c:numRef>
              <c:f>工作表1!$B$2:$B$9</c:f>
              <c:numCache>
                <c:formatCode>0.00%</c:formatCode>
                <c:ptCount val="8"/>
                <c:pt idx="0">
                  <c:v>0.55800000000000005</c:v>
                </c:pt>
                <c:pt idx="1">
                  <c:v>0.53749999999999998</c:v>
                </c:pt>
                <c:pt idx="2">
                  <c:v>0.53359999999999996</c:v>
                </c:pt>
                <c:pt idx="3">
                  <c:v>0.54610000000000003</c:v>
                </c:pt>
                <c:pt idx="4">
                  <c:v>0.53369999999999995</c:v>
                </c:pt>
                <c:pt idx="5">
                  <c:v>0.52290000000000003</c:v>
                </c:pt>
                <c:pt idx="6">
                  <c:v>0.50380000000000003</c:v>
                </c:pt>
                <c:pt idx="7">
                  <c:v>0.51190000000000002</c:v>
                </c:pt>
              </c:numCache>
            </c:numRef>
          </c:val>
          <c:smooth val="0"/>
          <c:extLst>
            <c:ext xmlns:c16="http://schemas.microsoft.com/office/drawing/2014/chart" uri="{C3380CC4-5D6E-409C-BE32-E72D297353CC}">
              <c16:uniqueId val="{00000000-4AA1-41C1-A354-1646AE5B7037}"/>
            </c:ext>
          </c:extLst>
        </c:ser>
        <c:dLbls>
          <c:showLegendKey val="0"/>
          <c:showVal val="0"/>
          <c:showCatName val="0"/>
          <c:showSerName val="0"/>
          <c:showPercent val="0"/>
          <c:showBubbleSize val="0"/>
        </c:dLbls>
        <c:marker val="1"/>
        <c:smooth val="0"/>
        <c:axId val="183532544"/>
        <c:axId val="183644928"/>
      </c:lineChart>
      <c:catAx>
        <c:axId val="183532544"/>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b="0">
                <a:solidFill>
                  <a:schemeClr val="accent6">
                    <a:lumMod val="50000"/>
                  </a:schemeClr>
                </a:solidFill>
                <a:latin typeface="+mj-ea"/>
                <a:ea typeface="+mj-ea"/>
              </a:defRPr>
            </a:pPr>
            <a:endParaRPr lang="zh-TW"/>
          </a:p>
        </c:txPr>
        <c:crossAx val="183644928"/>
        <c:crosses val="autoZero"/>
        <c:auto val="1"/>
        <c:lblAlgn val="ctr"/>
        <c:lblOffset val="100"/>
        <c:noMultiLvlLbl val="0"/>
      </c:catAx>
      <c:valAx>
        <c:axId val="183644928"/>
        <c:scaling>
          <c:orientation val="minMax"/>
          <c:min val="0.30000000000000004"/>
        </c:scaling>
        <c:delete val="1"/>
        <c:axPos val="l"/>
        <c:numFmt formatCode="0.00%" sourceLinked="1"/>
        <c:majorTickMark val="out"/>
        <c:minorTickMark val="none"/>
        <c:tickLblPos val="nextTo"/>
        <c:crossAx val="18353254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11531623063245E-2"/>
          <c:y val="0.16411861376223455"/>
          <c:w val="0.95629552549427677"/>
          <c:h val="0.69839225481008338"/>
        </c:manualLayout>
      </c:layout>
      <c:lineChart>
        <c:grouping val="standard"/>
        <c:varyColors val="0"/>
        <c:ser>
          <c:idx val="0"/>
          <c:order val="0"/>
          <c:tx>
            <c:strRef>
              <c:f>Sheet1!$A$2</c:f>
              <c:strCache>
                <c:ptCount val="1"/>
                <c:pt idx="0">
                  <c:v>Spread</c:v>
                </c:pt>
              </c:strCache>
            </c:strRef>
          </c:tx>
          <c:spPr>
            <a:ln w="16637">
              <a:solidFill>
                <a:schemeClr val="accent5">
                  <a:lumMod val="75000"/>
                </a:schemeClr>
              </a:solidFill>
              <a:prstDash val="solid"/>
            </a:ln>
            <a:effectLst>
              <a:glow rad="63500">
                <a:schemeClr val="accent6">
                  <a:satMod val="175000"/>
                  <a:alpha val="40000"/>
                </a:schemeClr>
              </a:glow>
              <a:outerShdw blurRad="50800" dist="38100" dir="8100000" algn="tr" rotWithShape="0">
                <a:prstClr val="black">
                  <a:alpha val="40000"/>
                </a:prstClr>
              </a:outerShdw>
            </a:effectLst>
          </c:spPr>
          <c:marker>
            <c:symbol val="circle"/>
            <c:size val="9"/>
            <c:spPr>
              <a:solidFill>
                <a:schemeClr val="accent5"/>
              </a:solidFill>
              <a:ln w="2773">
                <a:solidFill>
                  <a:schemeClr val="accent5">
                    <a:lumMod val="75000"/>
                  </a:schemeClr>
                </a:solidFill>
              </a:ln>
              <a:effectLst>
                <a:glow rad="63500">
                  <a:schemeClr val="accent6">
                    <a:satMod val="175000"/>
                    <a:alpha val="40000"/>
                  </a:schemeClr>
                </a:glow>
                <a:outerShdw blurRad="50800" dist="38100" dir="8100000" algn="tr" rotWithShape="0">
                  <a:prstClr val="black">
                    <a:alpha val="40000"/>
                  </a:prstClr>
                </a:outerShdw>
              </a:effectLst>
            </c:spPr>
          </c:marker>
          <c:dLbls>
            <c:spPr>
              <a:noFill/>
              <a:ln w="11091">
                <a:noFill/>
              </a:ln>
            </c:spPr>
            <c:txPr>
              <a:bodyPr wrap="square" lIns="38100" tIns="19050" rIns="38100" bIns="19050" anchor="ctr">
                <a:spAutoFit/>
              </a:bodyPr>
              <a:lstStyle/>
              <a:p>
                <a:pPr>
                  <a:defRPr sz="1400"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Sheet1!$B$2:$AB$2</c:f>
              <c:numCache>
                <c:formatCode>0.00%</c:formatCode>
                <c:ptCount val="6"/>
                <c:pt idx="0">
                  <c:v>1.35E-2</c:v>
                </c:pt>
                <c:pt idx="1">
                  <c:v>1.252E-2</c:v>
                </c:pt>
                <c:pt idx="2">
                  <c:v>1.1900000000000001E-2</c:v>
                </c:pt>
                <c:pt idx="3">
                  <c:v>1.2489999999999999E-2</c:v>
                </c:pt>
                <c:pt idx="4">
                  <c:v>1.265E-2</c:v>
                </c:pt>
                <c:pt idx="5">
                  <c:v>1.26E-2</c:v>
                </c:pt>
              </c:numCache>
            </c:numRef>
          </c:val>
          <c:smooth val="1"/>
          <c:extLst>
            <c:ext xmlns:c16="http://schemas.microsoft.com/office/drawing/2014/chart" uri="{C3380CC4-5D6E-409C-BE32-E72D297353CC}">
              <c16:uniqueId val="{0000000C-2A21-44E1-9CEC-C33FD0BD5F0C}"/>
            </c:ext>
          </c:extLst>
        </c:ser>
        <c:ser>
          <c:idx val="1"/>
          <c:order val="1"/>
          <c:tx>
            <c:strRef>
              <c:f>Sheet1!$A$3</c:f>
              <c:strCache>
                <c:ptCount val="1"/>
                <c:pt idx="0">
                  <c:v>Yield</c:v>
                </c:pt>
              </c:strCache>
            </c:strRef>
          </c:tx>
          <c:spPr>
            <a:ln w="5546">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9"/>
            <c:spPr>
              <a:solidFill>
                <a:schemeClr val="accent3"/>
              </a:solidFill>
              <a:ln w="2773">
                <a:solidFill>
                  <a:schemeClr val="accent3">
                    <a:lumMod val="60000"/>
                    <a:lumOff val="40000"/>
                  </a:schemeClr>
                </a:solidFill>
              </a:ln>
              <a:effectLst>
                <a:outerShdw blurRad="50800" dist="38100" dir="8100000" algn="tr" rotWithShape="0">
                  <a:prstClr val="black">
                    <a:alpha val="40000"/>
                  </a:prstClr>
                </a:outerShdw>
              </a:effectLst>
            </c:spPr>
          </c:marker>
          <c:dLbls>
            <c:spPr>
              <a:noFill/>
              <a:ln w="1109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Sheet1!$B$3:$AB$3</c:f>
              <c:numCache>
                <c:formatCode>0.00%</c:formatCode>
                <c:ptCount val="6"/>
                <c:pt idx="0">
                  <c:v>2.1999999999999999E-2</c:v>
                </c:pt>
                <c:pt idx="1">
                  <c:v>1.839E-2</c:v>
                </c:pt>
                <c:pt idx="2">
                  <c:v>1.61E-2</c:v>
                </c:pt>
                <c:pt idx="3">
                  <c:v>1.601E-2</c:v>
                </c:pt>
                <c:pt idx="4">
                  <c:v>1.5939999999999999E-2</c:v>
                </c:pt>
                <c:pt idx="5">
                  <c:v>1.5699999999999999E-2</c:v>
                </c:pt>
              </c:numCache>
            </c:numRef>
          </c:val>
          <c:smooth val="1"/>
          <c:extLst>
            <c:ext xmlns:c16="http://schemas.microsoft.com/office/drawing/2014/chart" uri="{C3380CC4-5D6E-409C-BE32-E72D297353CC}">
              <c16:uniqueId val="{0000000D-2A21-44E1-9CEC-C33FD0BD5F0C}"/>
            </c:ext>
          </c:extLst>
        </c:ser>
        <c:ser>
          <c:idx val="2"/>
          <c:order val="2"/>
          <c:tx>
            <c:strRef>
              <c:f>Sheet1!$A$4</c:f>
              <c:strCache>
                <c:ptCount val="1"/>
                <c:pt idx="0">
                  <c:v>Cost</c:v>
                </c:pt>
              </c:strCache>
            </c:strRef>
          </c:tx>
          <c:spPr>
            <a:ln w="5546">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8"/>
            <c:spPr>
              <a:solidFill>
                <a:schemeClr val="accent2"/>
              </a:solidFill>
              <a:ln w="2773">
                <a:solidFill>
                  <a:schemeClr val="accent2">
                    <a:lumMod val="60000"/>
                    <a:lumOff val="40000"/>
                  </a:schemeClr>
                </a:solidFill>
              </a:ln>
              <a:effectLst>
                <a:outerShdw blurRad="50800" dist="38100" dir="8100000" algn="tr" rotWithShape="0">
                  <a:prstClr val="black">
                    <a:alpha val="40000"/>
                  </a:prstClr>
                </a:outerShdw>
              </a:effectLst>
            </c:spPr>
          </c:marker>
          <c:dLbls>
            <c:spPr>
              <a:noFill/>
              <a:ln w="11091">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Sheet1!$B$4:$AB$4</c:f>
              <c:numCache>
                <c:formatCode>0.00%</c:formatCode>
                <c:ptCount val="6"/>
                <c:pt idx="0">
                  <c:v>8.5000000000000006E-3</c:v>
                </c:pt>
                <c:pt idx="1">
                  <c:v>5.8700000000000002E-3</c:v>
                </c:pt>
                <c:pt idx="2">
                  <c:v>4.1999999999999997E-3</c:v>
                </c:pt>
                <c:pt idx="3">
                  <c:v>3.5300000000000002E-3</c:v>
                </c:pt>
                <c:pt idx="4">
                  <c:v>3.29E-3</c:v>
                </c:pt>
                <c:pt idx="5">
                  <c:v>3.0999999999999999E-3</c:v>
                </c:pt>
              </c:numCache>
            </c:numRef>
          </c:val>
          <c:smooth val="0"/>
          <c:extLst>
            <c:ext xmlns:c16="http://schemas.microsoft.com/office/drawing/2014/chart" uri="{C3380CC4-5D6E-409C-BE32-E72D297353CC}">
              <c16:uniqueId val="{00000014-2A21-44E1-9CEC-C33FD0BD5F0C}"/>
            </c:ext>
          </c:extLst>
        </c:ser>
        <c:ser>
          <c:idx val="3"/>
          <c:order val="3"/>
          <c:tx>
            <c:strRef>
              <c:f>Sheet1!$A$5</c:f>
              <c:strCache>
                <c:ptCount val="1"/>
                <c:pt idx="0">
                  <c:v>Industry spread **</c:v>
                </c:pt>
              </c:strCache>
            </c:strRef>
          </c:tx>
          <c:spPr>
            <a:effectLst>
              <a:outerShdw blurRad="50800" dist="38100" dir="8100000" algn="tr" rotWithShape="0">
                <a:prstClr val="black">
                  <a:alpha val="40000"/>
                </a:prstClr>
              </a:outerShdw>
            </a:effectLst>
          </c:spPr>
          <c:marker>
            <c:spPr>
              <a:effectLst>
                <a:outerShdw blurRad="50800" dist="38100" dir="8100000" algn="tr" rotWithShape="0">
                  <a:prstClr val="black">
                    <a:alpha val="40000"/>
                  </a:prstClr>
                </a:outerShdw>
              </a:effectLst>
            </c:spPr>
          </c:marker>
          <c:dLbls>
            <c:dLbl>
              <c:idx val="4"/>
              <c:layout>
                <c:manualLayout>
                  <c:x val="-7.6121158242316481E-2"/>
                  <c:y val="4.7959584135436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1F-4B96-8B37-EA8EB0B06BE9}"/>
                </c:ext>
              </c:extLst>
            </c:dLbl>
            <c:dLbl>
              <c:idx val="5"/>
              <c:layout>
                <c:manualLayout>
                  <c:x val="-3.1302260604521327E-2"/>
                  <c:y val="5.4722415817198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1F-4B96-8B37-EA8EB0B06BE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Sheet1!$B$5:$AB$5</c:f>
              <c:numCache>
                <c:formatCode>0.00%</c:formatCode>
                <c:ptCount val="6"/>
                <c:pt idx="0">
                  <c:v>1.3100000000000001E-2</c:v>
                </c:pt>
                <c:pt idx="1">
                  <c:v>1.2200000000000001E-2</c:v>
                </c:pt>
                <c:pt idx="2">
                  <c:v>1.1900000000000001E-2</c:v>
                </c:pt>
                <c:pt idx="3">
                  <c:v>1.2200000000000001E-2</c:v>
                </c:pt>
                <c:pt idx="4">
                  <c:v>1.23E-2</c:v>
                </c:pt>
                <c:pt idx="5">
                  <c:v>1.2500000000000001E-2</c:v>
                </c:pt>
              </c:numCache>
            </c:numRef>
          </c:val>
          <c:smooth val="0"/>
          <c:extLst>
            <c:ext xmlns:c16="http://schemas.microsoft.com/office/drawing/2014/chart" uri="{C3380CC4-5D6E-409C-BE32-E72D297353CC}">
              <c16:uniqueId val="{00000000-9A26-440D-BEBC-8EB72724122A}"/>
            </c:ext>
          </c:extLst>
        </c:ser>
        <c:dLbls>
          <c:showLegendKey val="0"/>
          <c:showVal val="1"/>
          <c:showCatName val="0"/>
          <c:showSerName val="0"/>
          <c:showPercent val="0"/>
          <c:showBubbleSize val="0"/>
        </c:dLbls>
        <c:marker val="1"/>
        <c:smooth val="0"/>
        <c:axId val="183575296"/>
        <c:axId val="183576832"/>
      </c:lineChart>
      <c:catAx>
        <c:axId val="183575296"/>
        <c:scaling>
          <c:orientation val="minMax"/>
        </c:scaling>
        <c:delete val="0"/>
        <c:axPos val="b"/>
        <c:numFmt formatCode="General" sourceLinked="1"/>
        <c:majorTickMark val="none"/>
        <c:minorTickMark val="none"/>
        <c:tickLblPos val="nextTo"/>
        <c:spPr>
          <a:ln w="5546">
            <a:solidFill>
              <a:schemeClr val="accent6"/>
            </a:solidFill>
            <a:prstDash val="solid"/>
          </a:ln>
        </c:spPr>
        <c:txPr>
          <a:bodyPr rot="0" vert="horz"/>
          <a:lstStyle/>
          <a:p>
            <a:pPr>
              <a:defRPr/>
            </a:pPr>
            <a:endParaRPr lang="zh-TW"/>
          </a:p>
        </c:txPr>
        <c:crossAx val="183576832"/>
        <c:crosses val="autoZero"/>
        <c:auto val="1"/>
        <c:lblAlgn val="ctr"/>
        <c:lblOffset val="100"/>
        <c:tickLblSkip val="1"/>
        <c:tickMarkSkip val="1"/>
        <c:noMultiLvlLbl val="0"/>
      </c:catAx>
      <c:valAx>
        <c:axId val="183576832"/>
        <c:scaling>
          <c:orientation val="minMax"/>
        </c:scaling>
        <c:delete val="1"/>
        <c:axPos val="l"/>
        <c:numFmt formatCode="0.00%" sourceLinked="1"/>
        <c:majorTickMark val="out"/>
        <c:minorTickMark val="none"/>
        <c:tickLblPos val="nextTo"/>
        <c:crossAx val="183575296"/>
        <c:crosses val="autoZero"/>
        <c:crossBetween val="between"/>
      </c:valAx>
      <c:spPr>
        <a:noFill/>
        <a:ln w="11091">
          <a:noFill/>
        </a:ln>
      </c:spPr>
    </c:plotArea>
    <c:legend>
      <c:legendPos val="t"/>
      <c:layout>
        <c:manualLayout>
          <c:xMode val="edge"/>
          <c:yMode val="edge"/>
          <c:x val="3.3298647242455778E-2"/>
          <c:y val="0"/>
          <c:w val="0.96670129540259075"/>
          <c:h val="0.12560986923614414"/>
        </c:manualLayout>
      </c:layout>
      <c:overlay val="0"/>
      <c:spPr>
        <a:noFill/>
        <a:ln w="11091">
          <a:noFill/>
        </a:ln>
      </c:spPr>
    </c:legend>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
          <c:y val="0.27674418604651163"/>
          <c:w val="0.43695652173913047"/>
          <c:h val="0.46744186046511632"/>
        </c:manualLayout>
      </c:layout>
      <c:pieChart>
        <c:varyColors val="1"/>
        <c:ser>
          <c:idx val="0"/>
          <c:order val="0"/>
          <c:tx>
            <c:strRef>
              <c:f>Sheet1!$A$2</c:f>
              <c:strCache>
                <c:ptCount val="1"/>
                <c:pt idx="0">
                  <c:v>1-2Q/2021*</c:v>
                </c:pt>
              </c:strCache>
            </c:strRef>
          </c:tx>
          <c:spPr>
            <a:solidFill>
              <a:schemeClr val="accent1"/>
            </a:solidFill>
            <a:ln w="13594">
              <a:solidFill>
                <a:schemeClr val="tx1"/>
              </a:solidFill>
              <a:prstDash val="solid"/>
            </a:ln>
          </c:spPr>
          <c:dPt>
            <c:idx val="0"/>
            <c:bubble3D val="0"/>
            <c:spPr>
              <a:solidFill>
                <a:schemeClr val="accent6"/>
              </a:solidFill>
              <a:ln w="13594">
                <a:noFill/>
                <a:prstDash val="solid"/>
              </a:ln>
              <a:scene3d>
                <a:camera prst="orthographicFront"/>
                <a:lightRig rig="threePt" dir="t"/>
              </a:scene3d>
            </c:spPr>
            <c:extLst>
              <c:ext xmlns:c16="http://schemas.microsoft.com/office/drawing/2014/chart" uri="{C3380CC4-5D6E-409C-BE32-E72D297353CC}">
                <c16:uniqueId val="{00000001-B794-47EF-93EE-FF86E96F6764}"/>
              </c:ext>
            </c:extLst>
          </c:dPt>
          <c:dPt>
            <c:idx val="1"/>
            <c:bubble3D val="0"/>
            <c:spPr>
              <a:solidFill>
                <a:schemeClr val="accent5"/>
              </a:solidFill>
              <a:ln w="13594">
                <a:noFill/>
                <a:prstDash val="solid"/>
              </a:ln>
              <a:scene3d>
                <a:camera prst="orthographicFront"/>
                <a:lightRig rig="threePt" dir="t"/>
              </a:scene3d>
            </c:spPr>
            <c:extLst>
              <c:ext xmlns:c16="http://schemas.microsoft.com/office/drawing/2014/chart" uri="{C3380CC4-5D6E-409C-BE32-E72D297353CC}">
                <c16:uniqueId val="{00000003-B794-47EF-93EE-FF86E96F6764}"/>
              </c:ext>
            </c:extLst>
          </c:dPt>
          <c:dPt>
            <c:idx val="2"/>
            <c:bubble3D val="0"/>
            <c:spPr>
              <a:solidFill>
                <a:schemeClr val="accent4"/>
              </a:solidFill>
              <a:ln w="13594">
                <a:noFill/>
                <a:prstDash val="solid"/>
              </a:ln>
              <a:scene3d>
                <a:camera prst="orthographicFront"/>
                <a:lightRig rig="threePt" dir="t"/>
              </a:scene3d>
            </c:spPr>
            <c:extLst>
              <c:ext xmlns:c16="http://schemas.microsoft.com/office/drawing/2014/chart" uri="{C3380CC4-5D6E-409C-BE32-E72D297353CC}">
                <c16:uniqueId val="{00000005-B794-47EF-93EE-FF86E96F6764}"/>
              </c:ext>
            </c:extLst>
          </c:dPt>
          <c:dPt>
            <c:idx val="3"/>
            <c:bubble3D val="0"/>
            <c:spPr>
              <a:solidFill>
                <a:schemeClr val="accent3"/>
              </a:solidFill>
              <a:ln w="13594">
                <a:noFill/>
                <a:prstDash val="solid"/>
              </a:ln>
              <a:scene3d>
                <a:camera prst="orthographicFront"/>
                <a:lightRig rig="threePt" dir="t"/>
              </a:scene3d>
            </c:spPr>
            <c:extLst>
              <c:ext xmlns:c16="http://schemas.microsoft.com/office/drawing/2014/chart" uri="{C3380CC4-5D6E-409C-BE32-E72D297353CC}">
                <c16:uniqueId val="{00000007-B794-47EF-93EE-FF86E96F6764}"/>
              </c:ext>
            </c:extLst>
          </c:dPt>
          <c:dPt>
            <c:idx val="4"/>
            <c:bubble3D val="0"/>
            <c:spPr>
              <a:solidFill>
                <a:schemeClr val="accent2"/>
              </a:solidFill>
              <a:ln w="13594">
                <a:noFill/>
                <a:prstDash val="solid"/>
              </a:ln>
              <a:scene3d>
                <a:camera prst="orthographicFront"/>
                <a:lightRig rig="threePt" dir="t"/>
              </a:scene3d>
            </c:spPr>
            <c:extLst>
              <c:ext xmlns:c16="http://schemas.microsoft.com/office/drawing/2014/chart" uri="{C3380CC4-5D6E-409C-BE32-E72D297353CC}">
                <c16:uniqueId val="{00000009-B794-47EF-93EE-FF86E96F6764}"/>
              </c:ext>
            </c:extLst>
          </c:dPt>
          <c:dLbls>
            <c:dLbl>
              <c:idx val="0"/>
              <c:layout>
                <c:manualLayout>
                  <c:x val="3.8494302136283597E-2"/>
                  <c:y val="-0.114720429801870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94-47EF-93EE-FF86E96F6764}"/>
                </c:ext>
              </c:extLst>
            </c:dLbl>
            <c:dLbl>
              <c:idx val="1"/>
              <c:layout>
                <c:manualLayout>
                  <c:x val="-7.2156815841057861E-2"/>
                  <c:y val="-0.1212027061599248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94-47EF-93EE-FF86E96F6764}"/>
                </c:ext>
              </c:extLst>
            </c:dLbl>
            <c:dLbl>
              <c:idx val="2"/>
              <c:layout>
                <c:manualLayout>
                  <c:x val="-8.1444470927099999E-2"/>
                  <c:y val="1.66508428323715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94-47EF-93EE-FF86E96F6764}"/>
                </c:ext>
              </c:extLst>
            </c:dLbl>
            <c:dLbl>
              <c:idx val="3"/>
              <c:layout>
                <c:manualLayout>
                  <c:x val="-3.4066412722075098E-2"/>
                  <c:y val="-2.76283022971553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94-47EF-93EE-FF86E96F6764}"/>
                </c:ext>
              </c:extLst>
            </c:dLbl>
            <c:dLbl>
              <c:idx val="4"/>
              <c:layout>
                <c:manualLayout>
                  <c:x val="9.9273579795370909E-2"/>
                  <c:y val="-1.8683331823888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794-47EF-93EE-FF86E96F6764}"/>
                </c:ext>
              </c:extLst>
            </c:dLbl>
            <c:numFmt formatCode="0%" sourceLinked="0"/>
            <c:spPr>
              <a:noFill/>
              <a:ln w="27188">
                <a:noFill/>
              </a:ln>
            </c:spPr>
            <c:showLegendKey val="0"/>
            <c:showVal val="0"/>
            <c:showCatName val="1"/>
            <c:showSerName val="0"/>
            <c:showPercent val="1"/>
            <c:showBubbleSize val="0"/>
            <c:showLeaderLines val="1"/>
            <c:leaderLines>
              <c:spPr>
                <a:ln w="13594">
                  <a:solidFill>
                    <a:schemeClr val="accent6"/>
                  </a:solidFill>
                  <a:prstDash val="solid"/>
                </a:ln>
              </c:spPr>
            </c:leaderLines>
            <c:extLst>
              <c:ext xmlns:c15="http://schemas.microsoft.com/office/drawing/2012/chart" uri="{CE6537A1-D6FC-4f65-9D91-7224C49458BB}"/>
            </c:extLst>
          </c:dLbls>
          <c:cat>
            <c:strRef>
              <c:f>Sheet1!$B$1:$F$1</c:f>
              <c:strCache>
                <c:ptCount val="5"/>
                <c:pt idx="0">
                  <c:v>淨利息收益</c:v>
                </c:pt>
                <c:pt idx="1">
                  <c:v>淨手續費收益</c:v>
                </c:pt>
                <c:pt idx="2">
                  <c:v>淨交易收益</c:v>
                </c:pt>
                <c:pt idx="3">
                  <c:v>淨保險收益</c:v>
                </c:pt>
                <c:pt idx="4">
                  <c:v>其他收益</c:v>
                </c:pt>
              </c:strCache>
            </c:strRef>
          </c:cat>
          <c:val>
            <c:numRef>
              <c:f>Sheet1!$B$2:$F$2</c:f>
              <c:numCache>
                <c:formatCode>#,##0</c:formatCode>
                <c:ptCount val="5"/>
                <c:pt idx="0">
                  <c:v>15918</c:v>
                </c:pt>
                <c:pt idx="1">
                  <c:v>5824</c:v>
                </c:pt>
                <c:pt idx="2">
                  <c:v>5870</c:v>
                </c:pt>
                <c:pt idx="3">
                  <c:v>1034</c:v>
                </c:pt>
                <c:pt idx="4">
                  <c:v>599</c:v>
                </c:pt>
              </c:numCache>
            </c:numRef>
          </c:val>
          <c:extLst>
            <c:ext xmlns:c16="http://schemas.microsoft.com/office/drawing/2014/chart" uri="{C3380CC4-5D6E-409C-BE32-E72D297353CC}">
              <c16:uniqueId val="{0000000A-B794-47EF-93EE-FF86E96F6764}"/>
            </c:ext>
          </c:extLst>
        </c:ser>
        <c:dLbls>
          <c:showLegendKey val="0"/>
          <c:showVal val="0"/>
          <c:showCatName val="0"/>
          <c:showSerName val="0"/>
          <c:showPercent val="1"/>
          <c:showBubbleSize val="0"/>
          <c:showLeaderLines val="1"/>
        </c:dLbls>
        <c:firstSliceAng val="0"/>
      </c:pieChart>
      <c:spPr>
        <a:noFill/>
        <a:ln w="27188">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72997745667352E-2"/>
          <c:y val="0.18229348604151757"/>
          <c:w val="0.95625000000000004"/>
          <c:h val="0.67526270579813885"/>
        </c:manualLayout>
      </c:layout>
      <c:lineChart>
        <c:grouping val="standard"/>
        <c:varyColors val="0"/>
        <c:ser>
          <c:idx val="0"/>
          <c:order val="0"/>
          <c:tx>
            <c:strRef>
              <c:f>Sheet1!$A$2</c:f>
              <c:strCache>
                <c:ptCount val="1"/>
                <c:pt idx="0">
                  <c:v>Spread</c:v>
                </c:pt>
              </c:strCache>
            </c:strRef>
          </c:tx>
          <c:spPr>
            <a:ln w="16358">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2726">
                <a:solidFill>
                  <a:schemeClr val="accent5">
                    <a:lumMod val="60000"/>
                    <a:lumOff val="40000"/>
                  </a:schemeClr>
                </a:solidFill>
              </a:ln>
              <a:effectLst>
                <a:outerShdw blurRad="50800" dist="38100" dir="8100000" algn="tr" rotWithShape="0">
                  <a:prstClr val="black">
                    <a:alpha val="40000"/>
                  </a:prstClr>
                </a:outerShdw>
              </a:effectLst>
            </c:spPr>
          </c:marker>
          <c:dLbls>
            <c:dLbl>
              <c:idx val="5"/>
              <c:layout>
                <c:manualLayout>
                  <c:x val="0"/>
                  <c:y val="-9.7848246241947032E-2"/>
                </c:manualLayout>
              </c:layout>
              <c:spPr>
                <a:noFill/>
                <a:ln w="10905">
                  <a:noFill/>
                </a:ln>
              </c:spPr>
              <c:txPr>
                <a:bodyPr/>
                <a:lstStyle/>
                <a:p>
                  <a:pPr>
                    <a:defRPr sz="1100" b="1">
                      <a:solidFill>
                        <a:schemeClr val="accent5"/>
                      </a:solidFill>
                    </a:defRPr>
                  </a:pPr>
                  <a:endParaRPr lang="zh-TW"/>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41-42AC-8CDC-13A897B15D1F}"/>
                </c:ext>
              </c:extLst>
            </c:dLbl>
            <c:spPr>
              <a:noFill/>
              <a:ln w="10905">
                <a:noFill/>
              </a:ln>
            </c:spPr>
            <c:txPr>
              <a:bodyPr wrap="square" lIns="38100" tIns="19050" rIns="38100" bIns="19050" anchor="ctr">
                <a:spAutoFit/>
              </a:bodyPr>
              <a:lstStyle/>
              <a:p>
                <a:pPr>
                  <a:defRPr sz="1100"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Sheet1!$B$2:$AB$2</c:f>
              <c:numCache>
                <c:formatCode>0.00%</c:formatCode>
                <c:ptCount val="6"/>
                <c:pt idx="0">
                  <c:v>1.83E-2</c:v>
                </c:pt>
                <c:pt idx="1">
                  <c:v>1.653E-2</c:v>
                </c:pt>
                <c:pt idx="2">
                  <c:v>1.4800000000000001E-2</c:v>
                </c:pt>
                <c:pt idx="3">
                  <c:v>1.5180000000000001E-2</c:v>
                </c:pt>
                <c:pt idx="4">
                  <c:v>1.5469999999999999E-2</c:v>
                </c:pt>
                <c:pt idx="5">
                  <c:v>1.5599999999999999E-2</c:v>
                </c:pt>
              </c:numCache>
            </c:numRef>
          </c:val>
          <c:smooth val="1"/>
          <c:extLst>
            <c:ext xmlns:c16="http://schemas.microsoft.com/office/drawing/2014/chart" uri="{C3380CC4-5D6E-409C-BE32-E72D297353CC}">
              <c16:uniqueId val="{0000000C-0B71-4507-845E-FB28367462C3}"/>
            </c:ext>
          </c:extLst>
        </c:ser>
        <c:ser>
          <c:idx val="1"/>
          <c:order val="1"/>
          <c:tx>
            <c:strRef>
              <c:f>Sheet1!$A$3</c:f>
              <c:strCache>
                <c:ptCount val="1"/>
                <c:pt idx="0">
                  <c:v>Yield</c:v>
                </c:pt>
              </c:strCache>
            </c:strRef>
          </c:tx>
          <c:spPr>
            <a:ln w="5453">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6"/>
            <c:spPr>
              <a:solidFill>
                <a:schemeClr val="accent3"/>
              </a:solidFill>
              <a:ln w="2726">
                <a:solidFill>
                  <a:schemeClr val="accent3">
                    <a:lumMod val="60000"/>
                    <a:lumOff val="40000"/>
                  </a:schemeClr>
                </a:solidFill>
              </a:ln>
              <a:effectLst>
                <a:outerShdw blurRad="50800" dist="38100" dir="8100000" algn="tr" rotWithShape="0">
                  <a:prstClr val="black">
                    <a:alpha val="40000"/>
                  </a:prstClr>
                </a:outerShdw>
              </a:effectLst>
            </c:spPr>
          </c:marker>
          <c:dLbls>
            <c:spPr>
              <a:noFill/>
              <a:ln w="10905">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Sheet1!$B$3:$AB$3</c:f>
              <c:numCache>
                <c:formatCode>0.00%</c:formatCode>
                <c:ptCount val="6"/>
                <c:pt idx="0">
                  <c:v>3.1300000000000001E-2</c:v>
                </c:pt>
                <c:pt idx="1">
                  <c:v>2.5080000000000002E-2</c:v>
                </c:pt>
                <c:pt idx="2">
                  <c:v>0.02</c:v>
                </c:pt>
                <c:pt idx="3">
                  <c:v>1.9099999999999999E-2</c:v>
                </c:pt>
                <c:pt idx="4">
                  <c:v>1.9009999999999999E-2</c:v>
                </c:pt>
                <c:pt idx="5">
                  <c:v>1.8700000000000001E-2</c:v>
                </c:pt>
              </c:numCache>
            </c:numRef>
          </c:val>
          <c:smooth val="1"/>
          <c:extLst>
            <c:ext xmlns:c16="http://schemas.microsoft.com/office/drawing/2014/chart" uri="{C3380CC4-5D6E-409C-BE32-E72D297353CC}">
              <c16:uniqueId val="{0000000D-0B71-4507-845E-FB28367462C3}"/>
            </c:ext>
          </c:extLst>
        </c:ser>
        <c:ser>
          <c:idx val="2"/>
          <c:order val="2"/>
          <c:tx>
            <c:strRef>
              <c:f>Sheet1!$A$4</c:f>
              <c:strCache>
                <c:ptCount val="1"/>
                <c:pt idx="0">
                  <c:v>Cost</c:v>
                </c:pt>
              </c:strCache>
            </c:strRef>
          </c:tx>
          <c:spPr>
            <a:ln w="5453">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26">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3002396439575484E-2"/>
                  <c:y val="6.1485087091386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8F-44CC-9A63-0E9B3AE917E2}"/>
                </c:ext>
              </c:extLst>
            </c:dLbl>
            <c:dLbl>
              <c:idx val="1"/>
              <c:layout>
                <c:manualLayout>
                  <c:x val="-7.6283774618410599E-2"/>
                  <c:y val="4.9363874970174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8F-44CC-9A63-0E9B3AE917E2}"/>
                </c:ext>
              </c:extLst>
            </c:dLbl>
            <c:dLbl>
              <c:idx val="2"/>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8F-44CC-9A63-0E9B3AE917E2}"/>
                </c:ext>
              </c:extLst>
            </c:dLbl>
            <c:dLbl>
              <c:idx val="3"/>
              <c:layout>
                <c:manualLayout>
                  <c:x val="-5.9876883724235046E-2"/>
                  <c:y val="5.5424481030780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8F-44CC-9A63-0E9B3AE917E2}"/>
                </c:ext>
              </c:extLst>
            </c:dLbl>
            <c:dLbl>
              <c:idx val="4"/>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8F-44CC-9A63-0E9B3AE917E2}"/>
                </c:ext>
              </c:extLst>
            </c:dLbl>
            <c:dLbl>
              <c:idx val="5"/>
              <c:layout>
                <c:manualLayout>
                  <c:x val="-3.0643421418097842E-2"/>
                  <c:y val="4.9363874970174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8F-44CC-9A63-0E9B3AE917E2}"/>
                </c:ext>
              </c:extLst>
            </c:dLbl>
            <c:spPr>
              <a:noFill/>
              <a:ln w="10905">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Sheet1!$B$4:$AB$4</c:f>
              <c:numCache>
                <c:formatCode>0.00%</c:formatCode>
                <c:ptCount val="6"/>
                <c:pt idx="0">
                  <c:v>1.2999999999999999E-2</c:v>
                </c:pt>
                <c:pt idx="1">
                  <c:v>8.5500000000000003E-3</c:v>
                </c:pt>
                <c:pt idx="2">
                  <c:v>5.1999999999999998E-3</c:v>
                </c:pt>
                <c:pt idx="3">
                  <c:v>3.9199999999999999E-3</c:v>
                </c:pt>
                <c:pt idx="4">
                  <c:v>3.5400000000000002E-3</c:v>
                </c:pt>
                <c:pt idx="5">
                  <c:v>3.2000000000000002E-3</c:v>
                </c:pt>
              </c:numCache>
            </c:numRef>
          </c:val>
          <c:smooth val="0"/>
          <c:extLst>
            <c:ext xmlns:c16="http://schemas.microsoft.com/office/drawing/2014/chart" uri="{C3380CC4-5D6E-409C-BE32-E72D297353CC}">
              <c16:uniqueId val="{00000014-0B71-4507-845E-FB28367462C3}"/>
            </c:ext>
          </c:extLst>
        </c:ser>
        <c:dLbls>
          <c:showLegendKey val="0"/>
          <c:showVal val="1"/>
          <c:showCatName val="0"/>
          <c:showSerName val="0"/>
          <c:showPercent val="0"/>
          <c:showBubbleSize val="0"/>
        </c:dLbls>
        <c:marker val="1"/>
        <c:smooth val="0"/>
        <c:axId val="184185600"/>
        <c:axId val="184187136"/>
      </c:lineChart>
      <c:catAx>
        <c:axId val="184185600"/>
        <c:scaling>
          <c:orientation val="minMax"/>
        </c:scaling>
        <c:delete val="0"/>
        <c:axPos val="b"/>
        <c:numFmt formatCode="General" sourceLinked="1"/>
        <c:majorTickMark val="none"/>
        <c:minorTickMark val="none"/>
        <c:tickLblPos val="nextTo"/>
        <c:spPr>
          <a:ln w="5453">
            <a:solidFill>
              <a:schemeClr val="accent6"/>
            </a:solidFill>
            <a:prstDash val="solid"/>
          </a:ln>
        </c:spPr>
        <c:txPr>
          <a:bodyPr rot="0" vert="horz"/>
          <a:lstStyle/>
          <a:p>
            <a:pPr>
              <a:defRPr/>
            </a:pPr>
            <a:endParaRPr lang="zh-TW"/>
          </a:p>
        </c:txPr>
        <c:crossAx val="184187136"/>
        <c:crosses val="autoZero"/>
        <c:auto val="1"/>
        <c:lblAlgn val="ctr"/>
        <c:lblOffset val="100"/>
        <c:tickLblSkip val="1"/>
        <c:tickMarkSkip val="1"/>
        <c:noMultiLvlLbl val="0"/>
      </c:catAx>
      <c:valAx>
        <c:axId val="184187136"/>
        <c:scaling>
          <c:orientation val="minMax"/>
        </c:scaling>
        <c:delete val="1"/>
        <c:axPos val="l"/>
        <c:numFmt formatCode="0.00%" sourceLinked="1"/>
        <c:majorTickMark val="out"/>
        <c:minorTickMark val="none"/>
        <c:tickLblPos val="nextTo"/>
        <c:crossAx val="184185600"/>
        <c:crosses val="autoZero"/>
        <c:crossBetween val="between"/>
      </c:valAx>
      <c:spPr>
        <a:noFill/>
        <a:ln w="10905">
          <a:noFill/>
        </a:ln>
      </c:spPr>
    </c:plotArea>
    <c:legend>
      <c:legendPos val="t"/>
      <c:layout>
        <c:manualLayout>
          <c:xMode val="edge"/>
          <c:yMode val="edge"/>
          <c:x val="6.7708267393565127E-2"/>
          <c:y val="3.6363636363636362E-2"/>
          <c:w val="0.82219813581546775"/>
          <c:h val="0.11632653061224489"/>
        </c:manualLayout>
      </c:layout>
      <c:overlay val="0"/>
      <c:spPr>
        <a:noFill/>
        <a:ln w="10905">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1666666666666E-2"/>
          <c:y val="0.24124529815938614"/>
          <c:w val="0.95729166666666665"/>
          <c:h val="0.60977531470986512"/>
        </c:manualLayout>
      </c:layout>
      <c:lineChart>
        <c:grouping val="standard"/>
        <c:varyColors val="0"/>
        <c:ser>
          <c:idx val="0"/>
          <c:order val="0"/>
          <c:tx>
            <c:strRef>
              <c:f>Sheet1!$A$2</c:f>
              <c:strCache>
                <c:ptCount val="1"/>
                <c:pt idx="0">
                  <c:v>Spread</c:v>
                </c:pt>
              </c:strCache>
            </c:strRef>
          </c:tx>
          <c:spPr>
            <a:ln w="16764">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7"/>
            <c:spPr>
              <a:solidFill>
                <a:schemeClr val="accent5"/>
              </a:solidFill>
              <a:ln w="2794">
                <a:solidFill>
                  <a:schemeClr val="accent5">
                    <a:lumMod val="60000"/>
                    <a:lumOff val="40000"/>
                  </a:schemeClr>
                </a:solidFill>
              </a:ln>
              <a:effectLst>
                <a:outerShdw blurRad="50800" dist="38100" dir="8100000" algn="tr" rotWithShape="0">
                  <a:prstClr val="black">
                    <a:alpha val="40000"/>
                  </a:prstClr>
                </a:outerShdw>
              </a:effectLst>
            </c:spPr>
          </c:marker>
          <c:dLbls>
            <c:spPr>
              <a:noFill/>
              <a:ln w="11176">
                <a:noFill/>
              </a:ln>
            </c:spPr>
            <c:txPr>
              <a:bodyPr wrap="square" lIns="38100" tIns="19050" rIns="38100" bIns="19050" anchor="ctr">
                <a:spAutoFit/>
              </a:bodyPr>
              <a:lstStyle/>
              <a:p>
                <a:pPr>
                  <a:defRPr sz="1100" b="1">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Sheet1!$B$2:$AB$2</c:f>
              <c:numCache>
                <c:formatCode>0.00%</c:formatCode>
                <c:ptCount val="6"/>
                <c:pt idx="0">
                  <c:v>1.29E-2</c:v>
                </c:pt>
                <c:pt idx="1">
                  <c:v>1.145E-2</c:v>
                </c:pt>
                <c:pt idx="2">
                  <c:v>1.094E-2</c:v>
                </c:pt>
                <c:pt idx="3">
                  <c:v>1.136E-2</c:v>
                </c:pt>
                <c:pt idx="4">
                  <c:v>1.1469999999999999E-2</c:v>
                </c:pt>
                <c:pt idx="5">
                  <c:v>1.1299999999999999E-2</c:v>
                </c:pt>
              </c:numCache>
            </c:numRef>
          </c:val>
          <c:smooth val="1"/>
          <c:extLst>
            <c:ext xmlns:c16="http://schemas.microsoft.com/office/drawing/2014/chart" uri="{C3380CC4-5D6E-409C-BE32-E72D297353CC}">
              <c16:uniqueId val="{0000000C-EF3F-4581-B5B8-F8046C166BC3}"/>
            </c:ext>
          </c:extLst>
        </c:ser>
        <c:ser>
          <c:idx val="1"/>
          <c:order val="1"/>
          <c:tx>
            <c:strRef>
              <c:f>Sheet1!$A$3</c:f>
              <c:strCache>
                <c:ptCount val="1"/>
                <c:pt idx="0">
                  <c:v>Yield</c:v>
                </c:pt>
              </c:strCache>
            </c:strRef>
          </c:tx>
          <c:spPr>
            <a:ln w="5588">
              <a:solidFill>
                <a:schemeClr val="accent3">
                  <a:lumMod val="40000"/>
                  <a:lumOff val="60000"/>
                </a:schemeClr>
              </a:solidFill>
              <a:prstDash val="solid"/>
            </a:ln>
            <a:effectLst>
              <a:outerShdw blurRad="50800" dist="38100" dir="8100000" algn="tr" rotWithShape="0">
                <a:prstClr val="black">
                  <a:alpha val="40000"/>
                </a:prstClr>
              </a:outerShdw>
            </a:effectLst>
          </c:spPr>
          <c:marker>
            <c:symbol val="triangle"/>
            <c:size val="7"/>
            <c:spPr>
              <a:solidFill>
                <a:schemeClr val="accent3"/>
              </a:solidFill>
              <a:ln w="2794">
                <a:solidFill>
                  <a:schemeClr val="accent3">
                    <a:lumMod val="40000"/>
                    <a:lumOff val="60000"/>
                  </a:schemeClr>
                </a:solidFill>
              </a:ln>
              <a:effectLst>
                <a:outerShdw blurRad="50800" dist="38100" dir="8100000" algn="tr" rotWithShape="0">
                  <a:prstClr val="black">
                    <a:alpha val="40000"/>
                  </a:prstClr>
                </a:outerShdw>
              </a:effectLst>
            </c:spPr>
          </c:marker>
          <c:dLbls>
            <c:spPr>
              <a:noFill/>
              <a:ln w="11176">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Sheet1!$B$3:$AB$3</c:f>
              <c:numCache>
                <c:formatCode>0.00%</c:formatCode>
                <c:ptCount val="6"/>
                <c:pt idx="0">
                  <c:v>1.7399999999999999E-2</c:v>
                </c:pt>
                <c:pt idx="1">
                  <c:v>1.506E-2</c:v>
                </c:pt>
                <c:pt idx="2">
                  <c:v>1.426E-2</c:v>
                </c:pt>
                <c:pt idx="3">
                  <c:v>1.456E-2</c:v>
                </c:pt>
                <c:pt idx="4">
                  <c:v>1.457E-2</c:v>
                </c:pt>
                <c:pt idx="5">
                  <c:v>1.44E-2</c:v>
                </c:pt>
              </c:numCache>
            </c:numRef>
          </c:val>
          <c:smooth val="1"/>
          <c:extLst>
            <c:ext xmlns:c16="http://schemas.microsoft.com/office/drawing/2014/chart" uri="{C3380CC4-5D6E-409C-BE32-E72D297353CC}">
              <c16:uniqueId val="{0000000D-EF3F-4581-B5B8-F8046C166BC3}"/>
            </c:ext>
          </c:extLst>
        </c:ser>
        <c:ser>
          <c:idx val="2"/>
          <c:order val="2"/>
          <c:tx>
            <c:strRef>
              <c:f>Sheet1!$A$4</c:f>
              <c:strCache>
                <c:ptCount val="1"/>
                <c:pt idx="0">
                  <c:v>Cost</c:v>
                </c:pt>
              </c:strCache>
            </c:strRef>
          </c:tx>
          <c:spPr>
            <a:ln w="5588">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94">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4451498206439162E-2"/>
                  <c:y val="4.5509804904960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EC-45EC-B3AD-71CB2731EF94}"/>
                </c:ext>
              </c:extLst>
            </c:dLbl>
            <c:dLbl>
              <c:idx val="1"/>
              <c:layout>
                <c:manualLayout>
                  <c:x val="-7.7654060256078877E-2"/>
                  <c:y val="7.0987511911329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EC-45EC-B3AD-71CB2731EF94}"/>
                </c:ext>
              </c:extLst>
            </c:dLbl>
            <c:dLbl>
              <c:idx val="2"/>
              <c:layout>
                <c:manualLayout>
                  <c:x val="-6.804637410715974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EC-45EC-B3AD-71CB2731EF94}"/>
                </c:ext>
              </c:extLst>
            </c:dLbl>
            <c:dLbl>
              <c:idx val="3"/>
              <c:layout>
                <c:manualLayout>
                  <c:x val="-7.4451498206439162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EC-45EC-B3AD-71CB2731EF94}"/>
                </c:ext>
              </c:extLst>
            </c:dLbl>
            <c:dLbl>
              <c:idx val="4"/>
              <c:layout>
                <c:manualLayout>
                  <c:x val="-7.7654060256078877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EC-45EC-B3AD-71CB2731EF94}"/>
                </c:ext>
              </c:extLst>
            </c:dLbl>
            <c:dLbl>
              <c:idx val="5"/>
              <c:layout>
                <c:manualLayout>
                  <c:x val="-5.386003290821645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EC-45EC-B3AD-71CB2731EF94}"/>
                </c:ext>
              </c:extLst>
            </c:dLbl>
            <c:spPr>
              <a:noFill/>
              <a:ln w="11176">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Sheet1!$B$4:$AB$4</c:f>
              <c:numCache>
                <c:formatCode>0.00%</c:formatCode>
                <c:ptCount val="6"/>
                <c:pt idx="0">
                  <c:v>4.5999999999999999E-3</c:v>
                </c:pt>
                <c:pt idx="1">
                  <c:v>3.6099999999999999E-3</c:v>
                </c:pt>
                <c:pt idx="2">
                  <c:v>3.31E-3</c:v>
                </c:pt>
                <c:pt idx="3">
                  <c:v>3.2100000000000002E-3</c:v>
                </c:pt>
                <c:pt idx="4">
                  <c:v>3.0999999999999999E-3</c:v>
                </c:pt>
                <c:pt idx="5">
                  <c:v>3.0000000000000001E-3</c:v>
                </c:pt>
              </c:numCache>
            </c:numRef>
          </c:val>
          <c:smooth val="0"/>
          <c:extLst>
            <c:ext xmlns:c16="http://schemas.microsoft.com/office/drawing/2014/chart" uri="{C3380CC4-5D6E-409C-BE32-E72D297353CC}">
              <c16:uniqueId val="{00000014-EF3F-4581-B5B8-F8046C166BC3}"/>
            </c:ext>
          </c:extLst>
        </c:ser>
        <c:dLbls>
          <c:showLegendKey val="0"/>
          <c:showVal val="1"/>
          <c:showCatName val="0"/>
          <c:showSerName val="0"/>
          <c:showPercent val="0"/>
          <c:showBubbleSize val="0"/>
        </c:dLbls>
        <c:marker val="1"/>
        <c:smooth val="0"/>
        <c:axId val="183718272"/>
        <c:axId val="183719808"/>
      </c:lineChart>
      <c:catAx>
        <c:axId val="183718272"/>
        <c:scaling>
          <c:orientation val="minMax"/>
        </c:scaling>
        <c:delete val="0"/>
        <c:axPos val="b"/>
        <c:numFmt formatCode="General" sourceLinked="1"/>
        <c:majorTickMark val="none"/>
        <c:minorTickMark val="none"/>
        <c:tickLblPos val="nextTo"/>
        <c:spPr>
          <a:ln w="5588">
            <a:solidFill>
              <a:schemeClr val="hlink"/>
            </a:solidFill>
            <a:prstDash val="solid"/>
          </a:ln>
        </c:spPr>
        <c:txPr>
          <a:bodyPr rot="0" vert="horz"/>
          <a:lstStyle/>
          <a:p>
            <a:pPr>
              <a:defRPr/>
            </a:pPr>
            <a:endParaRPr lang="zh-TW"/>
          </a:p>
        </c:txPr>
        <c:crossAx val="183719808"/>
        <c:crosses val="autoZero"/>
        <c:auto val="1"/>
        <c:lblAlgn val="ctr"/>
        <c:lblOffset val="100"/>
        <c:tickLblSkip val="1"/>
        <c:tickMarkSkip val="1"/>
        <c:noMultiLvlLbl val="0"/>
      </c:catAx>
      <c:valAx>
        <c:axId val="183719808"/>
        <c:scaling>
          <c:orientation val="minMax"/>
        </c:scaling>
        <c:delete val="1"/>
        <c:axPos val="l"/>
        <c:numFmt formatCode="0.00%" sourceLinked="1"/>
        <c:majorTickMark val="out"/>
        <c:minorTickMark val="none"/>
        <c:tickLblPos val="nextTo"/>
        <c:crossAx val="183718272"/>
        <c:crosses val="autoZero"/>
        <c:crossBetween val="between"/>
      </c:valAx>
      <c:spPr>
        <a:noFill/>
        <a:ln w="11176">
          <a:noFill/>
        </a:ln>
      </c:spPr>
    </c:plotArea>
    <c:legend>
      <c:legendPos val="t"/>
      <c:layout>
        <c:manualLayout>
          <c:xMode val="edge"/>
          <c:yMode val="edge"/>
          <c:x val="6.9791666666666669E-2"/>
          <c:y val="0"/>
          <c:w val="0.86562499999999998"/>
          <c:h val="0.11632653061224489"/>
        </c:manualLayout>
      </c:layout>
      <c:overlay val="0"/>
      <c:spPr>
        <a:noFill/>
        <a:ln w="11176">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685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0E-469E-B61D-13FA1982D99A}"/>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Sheet1!$B$2:$AC$2</c:f>
              <c:numCache>
                <c:formatCode>0.00%</c:formatCode>
                <c:ptCount val="5"/>
                <c:pt idx="0">
                  <c:v>9.5499999999999995E-3</c:v>
                </c:pt>
                <c:pt idx="1">
                  <c:v>8.2000000000000007E-3</c:v>
                </c:pt>
                <c:pt idx="2">
                  <c:v>8.5000000000000006E-3</c:v>
                </c:pt>
                <c:pt idx="3">
                  <c:v>8.6999999999999994E-3</c:v>
                </c:pt>
                <c:pt idx="4">
                  <c:v>8.8000000000000005E-3</c:v>
                </c:pt>
              </c:numCache>
            </c:numRef>
          </c:val>
          <c:smooth val="1"/>
          <c:extLst>
            <c:ext xmlns:c16="http://schemas.microsoft.com/office/drawing/2014/chart" uri="{C3380CC4-5D6E-409C-BE32-E72D297353CC}">
              <c16:uniqueId val="{00000005-250E-469E-B61D-13FA1982D99A}"/>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Sheet1!$B$3:$AC$3</c:f>
              <c:numCache>
                <c:formatCode>General</c:formatCode>
                <c:ptCount val="5"/>
              </c:numCache>
            </c:numRef>
          </c:val>
          <c:smooth val="0"/>
          <c:extLst>
            <c:ext xmlns:c16="http://schemas.microsoft.com/office/drawing/2014/chart" uri="{C3380CC4-5D6E-409C-BE32-E72D297353CC}">
              <c16:uniqueId val="{00000006-250E-469E-B61D-13FA1982D99A}"/>
            </c:ext>
          </c:extLst>
        </c:ser>
        <c:dLbls>
          <c:showLegendKey val="0"/>
          <c:showVal val="1"/>
          <c:showCatName val="0"/>
          <c:showSerName val="0"/>
          <c:showPercent val="0"/>
          <c:showBubbleSize val="0"/>
        </c:dLbls>
        <c:marker val="1"/>
        <c:smooth val="0"/>
        <c:axId val="183975936"/>
        <c:axId val="183977472"/>
      </c:lineChart>
      <c:catAx>
        <c:axId val="183975936"/>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3977472"/>
        <c:crosses val="autoZero"/>
        <c:auto val="1"/>
        <c:lblAlgn val="ctr"/>
        <c:lblOffset val="100"/>
        <c:tickLblSkip val="1"/>
        <c:tickMarkSkip val="1"/>
        <c:noMultiLvlLbl val="0"/>
      </c:catAx>
      <c:valAx>
        <c:axId val="183977472"/>
        <c:scaling>
          <c:orientation val="minMax"/>
          <c:max val="1.5000000000000003E-2"/>
          <c:min val="6.0000000000000019E-3"/>
        </c:scaling>
        <c:delete val="1"/>
        <c:axPos val="l"/>
        <c:numFmt formatCode="0.00%" sourceLinked="1"/>
        <c:majorTickMark val="out"/>
        <c:minorTickMark val="none"/>
        <c:tickLblPos val="nextTo"/>
        <c:crossAx val="183975936"/>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BC-4ADF-A5AC-F849AE438A9F}"/>
                </c:ext>
              </c:extLst>
            </c:dLbl>
            <c:dLbl>
              <c:idx val="8"/>
              <c:spPr>
                <a:noFill/>
                <a:ln w="18765">
                  <a:noFill/>
                </a:ln>
              </c:spPr>
              <c:txPr>
                <a:bodyPr/>
                <a:lstStyle/>
                <a:p>
                  <a:pPr algn="ctr" rtl="0">
                    <a:defRPr sz="1200" b="1"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1A5A-4EEE-9FC6-ACA947DBEF5E}"/>
                </c:ext>
              </c:extLst>
            </c:dLbl>
            <c:dLbl>
              <c:idx val="9"/>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1A5A-4EEE-9FC6-ACA947DBEF5E}"/>
                </c:ext>
              </c:extLst>
            </c:dLbl>
            <c:dLbl>
              <c:idx val="10"/>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1A5A-4EEE-9FC6-ACA947DBEF5E}"/>
                </c:ext>
              </c:extLst>
            </c:dLbl>
            <c:dLbl>
              <c:idx val="11"/>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1A5A-4EEE-9FC6-ACA947DBEF5E}"/>
                </c:ext>
              </c:extLst>
            </c:dLbl>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Sheet1!$B$2:$AC$2</c:f>
              <c:numCache>
                <c:formatCode>0.00%</c:formatCode>
                <c:ptCount val="5"/>
                <c:pt idx="0">
                  <c:v>9.5200000000000007E-3</c:v>
                </c:pt>
                <c:pt idx="1">
                  <c:v>7.4000000000000003E-3</c:v>
                </c:pt>
                <c:pt idx="2">
                  <c:v>7.4999999999999997E-3</c:v>
                </c:pt>
                <c:pt idx="3">
                  <c:v>8.0999999999999996E-3</c:v>
                </c:pt>
                <c:pt idx="4">
                  <c:v>8.3000000000000001E-3</c:v>
                </c:pt>
              </c:numCache>
            </c:numRef>
          </c:val>
          <c:smooth val="1"/>
          <c:extLst>
            <c:ext xmlns:c16="http://schemas.microsoft.com/office/drawing/2014/chart" uri="{C3380CC4-5D6E-409C-BE32-E72D297353CC}">
              <c16:uniqueId val="{00000005-13BC-4ADF-A5AC-F849AE438A9F}"/>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Sheet1!$B$3:$AC$3</c:f>
              <c:numCache>
                <c:formatCode>General</c:formatCode>
                <c:ptCount val="5"/>
              </c:numCache>
            </c:numRef>
          </c:val>
          <c:smooth val="0"/>
          <c:extLst>
            <c:ext xmlns:c16="http://schemas.microsoft.com/office/drawing/2014/chart" uri="{C3380CC4-5D6E-409C-BE32-E72D297353CC}">
              <c16:uniqueId val="{00000006-13BC-4ADF-A5AC-F849AE438A9F}"/>
            </c:ext>
          </c:extLst>
        </c:ser>
        <c:dLbls>
          <c:showLegendKey val="0"/>
          <c:showVal val="1"/>
          <c:showCatName val="0"/>
          <c:showSerName val="0"/>
          <c:showPercent val="0"/>
          <c:showBubbleSize val="0"/>
        </c:dLbls>
        <c:marker val="1"/>
        <c:smooth val="0"/>
        <c:axId val="184022144"/>
        <c:axId val="184023680"/>
      </c:lineChart>
      <c:catAx>
        <c:axId val="184022144"/>
        <c:scaling>
          <c:orientation val="minMax"/>
        </c:scaling>
        <c:delete val="0"/>
        <c:axPos val="b"/>
        <c:numFmt formatCode="General" sourceLinked="1"/>
        <c:majorTickMark val="none"/>
        <c:minorTickMark val="none"/>
        <c:tickLblPos val="nextTo"/>
        <c:spPr>
          <a:ln w="9383">
            <a:solidFill>
              <a:schemeClr val="accent6"/>
            </a:solidFill>
            <a:prstDash val="solid"/>
          </a:ln>
        </c:spPr>
        <c:txPr>
          <a:bodyPr rot="0" vert="horz"/>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184023680"/>
        <c:crosses val="autoZero"/>
        <c:auto val="1"/>
        <c:lblAlgn val="ctr"/>
        <c:lblOffset val="100"/>
        <c:tickLblSkip val="1"/>
        <c:tickMarkSkip val="1"/>
        <c:noMultiLvlLbl val="0"/>
      </c:catAx>
      <c:valAx>
        <c:axId val="184023680"/>
        <c:scaling>
          <c:orientation val="minMax"/>
          <c:max val="1.5000000000000003E-2"/>
          <c:min val="6.0000000000000019E-3"/>
        </c:scaling>
        <c:delete val="1"/>
        <c:axPos val="l"/>
        <c:numFmt formatCode="0.00%" sourceLinked="1"/>
        <c:majorTickMark val="out"/>
        <c:minorTickMark val="none"/>
        <c:tickLblPos val="nextTo"/>
        <c:crossAx val="184022144"/>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706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0E-469E-B61D-13FA1982D99A}"/>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Sheet1!$B$2:$AC$2</c:f>
              <c:numCache>
                <c:formatCode>0.00%</c:formatCode>
                <c:ptCount val="5"/>
                <c:pt idx="0">
                  <c:v>8.9300000000000004E-3</c:v>
                </c:pt>
                <c:pt idx="1">
                  <c:v>8.3999999999999995E-3</c:v>
                </c:pt>
                <c:pt idx="2">
                  <c:v>8.5000000000000006E-3</c:v>
                </c:pt>
                <c:pt idx="3">
                  <c:v>8.0999999999999996E-3</c:v>
                </c:pt>
                <c:pt idx="4">
                  <c:v>8.0000000000000002E-3</c:v>
                </c:pt>
              </c:numCache>
            </c:numRef>
          </c:val>
          <c:smooth val="1"/>
          <c:extLst>
            <c:ext xmlns:c16="http://schemas.microsoft.com/office/drawing/2014/chart" uri="{C3380CC4-5D6E-409C-BE32-E72D297353CC}">
              <c16:uniqueId val="{00000005-250E-469E-B61D-13FA1982D99A}"/>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Sheet1!$B$3:$AC$3</c:f>
              <c:numCache>
                <c:formatCode>General</c:formatCode>
                <c:ptCount val="5"/>
              </c:numCache>
            </c:numRef>
          </c:val>
          <c:smooth val="0"/>
          <c:extLst>
            <c:ext xmlns:c16="http://schemas.microsoft.com/office/drawing/2014/chart" uri="{C3380CC4-5D6E-409C-BE32-E72D297353CC}">
              <c16:uniqueId val="{00000006-250E-469E-B61D-13FA1982D99A}"/>
            </c:ext>
          </c:extLst>
        </c:ser>
        <c:dLbls>
          <c:showLegendKey val="0"/>
          <c:showVal val="1"/>
          <c:showCatName val="0"/>
          <c:showSerName val="0"/>
          <c:showPercent val="0"/>
          <c:showBubbleSize val="0"/>
        </c:dLbls>
        <c:marker val="1"/>
        <c:smooth val="0"/>
        <c:axId val="184259328"/>
        <c:axId val="184260864"/>
      </c:lineChart>
      <c:catAx>
        <c:axId val="184259328"/>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260864"/>
        <c:crosses val="autoZero"/>
        <c:auto val="1"/>
        <c:lblAlgn val="ctr"/>
        <c:lblOffset val="100"/>
        <c:tickLblSkip val="1"/>
        <c:tickMarkSkip val="1"/>
        <c:noMultiLvlLbl val="0"/>
      </c:catAx>
      <c:valAx>
        <c:axId val="184260864"/>
        <c:scaling>
          <c:orientation val="minMax"/>
          <c:max val="1.5000000000000003E-2"/>
          <c:min val="6.0000000000000019E-3"/>
        </c:scaling>
        <c:delete val="1"/>
        <c:axPos val="l"/>
        <c:numFmt formatCode="0.00%" sourceLinked="1"/>
        <c:majorTickMark val="out"/>
        <c:minorTickMark val="none"/>
        <c:tickLblPos val="nextTo"/>
        <c:crossAx val="184259328"/>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0.24723247232472328"/>
          <c:w val="0.96267696267696268"/>
          <c:h val="0.49077490774907756"/>
        </c:manualLayout>
      </c:layout>
      <c:lineChart>
        <c:grouping val="standard"/>
        <c:varyColors val="0"/>
        <c:ser>
          <c:idx val="0"/>
          <c:order val="0"/>
          <c:tx>
            <c:strRef>
              <c:f>Sheet1!$A$2</c:f>
              <c:strCache>
                <c:ptCount val="1"/>
                <c:pt idx="0">
                  <c:v>Mega Bank Interest Spread</c:v>
                </c:pt>
              </c:strCache>
            </c:strRef>
          </c:tx>
          <c:spPr>
            <a:ln w="47625">
              <a:solidFill>
                <a:schemeClr val="accent2"/>
              </a:solidFill>
              <a:prstDash val="solid"/>
            </a:ln>
            <a:effectLst>
              <a:outerShdw blurRad="50800" dist="38100" dir="8100000" algn="tr" rotWithShape="0">
                <a:prstClr val="black">
                  <a:alpha val="40000"/>
                </a:prstClr>
              </a:outerShdw>
            </a:effectLst>
          </c:spPr>
          <c:marker>
            <c:symbol val="square"/>
            <c:size val="11"/>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0E-469E-B61D-13FA1982D99A}"/>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Sheet1!$B$2:$AC$2</c:f>
              <c:numCache>
                <c:formatCode>0.00%</c:formatCode>
                <c:ptCount val="5"/>
                <c:pt idx="0">
                  <c:v>9.1999999999999998E-3</c:v>
                </c:pt>
                <c:pt idx="1">
                  <c:v>8.3000000000000001E-3</c:v>
                </c:pt>
                <c:pt idx="2">
                  <c:v>8.5000000000000006E-3</c:v>
                </c:pt>
                <c:pt idx="3">
                  <c:v>8.3000000000000001E-3</c:v>
                </c:pt>
                <c:pt idx="4">
                  <c:v>8.3000000000000001E-3</c:v>
                </c:pt>
              </c:numCache>
            </c:numRef>
          </c:val>
          <c:smooth val="1"/>
          <c:extLst>
            <c:ext xmlns:c16="http://schemas.microsoft.com/office/drawing/2014/chart" uri="{C3380CC4-5D6E-409C-BE32-E72D297353CC}">
              <c16:uniqueId val="{00000005-250E-469E-B61D-13FA1982D99A}"/>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Sheet1!$B$3:$AC$3</c:f>
              <c:numCache>
                <c:formatCode>General</c:formatCode>
                <c:ptCount val="5"/>
              </c:numCache>
            </c:numRef>
          </c:val>
          <c:smooth val="0"/>
          <c:extLst>
            <c:ext xmlns:c16="http://schemas.microsoft.com/office/drawing/2014/chart" uri="{C3380CC4-5D6E-409C-BE32-E72D297353CC}">
              <c16:uniqueId val="{00000006-250E-469E-B61D-13FA1982D99A}"/>
            </c:ext>
          </c:extLst>
        </c:ser>
        <c:dLbls>
          <c:showLegendKey val="0"/>
          <c:showVal val="1"/>
          <c:showCatName val="0"/>
          <c:showSerName val="0"/>
          <c:showPercent val="0"/>
          <c:showBubbleSize val="0"/>
        </c:dLbls>
        <c:marker val="1"/>
        <c:smooth val="0"/>
        <c:axId val="184148352"/>
        <c:axId val="184149888"/>
      </c:lineChart>
      <c:catAx>
        <c:axId val="184148352"/>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149888"/>
        <c:crosses val="autoZero"/>
        <c:auto val="1"/>
        <c:lblAlgn val="ctr"/>
        <c:lblOffset val="100"/>
        <c:tickLblSkip val="1"/>
        <c:tickMarkSkip val="1"/>
        <c:noMultiLvlLbl val="0"/>
      </c:catAx>
      <c:valAx>
        <c:axId val="184149888"/>
        <c:scaling>
          <c:orientation val="minMax"/>
          <c:min val="6.0000000000000019E-3"/>
        </c:scaling>
        <c:delete val="1"/>
        <c:axPos val="l"/>
        <c:numFmt formatCode="0.00%" sourceLinked="1"/>
        <c:majorTickMark val="out"/>
        <c:minorTickMark val="none"/>
        <c:tickLblPos val="nextTo"/>
        <c:crossAx val="184148352"/>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84514081765153E-2"/>
          <c:y val="2.793425989536543E-3"/>
          <c:w val="0.97535211267605637"/>
          <c:h val="0.8994413407821229"/>
        </c:manualLayout>
      </c:layout>
      <c:barChart>
        <c:barDir val="col"/>
        <c:grouping val="stacked"/>
        <c:varyColors val="0"/>
        <c:ser>
          <c:idx val="0"/>
          <c:order val="0"/>
          <c:tx>
            <c:strRef>
              <c:f>Sheet2!#REF!</c:f>
              <c:strCache>
                <c:ptCount val="1"/>
                <c:pt idx="0">
                  <c:v>#REF!</c:v>
                </c:pt>
              </c:strCache>
            </c:strRef>
          </c:tx>
          <c:spPr>
            <a:gradFill rotWithShape="0">
              <a:gsLst>
                <a:gs pos="0">
                  <a:srgbClr xmlns:mc="http://schemas.openxmlformats.org/markup-compatibility/2006" xmlns:a14="http://schemas.microsoft.com/office/drawing/2010/main" val="000000" mc:Ignorable="a14" a14:legacySpreadsheetColorIndex="46">
                    <a:gamma/>
                    <a:shade val="46275"/>
                    <a:invGamma/>
                  </a:srgbClr>
                </a:gs>
                <a:gs pos="5000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0" scaled="1"/>
            </a:gradFill>
            <a:ln w="28160">
              <a:noFill/>
            </a:ln>
          </c:spPr>
          <c:invertIfNegative val="0"/>
          <c:dLbls>
            <c:delete val="1"/>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Sheet2!#REF!</c:f>
              <c:numCache>
                <c:formatCode>General</c:formatCode>
                <c:ptCount val="1"/>
                <c:pt idx="0">
                  <c:v>1</c:v>
                </c:pt>
              </c:numCache>
            </c:numRef>
          </c:val>
          <c:extLst>
            <c:ext xmlns:c16="http://schemas.microsoft.com/office/drawing/2014/chart" uri="{C3380CC4-5D6E-409C-BE32-E72D297353CC}">
              <c16:uniqueId val="{00000003-6BBE-464F-8A2E-88C124B5DB97}"/>
            </c:ext>
          </c:extLst>
        </c:ser>
        <c:ser>
          <c:idx val="1"/>
          <c:order val="1"/>
          <c:tx>
            <c:strRef>
              <c:f>Sheet2!$A$3</c:f>
              <c:strCache>
                <c:ptCount val="1"/>
                <c:pt idx="0">
                  <c:v>Structured Notes Fee</c:v>
                </c:pt>
              </c:strCache>
            </c:strRef>
          </c:tx>
          <c:spPr>
            <a:solidFill>
              <a:schemeClr val="accent2"/>
            </a:solidFill>
            <a:ln w="9525">
              <a:noFill/>
            </a:ln>
            <a:effectLst>
              <a:outerShdw blurRad="50800" dist="38100" dir="8100000" algn="tr" rotWithShape="0">
                <a:prstClr val="black">
                  <a:alpha val="40000"/>
                </a:prstClr>
              </a:outerShdw>
            </a:effectLst>
          </c:spPr>
          <c:invertIfNegative val="0"/>
          <c:dLbls>
            <c:dLbl>
              <c:idx val="0"/>
              <c:layout>
                <c:manualLayout>
                  <c:x val="-9.22267625351475E-3"/>
                  <c:y val="-1.5126133046686974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BE-464F-8A2E-88C124B5DB97}"/>
                </c:ext>
              </c:extLst>
            </c:dLbl>
            <c:dLbl>
              <c:idx val="3"/>
              <c:layout>
                <c:manualLayout>
                  <c:x val="1.3225244893874666E-3"/>
                  <c:y val="-8.3384073119614488E-3"/>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BE-464F-8A2E-88C124B5DB97}"/>
                </c:ext>
              </c:extLst>
            </c:dLbl>
            <c:dLbl>
              <c:idx val="4"/>
              <c:layout>
                <c:manualLayout>
                  <c:x val="-8.7817819607149961E-4"/>
                  <c:y val="-1.2891609837810791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BE-464F-8A2E-88C124B5DB97}"/>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Sheet2!$B$3:$K$3</c:f>
              <c:numCache>
                <c:formatCode>0</c:formatCode>
                <c:ptCount val="8"/>
                <c:pt idx="0">
                  <c:v>87</c:v>
                </c:pt>
                <c:pt idx="1">
                  <c:v>72</c:v>
                </c:pt>
                <c:pt idx="2">
                  <c:v>94</c:v>
                </c:pt>
                <c:pt idx="3">
                  <c:v>56</c:v>
                </c:pt>
                <c:pt idx="4">
                  <c:v>139</c:v>
                </c:pt>
                <c:pt idx="5">
                  <c:v>126</c:v>
                </c:pt>
                <c:pt idx="6">
                  <c:v>135.32999999999998</c:v>
                </c:pt>
                <c:pt idx="7">
                  <c:v>89.240000000000009</c:v>
                </c:pt>
              </c:numCache>
            </c:numRef>
          </c:val>
          <c:extLst>
            <c:ext xmlns:c16="http://schemas.microsoft.com/office/drawing/2014/chart" uri="{C3380CC4-5D6E-409C-BE32-E72D297353CC}">
              <c16:uniqueId val="{00000007-6BBE-464F-8A2E-88C124B5DB97}"/>
            </c:ext>
          </c:extLst>
        </c:ser>
        <c:ser>
          <c:idx val="2"/>
          <c:order val="2"/>
          <c:tx>
            <c:strRef>
              <c:f>Sheet2!$A$4</c:f>
              <c:strCache>
                <c:ptCount val="1"/>
                <c:pt idx="0">
                  <c:v>Bancassurance Fee</c:v>
                </c:pt>
              </c:strCache>
            </c:strRef>
          </c:tx>
          <c:spPr>
            <a:solidFill>
              <a:schemeClr val="accent3"/>
            </a:solidFill>
            <a:ln w="9525">
              <a:noFill/>
            </a:ln>
            <a:effectLst>
              <a:outerShdw blurRad="50800" dist="38100" dir="8100000" algn="tr" rotWithShape="0">
                <a:prstClr val="black">
                  <a:alpha val="40000"/>
                </a:prstClr>
              </a:outerShdw>
            </a:effectLst>
          </c:spPr>
          <c:invertIfNegative val="0"/>
          <c:dLbls>
            <c:dLbl>
              <c:idx val="0"/>
              <c:layout>
                <c:manualLayout>
                  <c:x val="-8.7818435564417097E-4"/>
                  <c:y val="-1.1718400385921535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BE-464F-8A2E-88C124B5DB97}"/>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Sheet2!$B$4:$K$4</c:f>
              <c:numCache>
                <c:formatCode>0</c:formatCode>
                <c:ptCount val="8"/>
                <c:pt idx="0">
                  <c:v>377</c:v>
                </c:pt>
                <c:pt idx="1">
                  <c:v>431</c:v>
                </c:pt>
                <c:pt idx="2">
                  <c:v>239</c:v>
                </c:pt>
                <c:pt idx="3">
                  <c:v>289</c:v>
                </c:pt>
                <c:pt idx="4">
                  <c:v>101</c:v>
                </c:pt>
                <c:pt idx="5">
                  <c:v>170</c:v>
                </c:pt>
                <c:pt idx="6">
                  <c:v>166.03</c:v>
                </c:pt>
                <c:pt idx="7">
                  <c:v>126.22</c:v>
                </c:pt>
              </c:numCache>
            </c:numRef>
          </c:val>
          <c:extLst>
            <c:ext xmlns:c16="http://schemas.microsoft.com/office/drawing/2014/chart" uri="{C3380CC4-5D6E-409C-BE32-E72D297353CC}">
              <c16:uniqueId val="{00000009-6BBE-464F-8A2E-88C124B5DB97}"/>
            </c:ext>
          </c:extLst>
        </c:ser>
        <c:ser>
          <c:idx val="3"/>
          <c:order val="3"/>
          <c:tx>
            <c:strRef>
              <c:f>Sheet2!$A$5</c:f>
              <c:strCache>
                <c:ptCount val="1"/>
                <c:pt idx="0">
                  <c:v>Mutual Fund Fee</c:v>
                </c:pt>
              </c:strCache>
            </c:strRef>
          </c:tx>
          <c:spPr>
            <a:solidFill>
              <a:schemeClr val="accent5"/>
            </a:solidFill>
            <a:ln w="9525">
              <a:noFill/>
            </a:ln>
            <a:effectLst>
              <a:outerShdw blurRad="50800" dist="38100" dir="8100000" algn="tr" rotWithShape="0">
                <a:prstClr val="black">
                  <a:alpha val="40000"/>
                </a:prstClr>
              </a:outerShdw>
            </a:effectLst>
          </c:spPr>
          <c:invertIfNegative val="0"/>
          <c:dLbls>
            <c:dLbl>
              <c:idx val="0"/>
              <c:spPr>
                <a:noFill/>
                <a:ln w="28160">
                  <a:noFill/>
                </a:ln>
              </c:spPr>
              <c:txPr>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0-0906-48B3-8B57-BA9C886A59C0}"/>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Sheet2!$B$5:$K$5</c:f>
              <c:numCache>
                <c:formatCode>0</c:formatCode>
                <c:ptCount val="8"/>
                <c:pt idx="0">
                  <c:v>121</c:v>
                </c:pt>
                <c:pt idx="1">
                  <c:v>106</c:v>
                </c:pt>
                <c:pt idx="2">
                  <c:v>144</c:v>
                </c:pt>
                <c:pt idx="3">
                  <c:v>138</c:v>
                </c:pt>
                <c:pt idx="4">
                  <c:v>203</c:v>
                </c:pt>
                <c:pt idx="5">
                  <c:v>255</c:v>
                </c:pt>
                <c:pt idx="6">
                  <c:v>202.85000000000002</c:v>
                </c:pt>
                <c:pt idx="7">
                  <c:v>182.29999999999995</c:v>
                </c:pt>
              </c:numCache>
            </c:numRef>
          </c:val>
          <c:extLst>
            <c:ext xmlns:c16="http://schemas.microsoft.com/office/drawing/2014/chart" uri="{C3380CC4-5D6E-409C-BE32-E72D297353CC}">
              <c16:uniqueId val="{0000000B-6BBE-464F-8A2E-88C124B5DB97}"/>
            </c:ext>
          </c:extLst>
        </c:ser>
        <c:ser>
          <c:idx val="4"/>
          <c:order val="4"/>
          <c:tx>
            <c:strRef>
              <c:f>Sheet2!$A$6</c:f>
              <c:strCache>
                <c:ptCount val="1"/>
                <c:pt idx="0">
                  <c:v>Management Fee**</c:v>
                </c:pt>
              </c:strCache>
            </c:strRef>
          </c:tx>
          <c:spPr>
            <a:solidFill>
              <a:schemeClr val="accent6"/>
            </a:solidFill>
            <a:ln w="9525">
              <a:noFill/>
            </a:ln>
            <a:effectLst>
              <a:outerShdw blurRad="50800" dist="38100" dir="8100000" algn="tr" rotWithShape="0">
                <a:prstClr val="black">
                  <a:alpha val="40000"/>
                </a:prstClr>
              </a:outerShdw>
            </a:effectLst>
          </c:spPr>
          <c:invertIfNegative val="0"/>
          <c:dLbls>
            <c:spPr>
              <a:noFill/>
              <a:ln w="28160">
                <a:noFill/>
              </a:ln>
            </c:spPr>
            <c:txPr>
              <a:bodyPr wrap="square" lIns="38100" tIns="19050" rIns="38100" bIns="19050" anchor="ctr">
                <a:spAutoFit/>
              </a:bodyPr>
              <a:lstStyle/>
              <a:p>
                <a:pPr>
                  <a:defRPr sz="1303"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Sheet2!$B$6:$K$6</c:f>
              <c:numCache>
                <c:formatCode>0</c:formatCode>
                <c:ptCount val="8"/>
                <c:pt idx="0">
                  <c:v>101</c:v>
                </c:pt>
                <c:pt idx="1">
                  <c:v>92</c:v>
                </c:pt>
                <c:pt idx="2">
                  <c:v>89</c:v>
                </c:pt>
                <c:pt idx="3">
                  <c:v>106</c:v>
                </c:pt>
                <c:pt idx="4">
                  <c:v>110</c:v>
                </c:pt>
                <c:pt idx="5">
                  <c:v>107</c:v>
                </c:pt>
                <c:pt idx="6">
                  <c:v>139.47</c:v>
                </c:pt>
                <c:pt idx="7">
                  <c:v>117.05999999999997</c:v>
                </c:pt>
              </c:numCache>
            </c:numRef>
          </c:val>
          <c:extLst>
            <c:ext xmlns:c16="http://schemas.microsoft.com/office/drawing/2014/chart" uri="{C3380CC4-5D6E-409C-BE32-E72D297353CC}">
              <c16:uniqueId val="{0000000C-6BBE-464F-8A2E-88C124B5DB97}"/>
            </c:ext>
          </c:extLst>
        </c:ser>
        <c:dLbls>
          <c:showLegendKey val="0"/>
          <c:showVal val="1"/>
          <c:showCatName val="0"/>
          <c:showSerName val="0"/>
          <c:showPercent val="0"/>
          <c:showBubbleSize val="0"/>
        </c:dLbls>
        <c:gapWidth val="30"/>
        <c:overlap val="100"/>
        <c:serLines>
          <c:spPr>
            <a:ln w="3520">
              <a:solidFill>
                <a:srgbClr val="000000"/>
              </a:solidFill>
              <a:prstDash val="solid"/>
            </a:ln>
          </c:spPr>
        </c:serLines>
        <c:axId val="184304000"/>
        <c:axId val="184305536"/>
      </c:barChart>
      <c:catAx>
        <c:axId val="184304000"/>
        <c:scaling>
          <c:orientation val="minMax"/>
        </c:scaling>
        <c:delete val="0"/>
        <c:axPos val="b"/>
        <c:numFmt formatCode="General" sourceLinked="1"/>
        <c:majorTickMark val="none"/>
        <c:minorTickMark val="none"/>
        <c:tickLblPos val="nextTo"/>
        <c:spPr>
          <a:ln w="3520">
            <a:solidFill>
              <a:srgbClr val="000000"/>
            </a:solidFill>
            <a:prstDash val="solid"/>
          </a:ln>
        </c:spPr>
        <c:txPr>
          <a:bodyPr rot="0" vert="horz"/>
          <a:lstStyle/>
          <a:p>
            <a:pPr>
              <a:defRPr sz="1303" b="0" i="0" u="none" strike="noStrike" baseline="0">
                <a:solidFill>
                  <a:srgbClr val="000000"/>
                </a:solidFill>
                <a:latin typeface="Arial"/>
                <a:ea typeface="Arial"/>
                <a:cs typeface="Arial"/>
              </a:defRPr>
            </a:pPr>
            <a:endParaRPr lang="zh-TW"/>
          </a:p>
        </c:txPr>
        <c:crossAx val="184305536"/>
        <c:crosses val="autoZero"/>
        <c:auto val="1"/>
        <c:lblAlgn val="ctr"/>
        <c:lblOffset val="100"/>
        <c:tickLblSkip val="1"/>
        <c:tickMarkSkip val="1"/>
        <c:noMultiLvlLbl val="0"/>
      </c:catAx>
      <c:valAx>
        <c:axId val="184305536"/>
        <c:scaling>
          <c:orientation val="minMax"/>
        </c:scaling>
        <c:delete val="1"/>
        <c:axPos val="l"/>
        <c:numFmt formatCode="General" sourceLinked="1"/>
        <c:majorTickMark val="out"/>
        <c:minorTickMark val="none"/>
        <c:tickLblPos val="nextTo"/>
        <c:crossAx val="184304000"/>
        <c:crosses val="autoZero"/>
        <c:crossBetween val="between"/>
      </c:valAx>
      <c:spPr>
        <a:noFill/>
        <a:ln w="28160">
          <a:noFill/>
        </a:ln>
      </c:spPr>
    </c:plotArea>
    <c:plotVisOnly val="1"/>
    <c:dispBlanksAs val="gap"/>
    <c:showDLblsOverMax val="0"/>
  </c:chart>
  <c:spPr>
    <a:noFill/>
    <a:ln>
      <a:noFill/>
    </a:ln>
  </c:spPr>
  <c:txPr>
    <a:bodyPr/>
    <a:lstStyle/>
    <a:p>
      <a:pPr>
        <a:defRPr sz="88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0.28378378378378377"/>
          <c:w val="1"/>
          <c:h val="0.45978765279194822"/>
        </c:manualLayout>
      </c:layout>
      <c:barChart>
        <c:barDir val="col"/>
        <c:grouping val="clustered"/>
        <c:varyColors val="0"/>
        <c:ser>
          <c:idx val="0"/>
          <c:order val="0"/>
          <c:tx>
            <c:strRef>
              <c:f>Sheet2!$A$3</c:f>
              <c:strCache>
                <c:ptCount val="1"/>
                <c:pt idx="0">
                  <c:v>1H/20</c:v>
                </c:pt>
              </c:strCache>
            </c:strRef>
          </c:tx>
          <c:spPr>
            <a:solidFill>
              <a:schemeClr val="accent2"/>
            </a:solidFill>
            <a:ln w="25767">
              <a:noFill/>
            </a:ln>
            <a:effectLst>
              <a:outerShdw blurRad="50800" dist="38100" dir="8100000" algn="tr" rotWithShape="0">
                <a:prstClr val="black">
                  <a:alpha val="40000"/>
                </a:prstClr>
              </a:outerShdw>
            </a:effectLst>
          </c:spPr>
          <c:invertIfNegative val="0"/>
          <c:dLbls>
            <c:dLbl>
              <c:idx val="0"/>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5A57-44C7-88B7-091AA55B3662}"/>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5A57-44C7-88B7-091AA55B3662}"/>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5A57-44C7-88B7-091AA55B366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財富管理*</c:v>
                </c:pt>
                <c:pt idx="1">
                  <c:v>外匯</c:v>
                </c:pt>
                <c:pt idx="2">
                  <c:v>放款手續費**</c:v>
                </c:pt>
                <c:pt idx="3">
                  <c:v>保管及信託</c:v>
                </c:pt>
                <c:pt idx="4">
                  <c:v>信用卡</c:v>
                </c:pt>
                <c:pt idx="5">
                  <c:v>其他</c:v>
                </c:pt>
              </c:strCache>
            </c:strRef>
          </c:cat>
          <c:val>
            <c:numRef>
              <c:f>Sheet2!$B$3:$G$3</c:f>
              <c:numCache>
                <c:formatCode>0</c:formatCode>
                <c:ptCount val="6"/>
                <c:pt idx="0" formatCode="0_ ">
                  <c:v>1190.5</c:v>
                </c:pt>
                <c:pt idx="1">
                  <c:v>519</c:v>
                </c:pt>
                <c:pt idx="2">
                  <c:v>1034</c:v>
                </c:pt>
                <c:pt idx="3">
                  <c:v>174</c:v>
                </c:pt>
                <c:pt idx="4">
                  <c:v>79</c:v>
                </c:pt>
                <c:pt idx="5">
                  <c:v>27.929999999999836</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1H/21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2.1664026464147668E-3"/>
                  <c:y val="-2.150023374208981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2081921712448485E-3"/>
                  <c:y val="-2.115517988549425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1.7997916680533299E-3"/>
                  <c:y val="-2.504220697360393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5A57-44C7-88B7-091AA55B3662}"/>
                </c:ext>
              </c:extLst>
            </c:dLbl>
            <c:dLbl>
              <c:idx val="5"/>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5A57-44C7-88B7-091AA55B366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財富管理*</c:v>
                </c:pt>
                <c:pt idx="1">
                  <c:v>外匯</c:v>
                </c:pt>
                <c:pt idx="2">
                  <c:v>放款手續費**</c:v>
                </c:pt>
                <c:pt idx="3">
                  <c:v>保管及信託</c:v>
                </c:pt>
                <c:pt idx="4">
                  <c:v>信用卡</c:v>
                </c:pt>
                <c:pt idx="5">
                  <c:v>其他</c:v>
                </c:pt>
              </c:strCache>
            </c:strRef>
          </c:cat>
          <c:val>
            <c:numRef>
              <c:f>Sheet2!$B$4:$G$4</c:f>
              <c:numCache>
                <c:formatCode>0</c:formatCode>
                <c:ptCount val="6"/>
                <c:pt idx="0" formatCode="0_ ">
                  <c:v>1350.19</c:v>
                </c:pt>
                <c:pt idx="1">
                  <c:v>503.46000000000004</c:v>
                </c:pt>
                <c:pt idx="2">
                  <c:v>1021.6070000000001</c:v>
                </c:pt>
                <c:pt idx="3">
                  <c:v>107.68</c:v>
                </c:pt>
                <c:pt idx="4">
                  <c:v>92.43</c:v>
                </c:pt>
                <c:pt idx="5" formatCode="0_ ">
                  <c:v>74</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50"/>
        <c:axId val="184355456"/>
        <c:axId val="184369536"/>
      </c:barChart>
      <c:catAx>
        <c:axId val="184355456"/>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17" b="0" i="0" u="none" strike="noStrike" baseline="0">
                <a:solidFill>
                  <a:schemeClr val="accent6">
                    <a:lumMod val="50000"/>
                  </a:schemeClr>
                </a:solidFill>
                <a:latin typeface="Arial"/>
                <a:ea typeface="Arial"/>
                <a:cs typeface="Arial"/>
              </a:defRPr>
            </a:pPr>
            <a:endParaRPr lang="zh-TW"/>
          </a:p>
        </c:txPr>
        <c:crossAx val="184369536"/>
        <c:crosses val="autoZero"/>
        <c:auto val="1"/>
        <c:lblAlgn val="ctr"/>
        <c:lblOffset val="100"/>
        <c:tickLblSkip val="1"/>
        <c:tickMarkSkip val="1"/>
        <c:noMultiLvlLbl val="0"/>
      </c:catAx>
      <c:valAx>
        <c:axId val="184369536"/>
        <c:scaling>
          <c:orientation val="minMax"/>
        </c:scaling>
        <c:delete val="1"/>
        <c:axPos val="l"/>
        <c:numFmt formatCode="0_ " sourceLinked="1"/>
        <c:majorTickMark val="out"/>
        <c:minorTickMark val="none"/>
        <c:tickLblPos val="nextTo"/>
        <c:crossAx val="184355456"/>
        <c:crosses val="autoZero"/>
        <c:crossBetween val="between"/>
      </c:valAx>
      <c:spPr>
        <a:noFill/>
        <a:ln w="25767">
          <a:noFill/>
        </a:ln>
      </c:spPr>
    </c:plotArea>
    <c:legend>
      <c:legendPos val="t"/>
      <c:layout>
        <c:manualLayout>
          <c:xMode val="edge"/>
          <c:yMode val="edge"/>
          <c:x val="1.1248427526440849E-3"/>
          <c:y val="5.2549687914835566E-2"/>
          <c:w val="0.26546681664791899"/>
          <c:h val="0.13513513513513514"/>
        </c:manualLayout>
      </c:layout>
      <c:overlay val="0"/>
      <c:spPr>
        <a:noFill/>
        <a:ln w="25767">
          <a:noFill/>
        </a:ln>
      </c:spPr>
      <c:txPr>
        <a:bodyPr/>
        <a:lstStyle/>
        <a:p>
          <a:pPr>
            <a:defRPr sz="149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3174603174607"/>
          <c:y val="0.18421052631578944"/>
          <c:w val="0.48412698412698413"/>
          <c:h val="0.68796992481203001"/>
        </c:manualLayout>
      </c:layout>
      <c:pieChart>
        <c:varyColors val="1"/>
        <c:ser>
          <c:idx val="0"/>
          <c:order val="0"/>
          <c:tx>
            <c:strRef>
              <c:f>Sheet1!$A$2</c:f>
              <c:strCache>
                <c:ptCount val="1"/>
                <c:pt idx="0">
                  <c:v>1Q/21</c:v>
                </c:pt>
              </c:strCache>
            </c:strRef>
          </c:tx>
          <c:spPr>
            <a:solidFill>
              <a:schemeClr val="accent1"/>
            </a:solidFill>
            <a:ln w="14636">
              <a:solidFill>
                <a:schemeClr val="tx1"/>
              </a:solidFill>
              <a:prstDash val="solid"/>
            </a:ln>
          </c:spPr>
          <c:dPt>
            <c:idx val="0"/>
            <c:bubble3D val="0"/>
            <c:spPr>
              <a:solidFill>
                <a:schemeClr val="accent6"/>
              </a:solidFill>
              <a:ln w="29273">
                <a:noFill/>
              </a:ln>
              <a:scene3d>
                <a:camera prst="orthographicFront"/>
                <a:lightRig rig="threePt" dir="t"/>
              </a:scene3d>
            </c:spPr>
            <c:extLst>
              <c:ext xmlns:c16="http://schemas.microsoft.com/office/drawing/2014/chart" uri="{C3380CC4-5D6E-409C-BE32-E72D297353CC}">
                <c16:uniqueId val="{00000001-F5BC-43F0-8351-0158F72D5B2F}"/>
              </c:ext>
            </c:extLst>
          </c:dPt>
          <c:dPt>
            <c:idx val="1"/>
            <c:bubble3D val="0"/>
            <c:spPr>
              <a:solidFill>
                <a:schemeClr val="accent5"/>
              </a:solidFill>
              <a:ln w="29273">
                <a:noFill/>
              </a:ln>
              <a:scene3d>
                <a:camera prst="orthographicFront"/>
                <a:lightRig rig="threePt" dir="t"/>
              </a:scene3d>
            </c:spPr>
            <c:extLst>
              <c:ext xmlns:c16="http://schemas.microsoft.com/office/drawing/2014/chart" uri="{C3380CC4-5D6E-409C-BE32-E72D297353CC}">
                <c16:uniqueId val="{00000003-F5BC-43F0-8351-0158F72D5B2F}"/>
              </c:ext>
            </c:extLst>
          </c:dPt>
          <c:dPt>
            <c:idx val="2"/>
            <c:bubble3D val="0"/>
            <c:spPr>
              <a:solidFill>
                <a:schemeClr val="accent4"/>
              </a:solidFill>
              <a:ln w="29273">
                <a:noFill/>
              </a:ln>
              <a:scene3d>
                <a:camera prst="orthographicFront"/>
                <a:lightRig rig="threePt" dir="t"/>
              </a:scene3d>
            </c:spPr>
            <c:extLst>
              <c:ext xmlns:c16="http://schemas.microsoft.com/office/drawing/2014/chart" uri="{C3380CC4-5D6E-409C-BE32-E72D297353CC}">
                <c16:uniqueId val="{00000005-F5BC-43F0-8351-0158F72D5B2F}"/>
              </c:ext>
            </c:extLst>
          </c:dPt>
          <c:dPt>
            <c:idx val="3"/>
            <c:bubble3D val="0"/>
            <c:spPr>
              <a:solidFill>
                <a:schemeClr val="accent3"/>
              </a:solidFill>
              <a:ln w="29273">
                <a:noFill/>
              </a:ln>
              <a:scene3d>
                <a:camera prst="orthographicFront"/>
                <a:lightRig rig="threePt" dir="t"/>
              </a:scene3d>
            </c:spPr>
            <c:extLst>
              <c:ext xmlns:c16="http://schemas.microsoft.com/office/drawing/2014/chart" uri="{C3380CC4-5D6E-409C-BE32-E72D297353CC}">
                <c16:uniqueId val="{00000007-F5BC-43F0-8351-0158F72D5B2F}"/>
              </c:ext>
            </c:extLst>
          </c:dPt>
          <c:dPt>
            <c:idx val="4"/>
            <c:bubble3D val="0"/>
            <c:spPr>
              <a:solidFill>
                <a:schemeClr val="accent2"/>
              </a:solidFill>
              <a:ln w="29273">
                <a:noFill/>
              </a:ln>
              <a:scene3d>
                <a:camera prst="orthographicFront"/>
                <a:lightRig rig="threePt" dir="t"/>
              </a:scene3d>
            </c:spPr>
            <c:extLst>
              <c:ext xmlns:c16="http://schemas.microsoft.com/office/drawing/2014/chart" uri="{C3380CC4-5D6E-409C-BE32-E72D297353CC}">
                <c16:uniqueId val="{00000009-F5BC-43F0-8351-0158F72D5B2F}"/>
              </c:ext>
            </c:extLst>
          </c:dPt>
          <c:dLbls>
            <c:dLbl>
              <c:idx val="0"/>
              <c:layout>
                <c:manualLayout>
                  <c:x val="1.6147559353942239E-2"/>
                  <c:y val="-7.881437390930322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BC-43F0-8351-0158F72D5B2F}"/>
                </c:ext>
              </c:extLst>
            </c:dLbl>
            <c:dLbl>
              <c:idx val="1"/>
              <c:layout>
                <c:manualLayout>
                  <c:x val="0.34267895829909306"/>
                  <c:y val="-4.2796247451682715E-2"/>
                </c:manualLayout>
              </c:layout>
              <c:numFmt formatCode="0%" sourceLinked="0"/>
              <c:spPr>
                <a:noFill/>
                <a:ln w="29273">
                  <a:noFill/>
                </a:ln>
              </c:spPr>
              <c:txPr>
                <a:bodyPr wrap="square" lIns="38100" tIns="19050" rIns="38100" bIns="19050" anchor="ctr">
                  <a:noAutofit/>
                </a:bodyPr>
                <a:lstStyle/>
                <a:p>
                  <a:pPr>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29371931449745248"/>
                      <c:h val="0.17491276546827531"/>
                    </c:manualLayout>
                  </c15:layout>
                </c:ext>
                <c:ext xmlns:c16="http://schemas.microsoft.com/office/drawing/2014/chart" uri="{C3380CC4-5D6E-409C-BE32-E72D297353CC}">
                  <c16:uniqueId val="{00000003-F5BC-43F0-8351-0158F72D5B2F}"/>
                </c:ext>
              </c:extLst>
            </c:dLbl>
            <c:dLbl>
              <c:idx val="2"/>
              <c:layout>
                <c:manualLayout>
                  <c:x val="-5.2092814773864841E-2"/>
                  <c:y val="0.1278133295552205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BC-43F0-8351-0158F72D5B2F}"/>
                </c:ext>
              </c:extLst>
            </c:dLbl>
            <c:dLbl>
              <c:idx val="3"/>
              <c:layout>
                <c:manualLayout>
                  <c:x val="-0.18835034140656517"/>
                  <c:y val="7.07428997072245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BC-43F0-8351-0158F72D5B2F}"/>
                </c:ext>
              </c:extLst>
            </c:dLbl>
            <c:dLbl>
              <c:idx val="4"/>
              <c:layout>
                <c:manualLayout>
                  <c:x val="-8.5165772684486579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BC-43F0-8351-0158F72D5B2F}"/>
                </c:ext>
              </c:extLst>
            </c:dLbl>
            <c:dLbl>
              <c:idx val="5"/>
              <c:layout>
                <c:manualLayout>
                  <c:x val="0.1209663972269121"/>
                  <c:y val="1.07744084892158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5BC-43F0-8351-0158F72D5B2F}"/>
                </c:ext>
              </c:extLst>
            </c:dLbl>
            <c:dLbl>
              <c:idx val="6"/>
              <c:layout>
                <c:manualLayout>
                  <c:x val="-8.0995128613350939E-2"/>
                  <c:y val="1.88513716371858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5BC-43F0-8351-0158F72D5B2F}"/>
                </c:ext>
              </c:extLst>
            </c:dLbl>
            <c:numFmt formatCode="0%" sourceLinked="0"/>
            <c:spPr>
              <a:noFill/>
              <a:ln w="29273">
                <a:noFill/>
              </a:ln>
            </c:spPr>
            <c:dLblPos val="outEnd"/>
            <c:showLegendKey val="0"/>
            <c:showVal val="0"/>
            <c:showCatName val="1"/>
            <c:showSerName val="0"/>
            <c:showPercent val="1"/>
            <c:showBubbleSize val="0"/>
            <c:showLeaderLines val="1"/>
            <c:leaderLines>
              <c:spPr>
                <a:ln w="14636">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財富管理*</c:v>
                </c:pt>
                <c:pt idx="1">
                  <c:v>外匯</c:v>
                </c:pt>
                <c:pt idx="2">
                  <c:v>放款手續費**</c:v>
                </c:pt>
                <c:pt idx="3">
                  <c:v>保管及信託</c:v>
                </c:pt>
                <c:pt idx="4">
                  <c:v>信用卡</c:v>
                </c:pt>
                <c:pt idx="5">
                  <c:v>其他</c:v>
                </c:pt>
              </c:strCache>
            </c:strRef>
          </c:cat>
          <c:val>
            <c:numRef>
              <c:f>Sheet1!$B$2:$G$2</c:f>
              <c:numCache>
                <c:formatCode>0</c:formatCode>
                <c:ptCount val="6"/>
                <c:pt idx="0" formatCode="0_ ">
                  <c:v>1350</c:v>
                </c:pt>
                <c:pt idx="1">
                  <c:v>503</c:v>
                </c:pt>
                <c:pt idx="2">
                  <c:v>1022</c:v>
                </c:pt>
                <c:pt idx="3">
                  <c:v>108</c:v>
                </c:pt>
                <c:pt idx="4">
                  <c:v>92</c:v>
                </c:pt>
                <c:pt idx="5">
                  <c:v>74</c:v>
                </c:pt>
              </c:numCache>
            </c:numRef>
          </c:val>
          <c:extLst>
            <c:ext xmlns:c16="http://schemas.microsoft.com/office/drawing/2014/chart" uri="{C3380CC4-5D6E-409C-BE32-E72D297353CC}">
              <c16:uniqueId val="{0000000E-F5BC-43F0-8351-0158F72D5B2F}"/>
            </c:ext>
          </c:extLst>
        </c:ser>
        <c:dLbls>
          <c:showLegendKey val="0"/>
          <c:showVal val="0"/>
          <c:showCatName val="1"/>
          <c:showSerName val="0"/>
          <c:showPercent val="1"/>
          <c:showBubbleSize val="0"/>
          <c:showLeaderLines val="1"/>
        </c:dLbls>
        <c:firstSliceAng val="0"/>
      </c:pieChart>
      <c:spPr>
        <a:noFill/>
        <a:ln w="29273">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8809270117831015"/>
          <c:y val="0"/>
          <c:w val="0.62786798458703297"/>
          <c:h val="0.77250388040015572"/>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dLbl>
              <c:idx val="0"/>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0-9DE3-498F-BB73-8D78A87F96AB}"/>
                </c:ext>
              </c:extLst>
            </c:dLbl>
            <c:dLbl>
              <c:idx val="4"/>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1-9DE3-498F-BB73-8D78A87F96AB}"/>
                </c:ext>
              </c:extLst>
            </c:dLbl>
            <c:spPr>
              <a:noFill/>
              <a:ln w="34765">
                <a:noFill/>
              </a:ln>
            </c:spPr>
            <c:txPr>
              <a:bodyPr wrap="square" lIns="38100" tIns="19050" rIns="38100" bIns="19050" anchor="ctr">
                <a:spAutoFit/>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Sheet2!$D$2:$E$2</c:f>
              <c:strCache>
                <c:ptCount val="2"/>
                <c:pt idx="0">
                  <c:v>1-2Q/20</c:v>
                </c:pt>
                <c:pt idx="1">
                  <c:v>1-2Q/21***</c:v>
                </c:pt>
              </c:strCache>
            </c:strRef>
          </c:cat>
          <c:val>
            <c:numRef>
              <c:f>Sheet2!$D$3:$E$3</c:f>
              <c:numCache>
                <c:formatCode>#,##0</c:formatCode>
                <c:ptCount val="2"/>
                <c:pt idx="0">
                  <c:v>3024</c:v>
                </c:pt>
                <c:pt idx="1">
                  <c:v>3149</c:v>
                </c:pt>
              </c:numCache>
            </c:numRef>
          </c:val>
          <c:extLst>
            <c:ext xmlns:c16="http://schemas.microsoft.com/office/drawing/2014/chart" uri="{C3380CC4-5D6E-409C-BE32-E72D297353CC}">
              <c16:uniqueId val="{00000002-9DE3-498F-BB73-8D78A87F96AB}"/>
            </c:ext>
          </c:extLst>
        </c:ser>
        <c:dLbls>
          <c:showLegendKey val="0"/>
          <c:showVal val="1"/>
          <c:showCatName val="0"/>
          <c:showSerName val="0"/>
          <c:showPercent val="0"/>
          <c:showBubbleSize val="0"/>
        </c:dLbls>
        <c:gapWidth val="40"/>
        <c:overlap val="100"/>
        <c:axId val="105611264"/>
        <c:axId val="105612800"/>
      </c:barChart>
      <c:catAx>
        <c:axId val="105611264"/>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200" b="0" i="0" u="none" strike="noStrike" baseline="0">
                <a:solidFill>
                  <a:schemeClr val="accent6">
                    <a:lumMod val="50000"/>
                  </a:schemeClr>
                </a:solidFill>
                <a:latin typeface="Arial"/>
                <a:ea typeface="Arial"/>
                <a:cs typeface="Arial"/>
              </a:defRPr>
            </a:pPr>
            <a:endParaRPr lang="zh-TW"/>
          </a:p>
        </c:txPr>
        <c:crossAx val="105612800"/>
        <c:crosses val="autoZero"/>
        <c:auto val="1"/>
        <c:lblAlgn val="ctr"/>
        <c:lblOffset val="100"/>
        <c:tickLblSkip val="1"/>
        <c:tickMarkSkip val="1"/>
        <c:noMultiLvlLbl val="0"/>
      </c:catAx>
      <c:valAx>
        <c:axId val="105612800"/>
        <c:scaling>
          <c:orientation val="minMax"/>
          <c:min val="0"/>
        </c:scaling>
        <c:delete val="1"/>
        <c:axPos val="l"/>
        <c:numFmt formatCode="#,##0" sourceLinked="1"/>
        <c:majorTickMark val="out"/>
        <c:minorTickMark val="none"/>
        <c:tickLblPos val="nextTo"/>
        <c:crossAx val="105611264"/>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62830482115085"/>
          <c:y val="2.564102564102564E-2"/>
          <c:w val="0.77916018662519437"/>
          <c:h val="0.84102564102564104"/>
        </c:manualLayout>
      </c:layout>
      <c:barChart>
        <c:barDir val="col"/>
        <c:grouping val="clustered"/>
        <c:varyColors val="0"/>
        <c:ser>
          <c:idx val="0"/>
          <c:order val="0"/>
          <c:tx>
            <c:strRef>
              <c:f>Sheet1!$A$2</c:f>
              <c:strCache>
                <c:ptCount val="1"/>
                <c:pt idx="0">
                  <c:v>EPS</c:v>
                </c:pt>
              </c:strCache>
            </c:strRef>
          </c:tx>
          <c:spPr>
            <a:solidFill>
              <a:schemeClr val="accent5"/>
            </a:solidFill>
            <a:ln w="21588">
              <a:noFill/>
            </a:ln>
            <a:effectLst>
              <a:outerShdw blurRad="50800" dist="38100" dir="8100000" algn="tr" rotWithShape="0">
                <a:prstClr val="black">
                  <a:alpha val="40000"/>
                </a:prstClr>
              </a:outerShdw>
            </a:effectLst>
          </c:spPr>
          <c:invertIfNegative val="0"/>
          <c:dLbls>
            <c:dLbl>
              <c:idx val="0"/>
              <c:layout>
                <c:manualLayout>
                  <c:x val="3.6757622076174956E-3"/>
                  <c:y val="-5.6562211100130702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9A-4542-B8CC-AFC570734E58}"/>
                </c:ext>
              </c:extLst>
            </c:dLbl>
            <c:dLbl>
              <c:idx val="1"/>
              <c:layout>
                <c:manualLayout>
                  <c:x val="3.9868653895299214E-3"/>
                  <c:y val="-1.059389843476043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9A-4542-B8CC-AFC570734E58}"/>
                </c:ext>
              </c:extLst>
            </c:dLbl>
            <c:dLbl>
              <c:idx val="3"/>
              <c:layout>
                <c:manualLayout>
                  <c:x val="-1.3820378938324884E-2"/>
                  <c:y val="1.186755501716130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9A-4542-B8CC-AFC570734E58}"/>
                </c:ext>
              </c:extLst>
            </c:dLbl>
            <c:dLbl>
              <c:idx val="4"/>
              <c:layout>
                <c:manualLayout>
                  <c:x val="-1.1487555759489787E-2"/>
                  <c:y val="-6.7308489272848715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9A-4542-B8CC-AFC570734E58}"/>
                </c:ext>
              </c:extLst>
            </c:dLbl>
            <c:numFmt formatCode="0.00_);[Red]\(0.00\)" sourceLinked="0"/>
            <c:spPr>
              <a:noFill/>
              <a:ln w="21588">
                <a:noFill/>
              </a:ln>
            </c:spPr>
            <c:txPr>
              <a:bodyPr wrap="square" lIns="38100" tIns="19050" rIns="38100" bIns="19050" anchor="ctr">
                <a:spAutoFit/>
              </a:bodyPr>
              <a:lstStyle/>
              <a:p>
                <a:pPr>
                  <a:defRPr sz="1190"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1H/21*</c:v>
                </c:pt>
              </c:strCache>
            </c:strRef>
          </c:cat>
          <c:val>
            <c:numRef>
              <c:f>Sheet1!$B$2:$N$2</c:f>
              <c:numCache>
                <c:formatCode>General</c:formatCode>
                <c:ptCount val="6"/>
                <c:pt idx="0">
                  <c:v>1.65</c:v>
                </c:pt>
                <c:pt idx="1">
                  <c:v>1.89</c:v>
                </c:pt>
                <c:pt idx="2">
                  <c:v>2.0699999999999998</c:v>
                </c:pt>
                <c:pt idx="3">
                  <c:v>2.13</c:v>
                </c:pt>
                <c:pt idx="4">
                  <c:v>1.84</c:v>
                </c:pt>
                <c:pt idx="5">
                  <c:v>0.92</c:v>
                </c:pt>
              </c:numCache>
            </c:numRef>
          </c:val>
          <c:extLst>
            <c:ext xmlns:c16="http://schemas.microsoft.com/office/drawing/2014/chart" uri="{C3380CC4-5D6E-409C-BE32-E72D297353CC}">
              <c16:uniqueId val="{00000004-5B9A-4542-B8CC-AFC570734E58}"/>
            </c:ext>
          </c:extLst>
        </c:ser>
        <c:ser>
          <c:idx val="1"/>
          <c:order val="1"/>
          <c:tx>
            <c:strRef>
              <c:f>Sheet1!$A$3</c:f>
              <c:strCache>
                <c:ptCount val="1"/>
                <c:pt idx="0">
                  <c:v>現金股利</c:v>
                </c:pt>
              </c:strCache>
            </c:strRef>
          </c:tx>
          <c:spPr>
            <a:solidFill>
              <a:schemeClr val="accent2"/>
            </a:solidFill>
            <a:ln w="21588">
              <a:noFill/>
            </a:ln>
            <a:effectLst>
              <a:outerShdw blurRad="50800" dist="38100" dir="8100000" algn="tr" rotWithShape="0">
                <a:prstClr val="black">
                  <a:alpha val="40000"/>
                </a:prstClr>
              </a:outerShdw>
            </a:effectLst>
          </c:spPr>
          <c:invertIfNegative val="0"/>
          <c:dLbls>
            <c:dLbl>
              <c:idx val="0"/>
              <c:layout>
                <c:manualLayout>
                  <c:x val="-4.8989589712186161E-3"/>
                  <c:y val="0.11740890688259102"/>
                </c:manualLayout>
              </c:layout>
              <c:spPr>
                <a:noFill/>
                <a:ln w="21588">
                  <a:noFill/>
                </a:ln>
              </c:spPr>
              <c:txPr>
                <a:bodyPr wrap="square" lIns="38100" tIns="19050" rIns="38100" bIns="19050" anchor="ctr">
                  <a:spAutoFit/>
                </a:bodyPr>
                <a:lstStyle/>
                <a:p>
                  <a:pPr>
                    <a:defRPr sz="1100" b="1" i="0" u="none" strike="noStrike" baseline="0">
                      <a:solidFill>
                        <a:schemeClr val="tx1"/>
                      </a:solidFill>
                      <a:latin typeface="Arial"/>
                      <a:ea typeface="Arial"/>
                      <a:cs typeface="Arial"/>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9A-4542-B8CC-AFC570734E58}"/>
                </c:ext>
              </c:extLst>
            </c:dLbl>
            <c:dLbl>
              <c:idx val="1"/>
              <c:layout>
                <c:manualLayout>
                  <c:x val="1.7240863875481577E-3"/>
                  <c:y val="0.1247170773693774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9A-4542-B8CC-AFC570734E58}"/>
                </c:ext>
              </c:extLst>
            </c:dLbl>
            <c:dLbl>
              <c:idx val="2"/>
              <c:layout>
                <c:manualLayout>
                  <c:x val="-1.8322878041959392E-3"/>
                  <c:y val="0.11272402690554369"/>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9A-4542-B8CC-AFC570734E58}"/>
                </c:ext>
              </c:extLst>
            </c:dLbl>
            <c:dLbl>
              <c:idx val="3"/>
              <c:layout>
                <c:manualLayout>
                  <c:x val="-3.936525693014644E-4"/>
                  <c:y val="0.10791067614523886"/>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9A-4542-B8CC-AFC570734E58}"/>
                </c:ext>
              </c:extLst>
            </c:dLbl>
            <c:dLbl>
              <c:idx val="4"/>
              <c:layout>
                <c:manualLayout>
                  <c:x val="-2.7696476703433913E-4"/>
                  <c:y val="9.317032739328629E-2"/>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9A-4542-B8CC-AFC570734E58}"/>
                </c:ext>
              </c:extLst>
            </c:dLbl>
            <c:dLbl>
              <c:idx val="5"/>
              <c:layout>
                <c:manualLayout>
                  <c:x val="3.2396789100472018E-3"/>
                  <c:y val="0.9179487179487179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9A-4542-B8CC-AFC570734E58}"/>
                </c:ext>
              </c:extLst>
            </c:dLbl>
            <c:spPr>
              <a:noFill/>
              <a:ln w="21588">
                <a:noFill/>
              </a:ln>
            </c:spPr>
            <c:txPr>
              <a:bodyPr wrap="square" lIns="38100" tIns="19050" rIns="38100" bIns="19050" anchor="ctr">
                <a:spAutoFit/>
              </a:bodyPr>
              <a:lstStyle/>
              <a:p>
                <a:pPr>
                  <a:defRPr sz="1100" b="1" i="0" u="none" strike="noStrike" baseline="0">
                    <a:solidFill>
                      <a:schemeClr val="accent2"/>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1H/21*</c:v>
                </c:pt>
              </c:strCache>
            </c:strRef>
          </c:cat>
          <c:val>
            <c:numRef>
              <c:f>Sheet1!$B$3:$N$3</c:f>
              <c:numCache>
                <c:formatCode>0.00_ </c:formatCode>
                <c:ptCount val="6"/>
                <c:pt idx="0" formatCode="0.00">
                  <c:v>1.42</c:v>
                </c:pt>
                <c:pt idx="1">
                  <c:v>1.5</c:v>
                </c:pt>
                <c:pt idx="2" formatCode="0.00">
                  <c:v>1.7</c:v>
                </c:pt>
                <c:pt idx="3" formatCode="0.00">
                  <c:v>1.7</c:v>
                </c:pt>
                <c:pt idx="4" formatCode="0.00">
                  <c:v>1.58</c:v>
                </c:pt>
              </c:numCache>
            </c:numRef>
          </c:val>
          <c:extLst>
            <c:ext xmlns:c16="http://schemas.microsoft.com/office/drawing/2014/chart" uri="{C3380CC4-5D6E-409C-BE32-E72D297353CC}">
              <c16:uniqueId val="{0000000B-5B9A-4542-B8CC-AFC570734E58}"/>
            </c:ext>
          </c:extLst>
        </c:ser>
        <c:dLbls>
          <c:showLegendKey val="0"/>
          <c:showVal val="1"/>
          <c:showCatName val="0"/>
          <c:showSerName val="0"/>
          <c:showPercent val="0"/>
          <c:showBubbleSize val="0"/>
        </c:dLbls>
        <c:gapWidth val="40"/>
        <c:axId val="169980288"/>
        <c:axId val="169981824"/>
      </c:barChart>
      <c:catAx>
        <c:axId val="169980288"/>
        <c:scaling>
          <c:orientation val="minMax"/>
        </c:scaling>
        <c:delete val="0"/>
        <c:axPos val="b"/>
        <c:numFmt formatCode="General" sourceLinked="1"/>
        <c:majorTickMark val="none"/>
        <c:minorTickMark val="none"/>
        <c:tickLblPos val="nextTo"/>
        <c:spPr>
          <a:ln w="21588">
            <a:solidFill>
              <a:schemeClr val="accent6">
                <a:lumMod val="50000"/>
              </a:schemeClr>
            </a:solidFill>
            <a:prstDash val="solid"/>
          </a:ln>
        </c:spPr>
        <c:txPr>
          <a:bodyPr rot="0" vert="horz"/>
          <a:lstStyle/>
          <a:p>
            <a:pPr>
              <a:defRPr sz="1190" b="1" i="0" u="none" strike="noStrike" baseline="0">
                <a:solidFill>
                  <a:schemeClr val="accent6">
                    <a:lumMod val="50000"/>
                  </a:schemeClr>
                </a:solidFill>
                <a:latin typeface="Arial"/>
                <a:ea typeface="Arial"/>
                <a:cs typeface="Arial"/>
              </a:defRPr>
            </a:pPr>
            <a:endParaRPr lang="zh-TW"/>
          </a:p>
        </c:txPr>
        <c:crossAx val="169981824"/>
        <c:crosses val="autoZero"/>
        <c:auto val="1"/>
        <c:lblAlgn val="ctr"/>
        <c:lblOffset val="100"/>
        <c:tickLblSkip val="1"/>
        <c:tickMarkSkip val="1"/>
        <c:noMultiLvlLbl val="0"/>
      </c:catAx>
      <c:valAx>
        <c:axId val="169981824"/>
        <c:scaling>
          <c:orientation val="minMax"/>
        </c:scaling>
        <c:delete val="1"/>
        <c:axPos val="l"/>
        <c:numFmt formatCode="General" sourceLinked="1"/>
        <c:majorTickMark val="out"/>
        <c:minorTickMark val="none"/>
        <c:tickLblPos val="nextTo"/>
        <c:crossAx val="169980288"/>
        <c:crosses val="autoZero"/>
        <c:crossBetween val="between"/>
      </c:valAx>
      <c:spPr>
        <a:noFill/>
        <a:ln w="21588">
          <a:noFill/>
        </a:ln>
      </c:spPr>
    </c:plotArea>
    <c:legend>
      <c:legendPos val="r"/>
      <c:layout>
        <c:manualLayout>
          <c:xMode val="edge"/>
          <c:yMode val="edge"/>
          <c:x val="3.1104199066874028E-3"/>
          <c:y val="0.37827249832637316"/>
          <c:w val="0.17262830482115085"/>
          <c:h val="0.27813765182186234"/>
        </c:manualLayout>
      </c:layout>
      <c:overlay val="0"/>
      <c:spPr>
        <a:noFill/>
        <a:ln w="2158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1445" b="1" i="0" u="none" strike="noStrike" baseline="0">
          <a:solidFill>
            <a:schemeClr val="accent2"/>
          </a:solidFill>
          <a:latin typeface="新細明體"/>
          <a:ea typeface="新細明體"/>
          <a:cs typeface="新細明體"/>
        </a:defRPr>
      </a:pPr>
      <a:endParaRPr lang="zh-TW"/>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5387797311272E-2"/>
          <c:y val="0.19881889763779528"/>
          <c:w val="0.98655635987590484"/>
          <c:h val="0.57480314960629919"/>
        </c:manualLayout>
      </c:layout>
      <c:barChart>
        <c:barDir val="col"/>
        <c:grouping val="clustered"/>
        <c:varyColors val="0"/>
        <c:ser>
          <c:idx val="1"/>
          <c:order val="0"/>
          <c:tx>
            <c:strRef>
              <c:f>Sheet1!$A$2</c:f>
              <c:strCache>
                <c:ptCount val="1"/>
                <c:pt idx="0">
                  <c:v>LLR</c:v>
                </c:pt>
              </c:strCache>
            </c:strRef>
          </c:tx>
          <c:spPr>
            <a:solidFill>
              <a:schemeClr val="accent6"/>
            </a:solidFill>
            <a:ln w="4931">
              <a:solidFill>
                <a:schemeClr val="tx1"/>
              </a:solidFill>
              <a:prstDash val="solid"/>
            </a:ln>
            <a:effectLst>
              <a:outerShdw blurRad="50800" dist="38100" dir="8100000" algn="tr" rotWithShape="0">
                <a:prstClr val="black">
                  <a:alpha val="40000"/>
                </a:prstClr>
              </a:outerShdw>
            </a:effectLst>
          </c:spPr>
          <c:invertIfNegative val="0"/>
          <c:dLbls>
            <c:spPr>
              <a:noFill/>
              <a:ln w="9861">
                <a:noFill/>
              </a:ln>
            </c:spPr>
            <c:txPr>
              <a:bodyPr/>
              <a:lstStyle/>
              <a:p>
                <a:pPr>
                  <a:defRPr sz="1085"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Sheet1!$B$1:$AT$1</c:f>
              <c:strCache>
                <c:ptCount val="6"/>
                <c:pt idx="0">
                  <c:v>1Q/20</c:v>
                </c:pt>
                <c:pt idx="1">
                  <c:v>2Q/20</c:v>
                </c:pt>
                <c:pt idx="2">
                  <c:v>3Q/20</c:v>
                </c:pt>
                <c:pt idx="3">
                  <c:v>4Q/20</c:v>
                </c:pt>
                <c:pt idx="4">
                  <c:v>1Q/21</c:v>
                </c:pt>
                <c:pt idx="5">
                  <c:v>2Q/21</c:v>
                </c:pt>
              </c:strCache>
            </c:strRef>
          </c:cat>
          <c:val>
            <c:numRef>
              <c:f>Sheet1!$B$2:$AT$2</c:f>
              <c:numCache>
                <c:formatCode>#,##0</c:formatCode>
                <c:ptCount val="6"/>
                <c:pt idx="0">
                  <c:v>30417</c:v>
                </c:pt>
                <c:pt idx="1">
                  <c:v>30783</c:v>
                </c:pt>
                <c:pt idx="2">
                  <c:v>29899.22</c:v>
                </c:pt>
                <c:pt idx="3">
                  <c:v>28857</c:v>
                </c:pt>
                <c:pt idx="4">
                  <c:v>28833</c:v>
                </c:pt>
                <c:pt idx="5">
                  <c:v>29049</c:v>
                </c:pt>
              </c:numCache>
            </c:numRef>
          </c:val>
          <c:extLst>
            <c:ext xmlns:c16="http://schemas.microsoft.com/office/drawing/2014/chart" uri="{C3380CC4-5D6E-409C-BE32-E72D297353CC}">
              <c16:uniqueId val="{00000000-5380-4DBE-B054-46DC52DE3B4A}"/>
            </c:ext>
          </c:extLst>
        </c:ser>
        <c:dLbls>
          <c:showLegendKey val="0"/>
          <c:showVal val="0"/>
          <c:showCatName val="0"/>
          <c:showSerName val="0"/>
          <c:showPercent val="0"/>
          <c:showBubbleSize val="0"/>
        </c:dLbls>
        <c:gapWidth val="50"/>
        <c:axId val="184586240"/>
        <c:axId val="184587776"/>
      </c:barChart>
      <c:catAx>
        <c:axId val="184586240"/>
        <c:scaling>
          <c:orientation val="minMax"/>
        </c:scaling>
        <c:delete val="0"/>
        <c:axPos val="b"/>
        <c:numFmt formatCode="General" sourceLinked="1"/>
        <c:majorTickMark val="none"/>
        <c:minorTickMark val="none"/>
        <c:tickLblPos val="nextTo"/>
        <c:spPr>
          <a:ln w="14792">
            <a:solidFill>
              <a:schemeClr val="accent6"/>
            </a:solidFill>
            <a:prstDash val="solid"/>
          </a:ln>
        </c:spPr>
        <c:txPr>
          <a:bodyPr rot="0" vert="horz"/>
          <a:lstStyle/>
          <a:p>
            <a:pPr>
              <a:defRPr sz="1399" b="0" i="0" u="none" strike="noStrike" baseline="0">
                <a:solidFill>
                  <a:schemeClr val="accent6">
                    <a:lumMod val="50000"/>
                  </a:schemeClr>
                </a:solidFill>
                <a:latin typeface="Arial"/>
                <a:ea typeface="Arial"/>
                <a:cs typeface="Arial"/>
              </a:defRPr>
            </a:pPr>
            <a:endParaRPr lang="zh-TW"/>
          </a:p>
        </c:txPr>
        <c:crossAx val="184587776"/>
        <c:crossesAt val="2000"/>
        <c:auto val="0"/>
        <c:lblAlgn val="ctr"/>
        <c:lblOffset val="100"/>
        <c:tickLblSkip val="1"/>
        <c:tickMarkSkip val="1"/>
        <c:noMultiLvlLbl val="0"/>
      </c:catAx>
      <c:valAx>
        <c:axId val="184587776"/>
        <c:scaling>
          <c:orientation val="minMax"/>
        </c:scaling>
        <c:delete val="0"/>
        <c:axPos val="l"/>
        <c:numFmt formatCode="#,##0" sourceLinked="1"/>
        <c:majorTickMark val="in"/>
        <c:minorTickMark val="none"/>
        <c:tickLblPos val="none"/>
        <c:spPr>
          <a:ln w="2465">
            <a:noFill/>
          </a:ln>
        </c:spPr>
        <c:crossAx val="184586240"/>
        <c:crosses val="autoZero"/>
        <c:crossBetween val="between"/>
        <c:majorUnit val="2000"/>
        <c:minorUnit val="400"/>
      </c:valAx>
      <c:spPr>
        <a:noFill/>
        <a:ln w="25288">
          <a:noFill/>
        </a:ln>
      </c:spPr>
    </c:plotArea>
    <c:plotVisOnly val="1"/>
    <c:dispBlanksAs val="gap"/>
    <c:showDLblsOverMax val="0"/>
  </c:chart>
  <c:spPr>
    <a:noFill/>
    <a:ln>
      <a:noFill/>
    </a:ln>
  </c:spPr>
  <c:txPr>
    <a:bodyPr/>
    <a:lstStyle/>
    <a:p>
      <a:pPr>
        <a:defRPr sz="388" b="0" i="0" u="none" strike="noStrike" baseline="0">
          <a:solidFill>
            <a:srgbClr val="FFFFFF"/>
          </a:solidFill>
          <a:latin typeface="Arial"/>
          <a:ea typeface="Arial"/>
          <a:cs typeface="Arial"/>
        </a:defRPr>
      </a:pPr>
      <a:endParaRPr lang="zh-TW"/>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69184290030211E-2"/>
          <c:y val="3.5502958579881658E-2"/>
          <c:w val="0.90634441087613293"/>
          <c:h val="0.76331360946745563"/>
        </c:manualLayout>
      </c:layout>
      <c:barChart>
        <c:barDir val="col"/>
        <c:grouping val="stacked"/>
        <c:varyColors val="0"/>
        <c:ser>
          <c:idx val="0"/>
          <c:order val="0"/>
          <c:tx>
            <c:strRef>
              <c:f>Sheet2!$A$3</c:f>
              <c:strCache>
                <c:ptCount val="1"/>
                <c:pt idx="0">
                  <c:v>NPL balance</c:v>
                </c:pt>
              </c:strCache>
            </c:strRef>
          </c:tx>
          <c:spPr>
            <a:solidFill>
              <a:schemeClr val="accent6"/>
            </a:solidFill>
            <a:ln w="34181">
              <a:noFill/>
            </a:ln>
            <a:effectLst>
              <a:outerShdw blurRad="50800" dist="38100" dir="8100000" algn="tr" rotWithShape="0">
                <a:prstClr val="black">
                  <a:alpha val="40000"/>
                </a:prstClr>
              </a:outerShdw>
            </a:effectLst>
          </c:spPr>
          <c:invertIfNegative val="0"/>
          <c:dLbls>
            <c:spPr>
              <a:noFill/>
              <a:ln w="34181">
                <a:noFill/>
              </a:ln>
            </c:spPr>
            <c:txPr>
              <a:bodyPr/>
              <a:lstStyle/>
              <a:p>
                <a:pPr>
                  <a:defRPr sz="1277"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1Q/20</c:v>
                </c:pt>
                <c:pt idx="1">
                  <c:v>2Q/20</c:v>
                </c:pt>
                <c:pt idx="2">
                  <c:v>3Q/20</c:v>
                </c:pt>
                <c:pt idx="3">
                  <c:v>4Q/20</c:v>
                </c:pt>
                <c:pt idx="4">
                  <c:v>1Q/21</c:v>
                </c:pt>
                <c:pt idx="5">
                  <c:v>2Q/21</c:v>
                </c:pt>
              </c:strCache>
            </c:strRef>
          </c:cat>
          <c:val>
            <c:numRef>
              <c:f>Sheet2!$B$3:$I$3</c:f>
              <c:numCache>
                <c:formatCode>#,##0</c:formatCode>
                <c:ptCount val="6"/>
                <c:pt idx="0">
                  <c:v>5421</c:v>
                </c:pt>
                <c:pt idx="1">
                  <c:v>5053</c:v>
                </c:pt>
                <c:pt idx="2">
                  <c:v>5313.92</c:v>
                </c:pt>
                <c:pt idx="3">
                  <c:v>3977</c:v>
                </c:pt>
                <c:pt idx="4">
                  <c:v>4695</c:v>
                </c:pt>
                <c:pt idx="5">
                  <c:v>4079</c:v>
                </c:pt>
              </c:numCache>
            </c:numRef>
          </c:val>
          <c:extLst>
            <c:ext xmlns:c16="http://schemas.microsoft.com/office/drawing/2014/chart" uri="{C3380CC4-5D6E-409C-BE32-E72D297353CC}">
              <c16:uniqueId val="{00000000-A101-4452-A7F8-CE497A0BDA01}"/>
            </c:ext>
          </c:extLst>
        </c:ser>
        <c:dLbls>
          <c:showLegendKey val="0"/>
          <c:showVal val="0"/>
          <c:showCatName val="0"/>
          <c:showSerName val="0"/>
          <c:showPercent val="0"/>
          <c:showBubbleSize val="0"/>
        </c:dLbls>
        <c:gapWidth val="40"/>
        <c:overlap val="100"/>
        <c:axId val="185050624"/>
        <c:axId val="185052160"/>
      </c:barChart>
      <c:catAx>
        <c:axId val="185050624"/>
        <c:scaling>
          <c:orientation val="minMax"/>
        </c:scaling>
        <c:delete val="0"/>
        <c:axPos val="b"/>
        <c:numFmt formatCode="General" sourceLinked="1"/>
        <c:majorTickMark val="none"/>
        <c:minorTickMark val="none"/>
        <c:tickLblPos val="nextTo"/>
        <c:spPr>
          <a:ln w="4273">
            <a:solidFill>
              <a:srgbClr val="000000"/>
            </a:solidFill>
            <a:prstDash val="solid"/>
          </a:ln>
        </c:spPr>
        <c:txPr>
          <a:bodyPr rot="0" vert="horz"/>
          <a:lstStyle/>
          <a:p>
            <a:pPr>
              <a:defRPr sz="1516" b="0" i="0" u="none" strike="noStrike" baseline="0">
                <a:solidFill>
                  <a:schemeClr val="accent6">
                    <a:lumMod val="50000"/>
                  </a:schemeClr>
                </a:solidFill>
                <a:latin typeface="Arial"/>
                <a:ea typeface="Arial"/>
                <a:cs typeface="Arial"/>
              </a:defRPr>
            </a:pPr>
            <a:endParaRPr lang="zh-TW"/>
          </a:p>
        </c:txPr>
        <c:crossAx val="185052160"/>
        <c:crosses val="autoZero"/>
        <c:auto val="1"/>
        <c:lblAlgn val="ctr"/>
        <c:lblOffset val="100"/>
        <c:tickLblSkip val="1"/>
        <c:tickMarkSkip val="1"/>
        <c:noMultiLvlLbl val="0"/>
      </c:catAx>
      <c:valAx>
        <c:axId val="185052160"/>
        <c:scaling>
          <c:orientation val="minMax"/>
        </c:scaling>
        <c:delete val="1"/>
        <c:axPos val="l"/>
        <c:numFmt formatCode="#,##0" sourceLinked="1"/>
        <c:majorTickMark val="out"/>
        <c:minorTickMark val="none"/>
        <c:tickLblPos val="nextTo"/>
        <c:crossAx val="185050624"/>
        <c:crosses val="autoZero"/>
        <c:crossBetween val="between"/>
      </c:valAx>
      <c:spPr>
        <a:noFill/>
        <a:ln w="25339">
          <a:noFill/>
        </a:ln>
      </c:spPr>
    </c:plotArea>
    <c:plotVisOnly val="1"/>
    <c:dispBlanksAs val="gap"/>
    <c:showDLblsOverMax val="0"/>
  </c:chart>
  <c:spPr>
    <a:noFill/>
    <a:ln>
      <a:noFill/>
    </a:ln>
  </c:spPr>
  <c:txPr>
    <a:bodyPr/>
    <a:lstStyle/>
    <a:p>
      <a:pPr>
        <a:defRPr sz="46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62575649118253E-3"/>
          <c:y val="3.9104049493813284E-2"/>
          <c:w val="0.98552223371251291"/>
          <c:h val="0.82372881355932204"/>
        </c:manualLayout>
      </c:layout>
      <c:lineChart>
        <c:grouping val="standard"/>
        <c:varyColors val="0"/>
        <c:ser>
          <c:idx val="0"/>
          <c:order val="0"/>
          <c:tx>
            <c:strRef>
              <c:f>Sheet1!$A$2</c:f>
              <c:strCache>
                <c:ptCount val="1"/>
                <c:pt idx="0">
                  <c:v>NPL ratio</c:v>
                </c:pt>
              </c:strCache>
            </c:strRef>
          </c:tx>
          <c:spPr>
            <a:ln w="22225">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33">
                <a:solidFill>
                  <a:schemeClr val="accent5">
                    <a:lumMod val="60000"/>
                    <a:lumOff val="40000"/>
                  </a:schemeClr>
                </a:solidFill>
              </a:ln>
              <a:effectLst>
                <a:outerShdw blurRad="50800" dist="38100" dir="8100000" algn="tr" rotWithShape="0">
                  <a:prstClr val="black">
                    <a:alpha val="40000"/>
                  </a:prstClr>
                </a:outerShdw>
              </a:effectLst>
            </c:spPr>
          </c:marker>
          <c:dLbls>
            <c:dLbl>
              <c:idx val="4"/>
              <c:layout>
                <c:manualLayout>
                  <c:x val="-7.7752066115702484E-2"/>
                  <c:y val="0.12372151010578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C0-4CC5-BDB7-C7ABD82EA051}"/>
                </c:ext>
              </c:extLst>
            </c:dLbl>
            <c:dLbl>
              <c:idx val="5"/>
              <c:layout>
                <c:manualLayout>
                  <c:x val="-1.2020563545259322E-2"/>
                  <c:y val="0.132193475815523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C0-4CC5-BDB7-C7ABD82EA051}"/>
                </c:ext>
              </c:extLst>
            </c:dLbl>
            <c:spPr>
              <a:noFill/>
              <a:ln w="10383">
                <a:noFill/>
              </a:ln>
            </c:spPr>
            <c:txPr>
              <a:bodyPr/>
              <a:lstStyle/>
              <a:p>
                <a:pPr>
                  <a:defRPr sz="1960" b="1" i="0" u="none" strike="noStrike" baseline="3000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1Q/20</c:v>
                </c:pt>
                <c:pt idx="1">
                  <c:v>2Q/20</c:v>
                </c:pt>
                <c:pt idx="2">
                  <c:v>3Q/20</c:v>
                </c:pt>
                <c:pt idx="3">
                  <c:v>4Q/20</c:v>
                </c:pt>
                <c:pt idx="4">
                  <c:v>1Q/21</c:v>
                </c:pt>
                <c:pt idx="5">
                  <c:v>2Q/21</c:v>
                </c:pt>
              </c:strCache>
            </c:strRef>
          </c:cat>
          <c:val>
            <c:numRef>
              <c:f>Sheet1!$B$2:$AS$2</c:f>
              <c:numCache>
                <c:formatCode>0.00%</c:formatCode>
                <c:ptCount val="6"/>
                <c:pt idx="0">
                  <c:v>2.8999999999999998E-3</c:v>
                </c:pt>
                <c:pt idx="1">
                  <c:v>2.7000000000000001E-3</c:v>
                </c:pt>
                <c:pt idx="2">
                  <c:v>2.8E-3</c:v>
                </c:pt>
                <c:pt idx="3">
                  <c:v>2.0999999999999999E-3</c:v>
                </c:pt>
                <c:pt idx="4">
                  <c:v>2.3999999999999998E-3</c:v>
                </c:pt>
                <c:pt idx="5">
                  <c:v>2E-3</c:v>
                </c:pt>
              </c:numCache>
            </c:numRef>
          </c:val>
          <c:smooth val="0"/>
          <c:extLst>
            <c:ext xmlns:c16="http://schemas.microsoft.com/office/drawing/2014/chart" uri="{C3380CC4-5D6E-409C-BE32-E72D297353CC}">
              <c16:uniqueId val="{00000000-BDD0-4D9E-9CE9-04DA2788DD0C}"/>
            </c:ext>
          </c:extLst>
        </c:ser>
        <c:ser>
          <c:idx val="1"/>
          <c:order val="1"/>
          <c:tx>
            <c:strRef>
              <c:f>Sheet1!$A$3</c:f>
              <c:strCache>
                <c:ptCount val="1"/>
              </c:strCache>
            </c:strRef>
          </c:tx>
          <c:spPr>
            <a:ln w="15575" cmpd="sng">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96">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2.6095138934079522E-2"/>
                  <c:y val="7.075028121484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8A-42BC-A382-47A90231FB21}"/>
                </c:ext>
              </c:extLst>
            </c:dLbl>
            <c:spPr>
              <a:noFill/>
              <a:ln w="10383">
                <a:noFill/>
              </a:ln>
            </c:spPr>
            <c:txPr>
              <a:bodyPr/>
              <a:lstStyle/>
              <a:p>
                <a:pPr>
                  <a:defRPr sz="114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1Q/20</c:v>
                </c:pt>
                <c:pt idx="1">
                  <c:v>2Q/20</c:v>
                </c:pt>
                <c:pt idx="2">
                  <c:v>3Q/20</c:v>
                </c:pt>
                <c:pt idx="3">
                  <c:v>4Q/20</c:v>
                </c:pt>
                <c:pt idx="4">
                  <c:v>1Q/21</c:v>
                </c:pt>
                <c:pt idx="5">
                  <c:v>2Q/21</c:v>
                </c:pt>
              </c:strCache>
            </c:strRef>
          </c:cat>
          <c:val>
            <c:numRef>
              <c:f>Sheet1!$B$3:$AS$3</c:f>
              <c:numCache>
                <c:formatCode>General</c:formatCode>
                <c:ptCount val="6"/>
              </c:numCache>
            </c:numRef>
          </c:val>
          <c:smooth val="0"/>
          <c:extLst>
            <c:ext xmlns:c16="http://schemas.microsoft.com/office/drawing/2014/chart" uri="{C3380CC4-5D6E-409C-BE32-E72D297353CC}">
              <c16:uniqueId val="{00000001-BDD0-4D9E-9CE9-04DA2788DD0C}"/>
            </c:ext>
          </c:extLst>
        </c:ser>
        <c:dLbls>
          <c:showLegendKey val="0"/>
          <c:showVal val="0"/>
          <c:showCatName val="0"/>
          <c:showSerName val="0"/>
          <c:showPercent val="0"/>
          <c:showBubbleSize val="0"/>
        </c:dLbls>
        <c:marker val="1"/>
        <c:smooth val="0"/>
        <c:axId val="184718848"/>
        <c:axId val="184720384"/>
      </c:lineChart>
      <c:catAx>
        <c:axId val="184718848"/>
        <c:scaling>
          <c:orientation val="minMax"/>
        </c:scaling>
        <c:delete val="1"/>
        <c:axPos val="b"/>
        <c:numFmt formatCode="General" sourceLinked="0"/>
        <c:majorTickMark val="out"/>
        <c:minorTickMark val="none"/>
        <c:tickLblPos val="nextTo"/>
        <c:crossAx val="184720384"/>
        <c:crosses val="autoZero"/>
        <c:auto val="0"/>
        <c:lblAlgn val="ctr"/>
        <c:lblOffset val="100"/>
        <c:noMultiLvlLbl val="0"/>
      </c:catAx>
      <c:valAx>
        <c:axId val="184720384"/>
        <c:scaling>
          <c:orientation val="minMax"/>
        </c:scaling>
        <c:delete val="1"/>
        <c:axPos val="l"/>
        <c:numFmt formatCode="0.00%" sourceLinked="1"/>
        <c:majorTickMark val="out"/>
        <c:minorTickMark val="none"/>
        <c:tickLblPos val="nextTo"/>
        <c:crossAx val="184718848"/>
        <c:crosses val="autoZero"/>
        <c:crossBetween val="between"/>
      </c:valAx>
      <c:spPr>
        <a:noFill/>
        <a:ln w="25333">
          <a:noFill/>
        </a:ln>
      </c:spPr>
    </c:plotArea>
    <c:plotVisOnly val="1"/>
    <c:dispBlanksAs val="gap"/>
    <c:showDLblsOverMax val="0"/>
  </c:chart>
  <c:spPr>
    <a:noFill/>
    <a:ln>
      <a:noFill/>
    </a:ln>
  </c:spPr>
  <c:txPr>
    <a:bodyPr/>
    <a:lstStyle/>
    <a:p>
      <a:pPr>
        <a:defRPr sz="409" b="0" i="0" u="none" strike="noStrike" baseline="0">
          <a:solidFill>
            <a:srgbClr val="FFFFFF"/>
          </a:solidFill>
          <a:latin typeface="Arial"/>
          <a:ea typeface="Arial"/>
          <a:cs typeface="Arial"/>
        </a:defRPr>
      </a:pPr>
      <a:endParaRPr lang="zh-TW"/>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11892450879007E-2"/>
          <c:y val="0.24745762711864408"/>
          <c:w val="0.98345398138572904"/>
          <c:h val="0.75423728813559321"/>
        </c:manualLayout>
      </c:layout>
      <c:lineChart>
        <c:grouping val="standard"/>
        <c:varyColors val="0"/>
        <c:ser>
          <c:idx val="0"/>
          <c:order val="0"/>
          <c:tx>
            <c:strRef>
              <c:f>Sheet1!$A$2</c:f>
              <c:strCache>
                <c:ptCount val="1"/>
                <c:pt idx="0">
                  <c:v>LLR ratio</c:v>
                </c:pt>
              </c:strCache>
            </c:strRef>
          </c:tx>
          <c:spPr>
            <a:ln w="19050">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40">
                <a:solidFill>
                  <a:schemeClr val="accent5">
                    <a:lumMod val="60000"/>
                    <a:lumOff val="40000"/>
                  </a:schemeClr>
                </a:solidFill>
              </a:ln>
              <a:effectLst>
                <a:outerShdw blurRad="50800" dist="38100" dir="8100000" algn="tr" rotWithShape="0">
                  <a:prstClr val="black">
                    <a:alpha val="40000"/>
                  </a:prstClr>
                </a:outerShdw>
              </a:effectLst>
            </c:spPr>
          </c:marker>
          <c:dLbls>
            <c:dLbl>
              <c:idx val="1"/>
              <c:layout>
                <c:manualLayout>
                  <c:x val="-0.10598684210526316"/>
                  <c:y val="-0.1007466803654537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36-4DA5-B1F3-53F27284C21D}"/>
                </c:ext>
              </c:extLst>
            </c:dLbl>
            <c:dLbl>
              <c:idx val="3"/>
              <c:layout>
                <c:manualLayout>
                  <c:x val="-9.6141214256112717E-2"/>
                  <c:y val="-6.9115415295732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C3-49A5-92E0-F971DCE5BD88}"/>
                </c:ext>
              </c:extLst>
            </c:dLbl>
            <c:dLbl>
              <c:idx val="4"/>
              <c:layout>
                <c:manualLayout>
                  <c:x val="-8.4160277662660585E-2"/>
                  <c:y val="-2.4932508436445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C3-49A5-92E0-F971DCE5BD88}"/>
                </c:ext>
              </c:extLst>
            </c:dLbl>
            <c:dLbl>
              <c:idx val="5"/>
              <c:layout>
                <c:manualLayout>
                  <c:x val="0"/>
                  <c:y val="-0.128670416197975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C3-49A5-92E0-F971DCE5BD88}"/>
                </c:ext>
              </c:extLst>
            </c:dLbl>
            <c:spPr>
              <a:noFill/>
              <a:ln w="10095">
                <a:noFill/>
              </a:ln>
            </c:spPr>
            <c:txPr>
              <a:bodyPr/>
              <a:lstStyle/>
              <a:p>
                <a:pPr>
                  <a:defRPr sz="1747" b="1" i="0" u="none" strike="noStrike" baseline="3000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1Q/20</c:v>
                </c:pt>
                <c:pt idx="1">
                  <c:v>2Q/20</c:v>
                </c:pt>
                <c:pt idx="2">
                  <c:v>3Q/20</c:v>
                </c:pt>
                <c:pt idx="3">
                  <c:v>4Q/20</c:v>
                </c:pt>
                <c:pt idx="4">
                  <c:v>1Q/21</c:v>
                </c:pt>
                <c:pt idx="5">
                  <c:v>2Q/21</c:v>
                </c:pt>
              </c:strCache>
            </c:strRef>
          </c:cat>
          <c:val>
            <c:numRef>
              <c:f>Sheet1!$B$2:$AS$2</c:f>
              <c:numCache>
                <c:formatCode>0.00%</c:formatCode>
                <c:ptCount val="6"/>
                <c:pt idx="0">
                  <c:v>5.6105999999999998</c:v>
                </c:pt>
                <c:pt idx="1">
                  <c:v>6.0921000000000003</c:v>
                </c:pt>
                <c:pt idx="2">
                  <c:v>5.6265999999999998</c:v>
                </c:pt>
                <c:pt idx="3">
                  <c:v>7.2558999999999996</c:v>
                </c:pt>
                <c:pt idx="4">
                  <c:v>6.1418999999999997</c:v>
                </c:pt>
                <c:pt idx="5">
                  <c:v>7.1212</c:v>
                </c:pt>
              </c:numCache>
            </c:numRef>
          </c:val>
          <c:smooth val="0"/>
          <c:extLst>
            <c:ext xmlns:c16="http://schemas.microsoft.com/office/drawing/2014/chart" uri="{C3380CC4-5D6E-409C-BE32-E72D297353CC}">
              <c16:uniqueId val="{00000003-2AC3-49A5-92E0-F971DCE5BD88}"/>
            </c:ext>
          </c:extLst>
        </c:ser>
        <c:dLbls>
          <c:showLegendKey val="0"/>
          <c:showVal val="0"/>
          <c:showCatName val="0"/>
          <c:showSerName val="0"/>
          <c:showPercent val="0"/>
          <c:showBubbleSize val="0"/>
        </c:dLbls>
        <c:marker val="1"/>
        <c:smooth val="0"/>
        <c:axId val="185155584"/>
        <c:axId val="185157120"/>
      </c:lineChart>
      <c:lineChart>
        <c:grouping val="standard"/>
        <c:varyColors val="0"/>
        <c:ser>
          <c:idx val="1"/>
          <c:order val="1"/>
          <c:tx>
            <c:strRef>
              <c:f>Sheet1!$A$3</c:f>
              <c:strCache>
                <c:ptCount val="1"/>
              </c:strCache>
            </c:strRef>
          </c:tx>
          <c:spPr>
            <a:ln w="15142">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24">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0"/>
                  <c:y val="7.9085624051500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C3-49A5-92E0-F971DCE5BD88}"/>
                </c:ext>
              </c:extLst>
            </c:dLbl>
            <c:spPr>
              <a:noFill/>
              <a:ln w="10095">
                <a:noFill/>
              </a:ln>
            </c:spPr>
            <c:txPr>
              <a:bodyPr/>
              <a:lstStyle/>
              <a:p>
                <a:pPr>
                  <a:defRPr sz="1113" b="0" i="0" u="none" strike="noStrike" baseline="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1Q/20</c:v>
                </c:pt>
                <c:pt idx="1">
                  <c:v>2Q/20</c:v>
                </c:pt>
                <c:pt idx="2">
                  <c:v>3Q/20</c:v>
                </c:pt>
                <c:pt idx="3">
                  <c:v>4Q/20</c:v>
                </c:pt>
                <c:pt idx="4">
                  <c:v>1Q/21</c:v>
                </c:pt>
                <c:pt idx="5">
                  <c:v>2Q/21</c:v>
                </c:pt>
              </c:strCache>
            </c:strRef>
          </c:cat>
          <c:val>
            <c:numRef>
              <c:f>Sheet1!$B$3:$AS$3</c:f>
              <c:numCache>
                <c:formatCode>General</c:formatCode>
                <c:ptCount val="6"/>
              </c:numCache>
            </c:numRef>
          </c:val>
          <c:smooth val="0"/>
          <c:extLst>
            <c:ext xmlns:c16="http://schemas.microsoft.com/office/drawing/2014/chart" uri="{C3380CC4-5D6E-409C-BE32-E72D297353CC}">
              <c16:uniqueId val="{00000005-2AC3-49A5-92E0-F971DCE5BD88}"/>
            </c:ext>
          </c:extLst>
        </c:ser>
        <c:dLbls>
          <c:showLegendKey val="0"/>
          <c:showVal val="0"/>
          <c:showCatName val="0"/>
          <c:showSerName val="0"/>
          <c:showPercent val="0"/>
          <c:showBubbleSize val="0"/>
        </c:dLbls>
        <c:marker val="1"/>
        <c:smooth val="0"/>
        <c:axId val="185158656"/>
        <c:axId val="185176832"/>
      </c:lineChart>
      <c:catAx>
        <c:axId val="185155584"/>
        <c:scaling>
          <c:orientation val="minMax"/>
        </c:scaling>
        <c:delete val="1"/>
        <c:axPos val="b"/>
        <c:numFmt formatCode="General" sourceLinked="0"/>
        <c:majorTickMark val="out"/>
        <c:minorTickMark val="none"/>
        <c:tickLblPos val="nextTo"/>
        <c:crossAx val="185157120"/>
        <c:crosses val="autoZero"/>
        <c:auto val="0"/>
        <c:lblAlgn val="ctr"/>
        <c:lblOffset val="100"/>
        <c:noMultiLvlLbl val="0"/>
      </c:catAx>
      <c:valAx>
        <c:axId val="185157120"/>
        <c:scaling>
          <c:orientation val="minMax"/>
        </c:scaling>
        <c:delete val="0"/>
        <c:axPos val="r"/>
        <c:numFmt formatCode="0.00%" sourceLinked="1"/>
        <c:majorTickMark val="in"/>
        <c:minorTickMark val="none"/>
        <c:tickLblPos val="none"/>
        <c:spPr>
          <a:ln w="2524">
            <a:noFill/>
          </a:ln>
        </c:spPr>
        <c:crossAx val="185155584"/>
        <c:crosses val="max"/>
        <c:crossBetween val="between"/>
        <c:majorUnit val="0.1"/>
      </c:valAx>
      <c:catAx>
        <c:axId val="185158656"/>
        <c:scaling>
          <c:orientation val="minMax"/>
        </c:scaling>
        <c:delete val="1"/>
        <c:axPos val="b"/>
        <c:numFmt formatCode="General" sourceLinked="0"/>
        <c:majorTickMark val="out"/>
        <c:minorTickMark val="none"/>
        <c:tickLblPos val="nextTo"/>
        <c:crossAx val="185176832"/>
        <c:crosses val="autoZero"/>
        <c:auto val="1"/>
        <c:lblAlgn val="ctr"/>
        <c:lblOffset val="100"/>
        <c:noMultiLvlLbl val="0"/>
      </c:catAx>
      <c:valAx>
        <c:axId val="185176832"/>
        <c:scaling>
          <c:orientation val="minMax"/>
        </c:scaling>
        <c:delete val="1"/>
        <c:axPos val="l"/>
        <c:numFmt formatCode="General" sourceLinked="1"/>
        <c:majorTickMark val="out"/>
        <c:minorTickMark val="none"/>
        <c:tickLblPos val="nextTo"/>
        <c:crossAx val="185158656"/>
        <c:crosses val="autoZero"/>
        <c:crossBetween val="between"/>
      </c:valAx>
      <c:spPr>
        <a:noFill/>
        <a:ln w="25359">
          <a:noFill/>
        </a:ln>
      </c:spPr>
    </c:plotArea>
    <c:plotVisOnly val="1"/>
    <c:dispBlanksAs val="gap"/>
    <c:showDLblsOverMax val="0"/>
  </c:chart>
  <c:spPr>
    <a:noFill/>
    <a:ln>
      <a:noFill/>
    </a:ln>
  </c:spPr>
  <c:txPr>
    <a:bodyPr/>
    <a:lstStyle/>
    <a:p>
      <a:pPr>
        <a:defRPr sz="399" b="0" i="0" u="none" strike="noStrike" baseline="0">
          <a:solidFill>
            <a:srgbClr val="FFFFFF"/>
          </a:solidFill>
          <a:latin typeface="Arial"/>
          <a:ea typeface="Arial"/>
          <a:cs typeface="Arial"/>
        </a:defRPr>
      </a:pPr>
      <a:endParaRPr lang="zh-TW"/>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5E-2"/>
          <c:y val="0.28947368421052633"/>
          <c:w val="0.96022727272727271"/>
          <c:h val="0.44736842105263158"/>
        </c:manualLayout>
      </c:layout>
      <c:lineChart>
        <c:grouping val="standard"/>
        <c:varyColors val="0"/>
        <c:ser>
          <c:idx val="0"/>
          <c:order val="0"/>
          <c:tx>
            <c:strRef>
              <c:f>Sheet1!$A$4</c:f>
              <c:strCache>
                <c:ptCount val="1"/>
                <c:pt idx="0">
                  <c:v>New NPL</c:v>
                </c:pt>
              </c:strCache>
            </c:strRef>
          </c:tx>
          <c:spPr>
            <a:ln w="31857">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diamond"/>
            <c:size val="9"/>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7C1D-45D2-893B-A334DFF4D3D3}"/>
                </c:ext>
              </c:extLst>
            </c:dLbl>
            <c:dLbl>
              <c:idx val="1"/>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7C1D-45D2-893B-A334DFF4D3D3}"/>
                </c:ext>
              </c:extLst>
            </c:dLbl>
            <c:dLbl>
              <c:idx val="2"/>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C1D-45D2-893B-A334DFF4D3D3}"/>
                </c:ext>
              </c:extLst>
            </c:dLbl>
            <c:dLbl>
              <c:idx val="3"/>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7C1D-45D2-893B-A334DFF4D3D3}"/>
                </c:ext>
              </c:extLst>
            </c:dLbl>
            <c:dLbl>
              <c:idx val="4"/>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7C1D-45D2-893B-A334DFF4D3D3}"/>
                </c:ext>
              </c:extLst>
            </c:dLbl>
            <c:spPr>
              <a:noFill/>
              <a:ln w="31857">
                <a:noFill/>
              </a:ln>
            </c:spPr>
            <c:txPr>
              <a:bodyPr wrap="square" lIns="38100" tIns="19050" rIns="38100" bIns="19050" anchor="ctr">
                <a:spAutoFit/>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1Q/20</c:v>
                </c:pt>
                <c:pt idx="1">
                  <c:v>2Q/20</c:v>
                </c:pt>
                <c:pt idx="2">
                  <c:v>3Q/20</c:v>
                </c:pt>
                <c:pt idx="3">
                  <c:v>4Q/20</c:v>
                </c:pt>
                <c:pt idx="4">
                  <c:v>1Q/21</c:v>
                </c:pt>
                <c:pt idx="5">
                  <c:v>2Q/21</c:v>
                </c:pt>
              </c:strCache>
            </c:strRef>
          </c:cat>
          <c:val>
            <c:numRef>
              <c:f>Sheet1!$B$4:$G$4</c:f>
              <c:numCache>
                <c:formatCode>0.00%</c:formatCode>
                <c:ptCount val="6"/>
                <c:pt idx="0">
                  <c:v>1.8E-3</c:v>
                </c:pt>
                <c:pt idx="1">
                  <c:v>5.9999999999999995E-4</c:v>
                </c:pt>
                <c:pt idx="2">
                  <c:v>6.0855478258668477E-4</c:v>
                </c:pt>
                <c:pt idx="3">
                  <c:v>2.0000000000000001E-4</c:v>
                </c:pt>
                <c:pt idx="4">
                  <c:v>5.9999999999999995E-4</c:v>
                </c:pt>
                <c:pt idx="5">
                  <c:v>2.0000000000000001E-4</c:v>
                </c:pt>
              </c:numCache>
            </c:numRef>
          </c:val>
          <c:smooth val="0"/>
          <c:extLst>
            <c:ext xmlns:c16="http://schemas.microsoft.com/office/drawing/2014/chart" uri="{C3380CC4-5D6E-409C-BE32-E72D297353CC}">
              <c16:uniqueId val="{00000005-22E1-417E-AE48-3804D097BB64}"/>
            </c:ext>
          </c:extLst>
        </c:ser>
        <c:dLbls>
          <c:showLegendKey val="0"/>
          <c:showVal val="0"/>
          <c:showCatName val="0"/>
          <c:showSerName val="0"/>
          <c:showPercent val="0"/>
          <c:showBubbleSize val="0"/>
        </c:dLbls>
        <c:marker val="1"/>
        <c:smooth val="0"/>
        <c:axId val="184805632"/>
        <c:axId val="135073792"/>
      </c:lineChart>
      <c:catAx>
        <c:axId val="184805632"/>
        <c:scaling>
          <c:orientation val="minMax"/>
        </c:scaling>
        <c:delete val="0"/>
        <c:axPos val="b"/>
        <c:numFmt formatCode="General" sourceLinked="1"/>
        <c:majorTickMark val="none"/>
        <c:minorTickMark val="none"/>
        <c:tickLblPos val="nextTo"/>
        <c:spPr>
          <a:ln w="3982">
            <a:solidFill>
              <a:schemeClr val="accent6"/>
            </a:solidFill>
            <a:prstDash val="solid"/>
          </a:ln>
        </c:spPr>
        <c:txPr>
          <a:bodyPr rot="0" vert="horz"/>
          <a:lstStyle/>
          <a:p>
            <a:pPr>
              <a:defRPr sz="1255" b="0" i="0" u="none" strike="noStrike" baseline="0">
                <a:solidFill>
                  <a:srgbClr val="000000"/>
                </a:solidFill>
                <a:latin typeface="Arial"/>
                <a:ea typeface="Arial"/>
                <a:cs typeface="Arial"/>
              </a:defRPr>
            </a:pPr>
            <a:endParaRPr lang="zh-TW"/>
          </a:p>
        </c:txPr>
        <c:crossAx val="135073792"/>
        <c:crosses val="autoZero"/>
        <c:auto val="1"/>
        <c:lblAlgn val="ctr"/>
        <c:lblOffset val="100"/>
        <c:tickLblSkip val="1"/>
        <c:tickMarkSkip val="1"/>
        <c:noMultiLvlLbl val="0"/>
      </c:catAx>
      <c:valAx>
        <c:axId val="135073792"/>
        <c:scaling>
          <c:orientation val="minMax"/>
        </c:scaling>
        <c:delete val="1"/>
        <c:axPos val="l"/>
        <c:numFmt formatCode="0.00%" sourceLinked="1"/>
        <c:majorTickMark val="out"/>
        <c:minorTickMark val="none"/>
        <c:tickLblPos val="nextTo"/>
        <c:crossAx val="184805632"/>
        <c:crosses val="autoZero"/>
        <c:crossBetween val="between"/>
      </c:valAx>
      <c:spPr>
        <a:noFill/>
        <a:ln w="25299">
          <a:noFill/>
        </a:ln>
      </c:spPr>
    </c:plotArea>
    <c:legend>
      <c:legendPos val="t"/>
      <c:layout>
        <c:manualLayout>
          <c:xMode val="edge"/>
          <c:yMode val="edge"/>
          <c:x val="2.8409072184362602E-2"/>
          <c:y val="6.5789972129772431E-3"/>
          <c:w val="0.27272718712851474"/>
          <c:h val="0.15789485077251941"/>
        </c:manualLayout>
      </c:layout>
      <c:overlay val="0"/>
      <c:spPr>
        <a:solidFill>
          <a:srgbClr val="FFFFFF"/>
        </a:solidFill>
        <a:ln w="3982">
          <a:solidFill>
            <a:srgbClr val="000000"/>
          </a:solidFill>
          <a:prstDash val="solid"/>
        </a:ln>
      </c:spPr>
      <c:txPr>
        <a:bodyPr/>
        <a:lstStyle/>
        <a:p>
          <a:pPr>
            <a:defRPr sz="1154" b="0" i="0" u="none" strike="noStrike" baseline="0">
              <a:solidFill>
                <a:srgbClr val="000000"/>
              </a:solidFill>
              <a:latin typeface="Arial"/>
              <a:ea typeface="Arial"/>
              <a:cs typeface="Arial"/>
            </a:defRPr>
          </a:pPr>
          <a:endParaRPr lang="zh-TW"/>
        </a:p>
      </c:txPr>
    </c:legend>
    <c:plotVisOnly val="1"/>
    <c:dispBlanksAs val="gap"/>
    <c:showDLblsOverMax val="0"/>
  </c:chart>
  <c:spPr>
    <a:solidFill>
      <a:srgbClr val="FFFFFF"/>
    </a:solidFill>
    <a:ln>
      <a:noFill/>
    </a:ln>
  </c:spPr>
  <c:txPr>
    <a:bodyPr/>
    <a:lstStyle/>
    <a:p>
      <a:pPr>
        <a:defRPr sz="46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13276231263382E-2"/>
          <c:y val="0.43650793650793651"/>
          <c:w val="0.95074946466809418"/>
          <c:h val="0.13492063492063491"/>
        </c:manualLayout>
      </c:layout>
      <c:lineChart>
        <c:grouping val="standard"/>
        <c:varyColors val="0"/>
        <c:ser>
          <c:idx val="0"/>
          <c:order val="0"/>
          <c:tx>
            <c:strRef>
              <c:f>Sheet1!$A$4</c:f>
              <c:strCache>
                <c:ptCount val="1"/>
                <c:pt idx="0">
                  <c:v>Large corp. NPL%</c:v>
                </c:pt>
              </c:strCache>
            </c:strRef>
          </c:tx>
          <c:spPr>
            <a:ln w="25801">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5">
                    <a:lumMod val="60000"/>
                    <a:lumOff val="40000"/>
                  </a:schemeClr>
                </a:solidFill>
                <a:prstDash val="solid"/>
              </a:ln>
              <a:effectLst>
                <a:outerShdw blurRad="50800" dist="38100" dir="8100000" algn="tr" rotWithShape="0">
                  <a:prstClr val="black">
                    <a:alpha val="40000"/>
                  </a:prstClr>
                </a:outerShdw>
              </a:effectLst>
            </c:spPr>
          </c:marker>
          <c:dLbls>
            <c:dLbl>
              <c:idx val="0"/>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1111-4585-B77D-44A1D752458C}"/>
                </c:ext>
              </c:extLst>
            </c:dLbl>
            <c:dLbl>
              <c:idx val="1"/>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1111-4585-B77D-44A1D752458C}"/>
                </c:ext>
              </c:extLst>
            </c:dLbl>
            <c:dLbl>
              <c:idx val="2"/>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1111-4585-B77D-44A1D752458C}"/>
                </c:ext>
              </c:extLst>
            </c:dLbl>
            <c:dLbl>
              <c:idx val="3"/>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1111-4585-B77D-44A1D752458C}"/>
                </c:ext>
              </c:extLst>
            </c:dLbl>
            <c:dLbl>
              <c:idx val="4"/>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1111-4585-B77D-44A1D752458C}"/>
                </c:ext>
              </c:extLst>
            </c:dLbl>
            <c:dLbl>
              <c:idx val="5"/>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1111-4585-B77D-44A1D752458C}"/>
                </c:ext>
              </c:extLst>
            </c:dLbl>
            <c:dLbl>
              <c:idx val="6"/>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1111-4585-B77D-44A1D752458C}"/>
                </c:ext>
              </c:extLst>
            </c:dLbl>
            <c:dLbl>
              <c:idx val="8"/>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1111-4585-B77D-44A1D752458C}"/>
                </c:ext>
              </c:extLst>
            </c:dLbl>
            <c:spPr>
              <a:noFill/>
              <a:ln w="25801">
                <a:noFill/>
              </a:ln>
            </c:spPr>
            <c:txPr>
              <a:bodyPr wrap="square" lIns="38100" tIns="19050" rIns="38100" bIns="19050" anchor="ctr">
                <a:spAutoFit/>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1Q/20</c:v>
                </c:pt>
                <c:pt idx="1">
                  <c:v>2Q/20</c:v>
                </c:pt>
                <c:pt idx="2">
                  <c:v>3Q/20</c:v>
                </c:pt>
                <c:pt idx="3">
                  <c:v>4Q/20</c:v>
                </c:pt>
                <c:pt idx="4">
                  <c:v>1Q/21</c:v>
                </c:pt>
                <c:pt idx="5">
                  <c:v>2Q/21</c:v>
                </c:pt>
              </c:strCache>
            </c:strRef>
          </c:cat>
          <c:val>
            <c:numRef>
              <c:f>Sheet1!$B$4:$G$4</c:f>
              <c:numCache>
                <c:formatCode>0.00%</c:formatCode>
                <c:ptCount val="6"/>
                <c:pt idx="0">
                  <c:v>1E-4</c:v>
                </c:pt>
                <c:pt idx="1">
                  <c:v>1.58E-3</c:v>
                </c:pt>
                <c:pt idx="2">
                  <c:v>1.6999999999999999E-3</c:v>
                </c:pt>
                <c:pt idx="3">
                  <c:v>4.0000000000000002E-4</c:v>
                </c:pt>
                <c:pt idx="4">
                  <c:v>1.2999999999999999E-3</c:v>
                </c:pt>
                <c:pt idx="5">
                  <c:v>4.0000000000000002E-4</c:v>
                </c:pt>
              </c:numCache>
            </c:numRef>
          </c:val>
          <c:smooth val="0"/>
          <c:extLst>
            <c:ext xmlns:c16="http://schemas.microsoft.com/office/drawing/2014/chart" uri="{C3380CC4-5D6E-409C-BE32-E72D297353CC}">
              <c16:uniqueId val="{00000008-BB1A-4C96-8EA3-F47974273045}"/>
            </c:ext>
          </c:extLst>
        </c:ser>
        <c:dLbls>
          <c:showLegendKey val="0"/>
          <c:showVal val="0"/>
          <c:showCatName val="0"/>
          <c:showSerName val="0"/>
          <c:showPercent val="0"/>
          <c:showBubbleSize val="0"/>
        </c:dLbls>
        <c:marker val="1"/>
        <c:smooth val="0"/>
        <c:axId val="184819072"/>
        <c:axId val="184833152"/>
      </c:lineChart>
      <c:catAx>
        <c:axId val="184819072"/>
        <c:scaling>
          <c:orientation val="minMax"/>
        </c:scaling>
        <c:delete val="0"/>
        <c:axPos val="b"/>
        <c:numFmt formatCode="[$-409]mmm\-yy;@" sourceLinked="0"/>
        <c:majorTickMark val="none"/>
        <c:minorTickMark val="none"/>
        <c:tickLblPos val="nextTo"/>
        <c:spPr>
          <a:ln w="25801">
            <a:solidFill>
              <a:srgbClr val="660066"/>
            </a:solidFill>
            <a:prstDash val="solid"/>
          </a:ln>
        </c:spPr>
        <c:txPr>
          <a:bodyPr rot="0" vert="horz"/>
          <a:lstStyle/>
          <a:p>
            <a:pPr>
              <a:defRPr sz="1348" b="0" i="0" u="none" strike="noStrike" baseline="0">
                <a:solidFill>
                  <a:srgbClr val="000000"/>
                </a:solidFill>
                <a:latin typeface="Arial"/>
                <a:ea typeface="Arial"/>
                <a:cs typeface="Arial"/>
              </a:defRPr>
            </a:pPr>
            <a:endParaRPr lang="zh-TW"/>
          </a:p>
        </c:txPr>
        <c:crossAx val="184833152"/>
        <c:crosses val="autoZero"/>
        <c:auto val="1"/>
        <c:lblAlgn val="ctr"/>
        <c:lblOffset val="100"/>
        <c:tickLblSkip val="1"/>
        <c:tickMarkSkip val="1"/>
        <c:noMultiLvlLbl val="0"/>
      </c:catAx>
      <c:valAx>
        <c:axId val="184833152"/>
        <c:scaling>
          <c:orientation val="minMax"/>
        </c:scaling>
        <c:delete val="1"/>
        <c:axPos val="l"/>
        <c:numFmt formatCode="0.00%" sourceLinked="1"/>
        <c:majorTickMark val="out"/>
        <c:minorTickMark val="none"/>
        <c:tickLblPos val="nextTo"/>
        <c:crossAx val="184819072"/>
        <c:crosses val="autoZero"/>
        <c:crossBetween val="between"/>
      </c:valAx>
      <c:spPr>
        <a:noFill/>
        <a:ln w="25273">
          <a:noFill/>
        </a:ln>
      </c:spPr>
    </c:plotArea>
    <c:legend>
      <c:legendPos val="t"/>
      <c:layout>
        <c:manualLayout>
          <c:xMode val="edge"/>
          <c:yMode val="edge"/>
          <c:x val="1.4989352746001088E-2"/>
          <c:y val="0"/>
          <c:w val="0.44539614938069849"/>
          <c:h val="0.20634885755559626"/>
        </c:manualLayout>
      </c:layout>
      <c:overlay val="0"/>
      <c:spPr>
        <a:solidFill>
          <a:srgbClr val="FFFFFF"/>
        </a:solidFill>
        <a:ln w="25801">
          <a:noFill/>
        </a:ln>
      </c:spPr>
      <c:txPr>
        <a:bodyPr/>
        <a:lstStyle/>
        <a:p>
          <a:pPr>
            <a:defRPr sz="130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0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23893805309734E-2"/>
          <c:y val="0.42519685039370081"/>
          <c:w val="0.94911504424778759"/>
          <c:h val="0.18110236220472442"/>
        </c:manualLayout>
      </c:layout>
      <c:lineChart>
        <c:grouping val="standard"/>
        <c:varyColors val="0"/>
        <c:ser>
          <c:idx val="0"/>
          <c:order val="0"/>
          <c:tx>
            <c:strRef>
              <c:f>Sheet1!$A$4</c:f>
              <c:strCache>
                <c:ptCount val="1"/>
                <c:pt idx="0">
                  <c:v>Mortgage NPL %</c:v>
                </c:pt>
              </c:strCache>
            </c:strRef>
          </c:tx>
          <c:spPr>
            <a:ln w="26833">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triangle"/>
            <c:size val="8"/>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763C-45C8-BDAA-16422C3CF481}"/>
                </c:ext>
              </c:extLst>
            </c:dLbl>
            <c:dLbl>
              <c:idx val="1"/>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763C-45C8-BDAA-16422C3CF481}"/>
                </c:ext>
              </c:extLst>
            </c:dLbl>
            <c:dLbl>
              <c:idx val="2"/>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63C-45C8-BDAA-16422C3CF481}"/>
                </c:ext>
              </c:extLst>
            </c:dLbl>
            <c:dLbl>
              <c:idx val="3"/>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763C-45C8-BDAA-16422C3CF481}"/>
                </c:ext>
              </c:extLst>
            </c:dLbl>
            <c:dLbl>
              <c:idx val="4"/>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763C-45C8-BDAA-16422C3CF481}"/>
                </c:ext>
              </c:extLst>
            </c:dLbl>
            <c:dLbl>
              <c:idx val="5"/>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763C-45C8-BDAA-16422C3CF481}"/>
                </c:ext>
              </c:extLst>
            </c:dLbl>
            <c:dLbl>
              <c:idx val="6"/>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763C-45C8-BDAA-16422C3CF481}"/>
                </c:ext>
              </c:extLst>
            </c:dLbl>
            <c:dLbl>
              <c:idx val="8"/>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763C-45C8-BDAA-16422C3CF481}"/>
                </c:ext>
              </c:extLst>
            </c:dLbl>
            <c:spPr>
              <a:noFill/>
              <a:ln w="26833">
                <a:noFill/>
              </a:ln>
            </c:spPr>
            <c:txPr>
              <a:bodyPr wrap="square" lIns="38100" tIns="19050" rIns="38100" bIns="19050" anchor="ctr">
                <a:spAutoFit/>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1Q/20</c:v>
                </c:pt>
                <c:pt idx="1">
                  <c:v>2Q/20</c:v>
                </c:pt>
                <c:pt idx="2">
                  <c:v>3Q/20</c:v>
                </c:pt>
                <c:pt idx="3">
                  <c:v>4Q/20</c:v>
                </c:pt>
                <c:pt idx="4">
                  <c:v>1Q/21</c:v>
                </c:pt>
                <c:pt idx="5">
                  <c:v>2Q/21</c:v>
                </c:pt>
              </c:strCache>
            </c:strRef>
          </c:cat>
          <c:val>
            <c:numRef>
              <c:f>Sheet1!$B$4:$G$4</c:f>
              <c:numCache>
                <c:formatCode>0.00%</c:formatCode>
                <c:ptCount val="6"/>
                <c:pt idx="0">
                  <c:v>2.2000000000000001E-3</c:v>
                </c:pt>
                <c:pt idx="1">
                  <c:v>2E-3</c:v>
                </c:pt>
                <c:pt idx="2">
                  <c:v>2.0999999999999999E-3</c:v>
                </c:pt>
                <c:pt idx="3">
                  <c:v>1.8E-3</c:v>
                </c:pt>
                <c:pt idx="4">
                  <c:v>1.6000000000000001E-3</c:v>
                </c:pt>
                <c:pt idx="5">
                  <c:v>1.5E-3</c:v>
                </c:pt>
              </c:numCache>
            </c:numRef>
          </c:val>
          <c:smooth val="0"/>
          <c:extLst>
            <c:ext xmlns:c16="http://schemas.microsoft.com/office/drawing/2014/chart" uri="{C3380CC4-5D6E-409C-BE32-E72D297353CC}">
              <c16:uniqueId val="{00000008-DB74-4B69-BD76-A08B51DDFDEA}"/>
            </c:ext>
          </c:extLst>
        </c:ser>
        <c:dLbls>
          <c:showLegendKey val="0"/>
          <c:showVal val="0"/>
          <c:showCatName val="0"/>
          <c:showSerName val="0"/>
          <c:showPercent val="0"/>
          <c:showBubbleSize val="0"/>
        </c:dLbls>
        <c:marker val="1"/>
        <c:smooth val="0"/>
        <c:axId val="184869632"/>
        <c:axId val="184871168"/>
      </c:lineChart>
      <c:catAx>
        <c:axId val="184869632"/>
        <c:scaling>
          <c:orientation val="minMax"/>
        </c:scaling>
        <c:delete val="0"/>
        <c:axPos val="b"/>
        <c:numFmt formatCode="[$-409]mmm\-yy;@" sourceLinked="0"/>
        <c:majorTickMark val="none"/>
        <c:minorTickMark val="none"/>
        <c:tickLblPos val="nextTo"/>
        <c:spPr>
          <a:ln w="26833">
            <a:solidFill>
              <a:srgbClr val="660066"/>
            </a:solidFill>
            <a:prstDash val="solid"/>
          </a:ln>
        </c:spPr>
        <c:txPr>
          <a:bodyPr rot="0" vert="horz"/>
          <a:lstStyle/>
          <a:p>
            <a:pPr>
              <a:defRPr sz="1347" b="0" i="0" u="none" strike="noStrike" baseline="0">
                <a:solidFill>
                  <a:srgbClr val="000000"/>
                </a:solidFill>
                <a:latin typeface="Arial"/>
                <a:ea typeface="Arial"/>
                <a:cs typeface="Arial"/>
              </a:defRPr>
            </a:pPr>
            <a:endParaRPr lang="zh-TW"/>
          </a:p>
        </c:txPr>
        <c:crossAx val="184871168"/>
        <c:crosses val="autoZero"/>
        <c:auto val="1"/>
        <c:lblAlgn val="ctr"/>
        <c:lblOffset val="100"/>
        <c:tickLblSkip val="1"/>
        <c:tickMarkSkip val="1"/>
        <c:noMultiLvlLbl val="0"/>
      </c:catAx>
      <c:valAx>
        <c:axId val="184871168"/>
        <c:scaling>
          <c:orientation val="minMax"/>
        </c:scaling>
        <c:delete val="1"/>
        <c:axPos val="l"/>
        <c:numFmt formatCode="0.00%" sourceLinked="1"/>
        <c:majorTickMark val="out"/>
        <c:minorTickMark val="none"/>
        <c:tickLblPos val="nextTo"/>
        <c:crossAx val="184869632"/>
        <c:crosses val="autoZero"/>
        <c:crossBetween val="between"/>
      </c:valAx>
      <c:spPr>
        <a:noFill/>
        <a:ln w="25349">
          <a:noFill/>
        </a:ln>
      </c:spPr>
    </c:plotArea>
    <c:legend>
      <c:legendPos val="t"/>
      <c:layout>
        <c:manualLayout>
          <c:xMode val="edge"/>
          <c:yMode val="edge"/>
          <c:x val="0"/>
          <c:y val="7.874015748031496E-3"/>
          <c:w val="0.46017694663167108"/>
          <c:h val="0.20472440944881892"/>
        </c:manualLayout>
      </c:layout>
      <c:overlay val="0"/>
      <c:spPr>
        <a:solidFill>
          <a:srgbClr val="FFFFFF"/>
        </a:solidFill>
        <a:ln w="26833">
          <a:noFill/>
        </a:ln>
      </c:spPr>
      <c:txPr>
        <a:bodyPr/>
        <a:lstStyle/>
        <a:p>
          <a:pPr>
            <a:defRPr sz="1357"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76595744680851E-2"/>
          <c:y val="0.41984732824427479"/>
          <c:w val="0.95106382978723403"/>
          <c:h val="0.16793893129770993"/>
        </c:manualLayout>
      </c:layout>
      <c:lineChart>
        <c:grouping val="standard"/>
        <c:varyColors val="0"/>
        <c:ser>
          <c:idx val="0"/>
          <c:order val="0"/>
          <c:tx>
            <c:strRef>
              <c:f>Sheet1!$A$4</c:f>
              <c:strCache>
                <c:ptCount val="1"/>
                <c:pt idx="0">
                  <c:v>SME NPL %</c:v>
                </c:pt>
              </c:strCache>
            </c:strRef>
          </c:tx>
          <c:spPr>
            <a:ln w="25318">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square"/>
            <c:size val="7"/>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35BE-42D5-899F-587E0157CC68}"/>
                </c:ext>
              </c:extLst>
            </c:dLbl>
            <c:dLbl>
              <c:idx val="1"/>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35BE-42D5-899F-587E0157CC68}"/>
                </c:ext>
              </c:extLst>
            </c:dLbl>
            <c:dLbl>
              <c:idx val="2"/>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35BE-42D5-899F-587E0157CC68}"/>
                </c:ext>
              </c:extLst>
            </c:dLbl>
            <c:dLbl>
              <c:idx val="3"/>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35BE-42D5-899F-587E0157CC68}"/>
                </c:ext>
              </c:extLst>
            </c:dLbl>
            <c:dLbl>
              <c:idx val="4"/>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35BE-42D5-899F-587E0157CC68}"/>
                </c:ext>
              </c:extLst>
            </c:dLbl>
            <c:dLbl>
              <c:idx val="5"/>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35BE-42D5-899F-587E0157CC68}"/>
                </c:ext>
              </c:extLst>
            </c:dLbl>
            <c:dLbl>
              <c:idx val="6"/>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35BE-42D5-899F-587E0157CC68}"/>
                </c:ext>
              </c:extLst>
            </c:dLbl>
            <c:dLbl>
              <c:idx val="8"/>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35BE-42D5-899F-587E0157CC68}"/>
                </c:ext>
              </c:extLst>
            </c:dLbl>
            <c:spPr>
              <a:noFill/>
              <a:ln w="25318">
                <a:noFill/>
              </a:ln>
            </c:spPr>
            <c:txPr>
              <a:bodyPr wrap="square" lIns="38100" tIns="19050" rIns="38100" bIns="19050" anchor="ctr">
                <a:spAutoFit/>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1Q/20</c:v>
                </c:pt>
                <c:pt idx="1">
                  <c:v>2Q/20</c:v>
                </c:pt>
                <c:pt idx="2">
                  <c:v>3Q/20</c:v>
                </c:pt>
                <c:pt idx="3">
                  <c:v>4Q/20</c:v>
                </c:pt>
                <c:pt idx="4">
                  <c:v>1Q/21</c:v>
                </c:pt>
                <c:pt idx="5">
                  <c:v>2Q/21</c:v>
                </c:pt>
              </c:strCache>
            </c:strRef>
          </c:cat>
          <c:val>
            <c:numRef>
              <c:f>Sheet1!$B$4:$G$4</c:f>
              <c:numCache>
                <c:formatCode>0.00%</c:formatCode>
                <c:ptCount val="6"/>
                <c:pt idx="0">
                  <c:v>6.0000000000000001E-3</c:v>
                </c:pt>
                <c:pt idx="1">
                  <c:v>4.47E-3</c:v>
                </c:pt>
                <c:pt idx="2">
                  <c:v>4.3E-3</c:v>
                </c:pt>
                <c:pt idx="3">
                  <c:v>4.1000000000000003E-3</c:v>
                </c:pt>
                <c:pt idx="4">
                  <c:v>4.1000000000000003E-3</c:v>
                </c:pt>
                <c:pt idx="5">
                  <c:v>4.1000000000000003E-3</c:v>
                </c:pt>
              </c:numCache>
            </c:numRef>
          </c:val>
          <c:smooth val="0"/>
          <c:extLst>
            <c:ext xmlns:c16="http://schemas.microsoft.com/office/drawing/2014/chart" uri="{C3380CC4-5D6E-409C-BE32-E72D297353CC}">
              <c16:uniqueId val="{00000008-0E17-4428-A09D-9B3D04560170}"/>
            </c:ext>
          </c:extLst>
        </c:ser>
        <c:dLbls>
          <c:showLegendKey val="0"/>
          <c:showVal val="0"/>
          <c:showCatName val="0"/>
          <c:showSerName val="0"/>
          <c:showPercent val="0"/>
          <c:showBubbleSize val="0"/>
        </c:dLbls>
        <c:marker val="1"/>
        <c:smooth val="0"/>
        <c:axId val="134965120"/>
        <c:axId val="134966656"/>
      </c:lineChart>
      <c:catAx>
        <c:axId val="134965120"/>
        <c:scaling>
          <c:orientation val="minMax"/>
        </c:scaling>
        <c:delete val="0"/>
        <c:axPos val="b"/>
        <c:numFmt formatCode="[$-409]mmm\-yy;@" sourceLinked="0"/>
        <c:majorTickMark val="none"/>
        <c:minorTickMark val="none"/>
        <c:tickLblPos val="nextTo"/>
        <c:spPr>
          <a:ln w="25318">
            <a:solidFill>
              <a:srgbClr val="660066"/>
            </a:solidFill>
            <a:prstDash val="solid"/>
          </a:ln>
        </c:spPr>
        <c:txPr>
          <a:bodyPr rot="0" vert="horz"/>
          <a:lstStyle/>
          <a:p>
            <a:pPr>
              <a:defRPr sz="1396" b="0" i="0" u="none" strike="noStrike" baseline="0">
                <a:solidFill>
                  <a:srgbClr val="000000"/>
                </a:solidFill>
                <a:latin typeface="Arial"/>
                <a:ea typeface="Arial"/>
                <a:cs typeface="Arial"/>
              </a:defRPr>
            </a:pPr>
            <a:endParaRPr lang="zh-TW"/>
          </a:p>
        </c:txPr>
        <c:crossAx val="134966656"/>
        <c:crosses val="autoZero"/>
        <c:auto val="1"/>
        <c:lblAlgn val="ctr"/>
        <c:lblOffset val="100"/>
        <c:tickLblSkip val="1"/>
        <c:tickMarkSkip val="1"/>
        <c:noMultiLvlLbl val="0"/>
      </c:catAx>
      <c:valAx>
        <c:axId val="134966656"/>
        <c:scaling>
          <c:orientation val="minMax"/>
        </c:scaling>
        <c:delete val="1"/>
        <c:axPos val="l"/>
        <c:numFmt formatCode="0.00%" sourceLinked="1"/>
        <c:majorTickMark val="out"/>
        <c:minorTickMark val="none"/>
        <c:tickLblPos val="nextTo"/>
        <c:crossAx val="134965120"/>
        <c:crosses val="autoZero"/>
        <c:crossBetween val="between"/>
      </c:valAx>
      <c:spPr>
        <a:noFill/>
        <a:ln w="25319">
          <a:noFill/>
        </a:ln>
      </c:spPr>
    </c:plotArea>
    <c:legend>
      <c:legendPos val="t"/>
      <c:layout>
        <c:manualLayout>
          <c:xMode val="edge"/>
          <c:yMode val="edge"/>
          <c:x val="2.1276595744680851E-3"/>
          <c:y val="7.6335877862595417E-3"/>
          <c:w val="0.35744680851063831"/>
          <c:h val="0.19847328244274809"/>
        </c:manualLayout>
      </c:layout>
      <c:overlay val="0"/>
      <c:spPr>
        <a:solidFill>
          <a:srgbClr val="FFFFFF"/>
        </a:solidFill>
        <a:ln w="25318">
          <a:noFill/>
        </a:ln>
      </c:spPr>
      <c:txPr>
        <a:bodyPr/>
        <a:lstStyle/>
        <a:p>
          <a:pPr>
            <a:defRPr sz="128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2343505200491"/>
          <c:y val="0.1467632685960967"/>
          <c:w val="0.81159420289855078"/>
          <c:h val="0.84615384615384615"/>
        </c:manualLayout>
      </c:layout>
      <c:lineChart>
        <c:grouping val="standard"/>
        <c:varyColors val="0"/>
        <c:ser>
          <c:idx val="0"/>
          <c:order val="0"/>
          <c:tx>
            <c:strRef>
              <c:f>Sheet1!$A$2</c:f>
              <c:strCache>
                <c:ptCount val="1"/>
                <c:pt idx="0">
                  <c:v>ROE</c:v>
                </c:pt>
              </c:strCache>
            </c:strRef>
          </c:tx>
          <c:spPr>
            <a:ln w="21335">
              <a:solidFill>
                <a:schemeClr val="accent2"/>
              </a:solidFill>
              <a:prstDash val="solid"/>
            </a:ln>
          </c:spPr>
          <c:marker>
            <c:symbol val="circle"/>
            <c:size val="11"/>
            <c:spPr>
              <a:solidFill>
                <a:schemeClr val="folHlink"/>
              </a:solidFill>
              <a:ln w="5334">
                <a:noFill/>
              </a:ln>
            </c:spPr>
          </c:marker>
          <c:dLbls>
            <c:dLbl>
              <c:idx val="1"/>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6B02-443C-9513-AC55CD736225}"/>
                </c:ext>
              </c:extLst>
            </c:dLbl>
            <c:dLbl>
              <c:idx val="2"/>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6B02-443C-9513-AC55CD736225}"/>
                </c:ext>
              </c:extLst>
            </c:dLbl>
            <c:dLbl>
              <c:idx val="3"/>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6B02-443C-9513-AC55CD736225}"/>
                </c:ext>
              </c:extLst>
            </c:dLbl>
            <c:dLbl>
              <c:idx val="4"/>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6B02-443C-9513-AC55CD736225}"/>
                </c:ext>
              </c:extLst>
            </c:dLbl>
            <c:spPr>
              <a:noFill/>
              <a:ln w="21335">
                <a:noFill/>
              </a:ln>
            </c:spPr>
            <c:txPr>
              <a:bodyPr wrap="square" lIns="38100" tIns="19050" rIns="38100" bIns="19050" anchor="ctr">
                <a:spAutoFit/>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1H/21*</c:v>
                </c:pt>
              </c:strCache>
            </c:strRef>
          </c:cat>
          <c:val>
            <c:numRef>
              <c:f>Sheet1!$B$2:$N$2</c:f>
              <c:numCache>
                <c:formatCode>0.00%</c:formatCode>
                <c:ptCount val="6"/>
                <c:pt idx="0">
                  <c:v>7.6499999999999999E-2</c:v>
                </c:pt>
                <c:pt idx="1">
                  <c:v>8.72E-2</c:v>
                </c:pt>
                <c:pt idx="2">
                  <c:v>9.0399999999999994E-2</c:v>
                </c:pt>
                <c:pt idx="3">
                  <c:v>9.0700000000000003E-2</c:v>
                </c:pt>
                <c:pt idx="4">
                  <c:v>7.6899999999999996E-2</c:v>
                </c:pt>
                <c:pt idx="5">
                  <c:v>7.7600000000000002E-2</c:v>
                </c:pt>
              </c:numCache>
            </c:numRef>
          </c:val>
          <c:smooth val="1"/>
          <c:extLst>
            <c:ext xmlns:c16="http://schemas.microsoft.com/office/drawing/2014/chart" uri="{C3380CC4-5D6E-409C-BE32-E72D297353CC}">
              <c16:uniqueId val="{00000004-FE9B-46D7-8F05-DB7AAE7F7CB8}"/>
            </c:ext>
          </c:extLst>
        </c:ser>
        <c:dLbls>
          <c:showLegendKey val="0"/>
          <c:showVal val="1"/>
          <c:showCatName val="0"/>
          <c:showSerName val="0"/>
          <c:showPercent val="0"/>
          <c:showBubbleSize val="0"/>
        </c:dLbls>
        <c:marker val="1"/>
        <c:smooth val="0"/>
        <c:axId val="178262016"/>
        <c:axId val="178263552"/>
      </c:lineChart>
      <c:catAx>
        <c:axId val="178262016"/>
        <c:scaling>
          <c:orientation val="minMax"/>
        </c:scaling>
        <c:delete val="1"/>
        <c:axPos val="b"/>
        <c:numFmt formatCode="General" sourceLinked="1"/>
        <c:majorTickMark val="out"/>
        <c:minorTickMark val="none"/>
        <c:tickLblPos val="nextTo"/>
        <c:crossAx val="178263552"/>
        <c:crosses val="autoZero"/>
        <c:auto val="1"/>
        <c:lblAlgn val="ctr"/>
        <c:lblOffset val="100"/>
        <c:noMultiLvlLbl val="0"/>
      </c:catAx>
      <c:valAx>
        <c:axId val="178263552"/>
        <c:scaling>
          <c:orientation val="minMax"/>
        </c:scaling>
        <c:delete val="1"/>
        <c:axPos val="l"/>
        <c:numFmt formatCode="0.00%" sourceLinked="1"/>
        <c:majorTickMark val="out"/>
        <c:minorTickMark val="none"/>
        <c:tickLblPos val="nextTo"/>
        <c:crossAx val="178262016"/>
        <c:crosses val="autoZero"/>
        <c:crossBetween val="between"/>
      </c:valAx>
      <c:spPr>
        <a:noFill/>
        <a:ln w="21335">
          <a:noFill/>
        </a:ln>
      </c:spPr>
    </c:plotArea>
    <c:legend>
      <c:legendPos val="l"/>
      <c:layout>
        <c:manualLayout>
          <c:xMode val="edge"/>
          <c:yMode val="edge"/>
          <c:x val="1.8974255304094689E-2"/>
          <c:y val="0.29377236936292056"/>
          <c:w val="0.15619967793880837"/>
          <c:h val="0.13247863247863248"/>
        </c:manualLayout>
      </c:layout>
      <c:overlay val="0"/>
      <c:spPr>
        <a:noFill/>
        <a:ln w="21335">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61"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5421245421245"/>
          <c:y val="0.16923076923076924"/>
          <c:w val="0.77289377289377292"/>
          <c:h val="0.78974358974358971"/>
        </c:manualLayout>
      </c:layout>
      <c:lineChart>
        <c:grouping val="standard"/>
        <c:varyColors val="0"/>
        <c:ser>
          <c:idx val="1"/>
          <c:order val="0"/>
          <c:tx>
            <c:strRef>
              <c:f>Sheet1!$A$3</c:f>
              <c:strCache>
                <c:ptCount val="1"/>
                <c:pt idx="0">
                  <c:v>ROA</c:v>
                </c:pt>
              </c:strCache>
            </c:strRef>
          </c:tx>
          <c:spPr>
            <a:ln w="25398">
              <a:solidFill>
                <a:schemeClr val="accent6">
                  <a:lumMod val="60000"/>
                  <a:lumOff val="40000"/>
                </a:schemeClr>
              </a:solidFill>
              <a:prstDash val="solid"/>
            </a:ln>
          </c:spPr>
          <c:marker>
            <c:symbol val="diamond"/>
            <c:size val="12"/>
            <c:spPr>
              <a:solidFill>
                <a:schemeClr val="accent6"/>
              </a:solidFill>
              <a:ln w="6349">
                <a:solidFill>
                  <a:schemeClr val="accent6">
                    <a:lumMod val="60000"/>
                    <a:lumOff val="40000"/>
                  </a:schemeClr>
                </a:solidFill>
              </a:ln>
            </c:spPr>
          </c:marker>
          <c:dLbls>
            <c:spPr>
              <a:noFill/>
              <a:ln w="25398">
                <a:noFill/>
              </a:ln>
            </c:spPr>
            <c:txPr>
              <a:bodyPr wrap="square" lIns="38100" tIns="19050" rIns="38100" bIns="19050" anchor="ctr">
                <a:spAutoFit/>
              </a:bodyPr>
              <a:lstStyle/>
              <a:p>
                <a:pPr>
                  <a:defRPr sz="1200" b="1" i="0" u="none" strike="noStrike" baseline="0">
                    <a:solidFill>
                      <a:schemeClr val="accent6">
                        <a:lumMod val="50000"/>
                      </a:schemeClr>
                    </a:solidFill>
                    <a:latin typeface="Arial" panose="020B0604020202020204" pitchFamily="34" charset="0"/>
                    <a:ea typeface="新細明體"/>
                    <a:cs typeface="新細明體"/>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1H/21*</c:v>
                </c:pt>
              </c:strCache>
            </c:strRef>
          </c:cat>
          <c:val>
            <c:numRef>
              <c:f>Sheet1!$B$3:$N$3</c:f>
              <c:numCache>
                <c:formatCode>0.00%</c:formatCode>
                <c:ptCount val="6"/>
                <c:pt idx="0">
                  <c:v>6.7000000000000002E-3</c:v>
                </c:pt>
                <c:pt idx="1">
                  <c:v>7.4999999999999997E-3</c:v>
                </c:pt>
                <c:pt idx="2">
                  <c:v>7.9000000000000008E-3</c:v>
                </c:pt>
                <c:pt idx="3">
                  <c:v>8.0000000000000002E-3</c:v>
                </c:pt>
                <c:pt idx="4">
                  <c:v>6.6E-3</c:v>
                </c:pt>
                <c:pt idx="5">
                  <c:v>6.1999999999999998E-3</c:v>
                </c:pt>
              </c:numCache>
            </c:numRef>
          </c:val>
          <c:smooth val="1"/>
          <c:extLst>
            <c:ext xmlns:c16="http://schemas.microsoft.com/office/drawing/2014/chart" uri="{C3380CC4-5D6E-409C-BE32-E72D297353CC}">
              <c16:uniqueId val="{00000000-B8A9-490B-9335-2E4C756FA4B0}"/>
            </c:ext>
          </c:extLst>
        </c:ser>
        <c:dLbls>
          <c:showLegendKey val="0"/>
          <c:showVal val="1"/>
          <c:showCatName val="0"/>
          <c:showSerName val="0"/>
          <c:showPercent val="0"/>
          <c:showBubbleSize val="0"/>
        </c:dLbls>
        <c:marker val="1"/>
        <c:smooth val="0"/>
        <c:axId val="180949760"/>
        <c:axId val="180952448"/>
      </c:lineChart>
      <c:catAx>
        <c:axId val="180949760"/>
        <c:scaling>
          <c:orientation val="minMax"/>
        </c:scaling>
        <c:delete val="1"/>
        <c:axPos val="b"/>
        <c:numFmt formatCode="General" sourceLinked="1"/>
        <c:majorTickMark val="out"/>
        <c:minorTickMark val="none"/>
        <c:tickLblPos val="nextTo"/>
        <c:crossAx val="180952448"/>
        <c:crosses val="autoZero"/>
        <c:auto val="1"/>
        <c:lblAlgn val="ctr"/>
        <c:lblOffset val="100"/>
        <c:noMultiLvlLbl val="0"/>
      </c:catAx>
      <c:valAx>
        <c:axId val="180952448"/>
        <c:scaling>
          <c:orientation val="minMax"/>
        </c:scaling>
        <c:delete val="1"/>
        <c:axPos val="l"/>
        <c:numFmt formatCode="0.00%" sourceLinked="1"/>
        <c:majorTickMark val="out"/>
        <c:minorTickMark val="none"/>
        <c:tickLblPos val="nextTo"/>
        <c:crossAx val="180949760"/>
        <c:crosses val="autoZero"/>
        <c:crossBetween val="between"/>
      </c:valAx>
      <c:spPr>
        <a:noFill/>
        <a:ln w="25398">
          <a:noFill/>
        </a:ln>
      </c:spPr>
    </c:plotArea>
    <c:legend>
      <c:legendPos val="l"/>
      <c:legendEntry>
        <c:idx val="0"/>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Entry>
      <c:layout>
        <c:manualLayout>
          <c:xMode val="edge"/>
          <c:yMode val="edge"/>
          <c:x val="4.2124636620911378E-2"/>
          <c:y val="0.30319741764697938"/>
          <c:w val="0.16666666666666666"/>
          <c:h val="0.14358974358974358"/>
        </c:manualLayout>
      </c:layout>
      <c:overlay val="0"/>
      <c:spPr>
        <a:noFill/>
        <a:ln w="2539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5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10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0.1386</c:v>
                </c:pt>
                <c:pt idx="1">
                  <c:v>0.13919999999999999</c:v>
                </c:pt>
                <c:pt idx="2">
                  <c:v>0.1404</c:v>
                </c:pt>
                <c:pt idx="3">
                  <c:v>0.1406</c:v>
                </c:pt>
              </c:numCache>
            </c:numRef>
          </c:val>
          <c:extLst>
            <c:ext xmlns:c16="http://schemas.microsoft.com/office/drawing/2014/chart" uri="{C3380CC4-5D6E-409C-BE32-E72D297353CC}">
              <c16:uniqueId val="{00000000-C40C-4410-B7EB-8C3A8261FED0}"/>
            </c:ext>
          </c:extLst>
        </c:ser>
        <c:dLbls>
          <c:showLegendKey val="0"/>
          <c:showVal val="0"/>
          <c:showCatName val="0"/>
          <c:showSerName val="0"/>
          <c:showPercent val="0"/>
          <c:showBubbleSize val="0"/>
        </c:dLbls>
        <c:gapWidth val="30"/>
        <c:axId val="181220480"/>
        <c:axId val="181222016"/>
      </c:barChart>
      <c:catAx>
        <c:axId val="18122048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222016"/>
        <c:crosses val="autoZero"/>
        <c:auto val="1"/>
        <c:lblAlgn val="ctr"/>
        <c:lblOffset val="100"/>
        <c:tickLblSkip val="1"/>
        <c:tickMarkSkip val="1"/>
        <c:noMultiLvlLbl val="0"/>
      </c:catAx>
      <c:valAx>
        <c:axId val="181222016"/>
        <c:scaling>
          <c:orientation val="minMax"/>
          <c:max val="0.18000000000000002"/>
          <c:min val="1.0000000000000002E-2"/>
        </c:scaling>
        <c:delete val="1"/>
        <c:axPos val="l"/>
        <c:numFmt formatCode="0.00%" sourceLinked="1"/>
        <c:majorTickMark val="out"/>
        <c:minorTickMark val="none"/>
        <c:tickLblPos val="nextTo"/>
        <c:crossAx val="18122048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invertIfNegative val="0"/>
          <c:dLbls>
            <c:spPr>
              <a:noFill/>
              <a:ln>
                <a:noFill/>
              </a:ln>
              <a:effectLst/>
            </c:spPr>
            <c:txPr>
              <a:bodyPr/>
              <a:lstStyle/>
              <a:p>
                <a:pPr>
                  <a:defRPr sz="1000" b="1">
                    <a:latin typeface="+mj-lt"/>
                    <a:ea typeface="+mj-ea"/>
                    <a:cs typeface="Arial" panose="020B0604020202020204" pitchFamily="34" charset="0"/>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0.12540000000000001</c:v>
                </c:pt>
                <c:pt idx="1">
                  <c:v>0.12659999999999999</c:v>
                </c:pt>
                <c:pt idx="2">
                  <c:v>0.127</c:v>
                </c:pt>
                <c:pt idx="3">
                  <c:v>0.1268</c:v>
                </c:pt>
              </c:numCache>
            </c:numRef>
          </c:val>
          <c:extLst>
            <c:ext xmlns:c16="http://schemas.microsoft.com/office/drawing/2014/chart" uri="{C3380CC4-5D6E-409C-BE32-E72D297353CC}">
              <c16:uniqueId val="{00000000-C40C-4410-B7EB-8C3A8261FED0}"/>
            </c:ext>
          </c:extLst>
        </c:ser>
        <c:dLbls>
          <c:showLegendKey val="0"/>
          <c:showVal val="0"/>
          <c:showCatName val="0"/>
          <c:showSerName val="0"/>
          <c:showPercent val="0"/>
          <c:showBubbleSize val="0"/>
        </c:dLbls>
        <c:gapWidth val="30"/>
        <c:axId val="181254784"/>
        <c:axId val="181338496"/>
      </c:barChart>
      <c:catAx>
        <c:axId val="181254784"/>
        <c:scaling>
          <c:orientation val="minMax"/>
        </c:scaling>
        <c:delete val="1"/>
        <c:axPos val="b"/>
        <c:numFmt formatCode="General" sourceLinked="1"/>
        <c:majorTickMark val="none"/>
        <c:minorTickMark val="none"/>
        <c:tickLblPos val="nextTo"/>
        <c:crossAx val="181338496"/>
        <c:crosses val="autoZero"/>
        <c:auto val="1"/>
        <c:lblAlgn val="ctr"/>
        <c:lblOffset val="100"/>
        <c:tickLblSkip val="1"/>
        <c:tickMarkSkip val="1"/>
        <c:noMultiLvlLbl val="0"/>
      </c:catAx>
      <c:valAx>
        <c:axId val="181338496"/>
        <c:scaling>
          <c:orientation val="minMax"/>
          <c:max val="0.18000000000000002"/>
          <c:min val="1.0000000000000002E-2"/>
        </c:scaling>
        <c:delete val="1"/>
        <c:axPos val="l"/>
        <c:numFmt formatCode="0.00%" sourceLinked="1"/>
        <c:majorTickMark val="out"/>
        <c:minorTickMark val="none"/>
        <c:tickLblPos val="nextTo"/>
        <c:crossAx val="181254784"/>
        <c:crosses val="autoZero"/>
        <c:crossBetween val="between"/>
        <c:majorUnit val="0.25086599999999998"/>
        <c:minorUnit val="0.25086599999999998"/>
      </c:valAx>
    </c:plotArea>
    <c:plotVisOnly val="1"/>
    <c:dispBlanksAs val="gap"/>
    <c:showDLblsOverMax val="0"/>
  </c:chart>
  <c:txPr>
    <a:bodyPr/>
    <a:lstStyle/>
    <a:p>
      <a:pPr>
        <a:defRPr sz="1800"/>
      </a:pPr>
      <a:endParaRPr lang="zh-TW"/>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5.0003000000000002</c:v>
                </c:pt>
                <c:pt idx="1">
                  <c:v>4.4781000000000004</c:v>
                </c:pt>
                <c:pt idx="2">
                  <c:v>3.6303000000000001</c:v>
                </c:pt>
                <c:pt idx="3">
                  <c:v>3.1619999999999999</c:v>
                </c:pt>
              </c:numCache>
            </c:numRef>
          </c:val>
          <c:extLst>
            <c:ext xmlns:c16="http://schemas.microsoft.com/office/drawing/2014/chart" uri="{C3380CC4-5D6E-409C-BE32-E72D297353CC}">
              <c16:uniqueId val="{00000000-C40C-4410-B7EB-8C3A8261FED0}"/>
            </c:ext>
          </c:extLst>
        </c:ser>
        <c:dLbls>
          <c:showLegendKey val="0"/>
          <c:showVal val="0"/>
          <c:showCatName val="0"/>
          <c:showSerName val="0"/>
          <c:showPercent val="0"/>
          <c:showBubbleSize val="0"/>
        </c:dLbls>
        <c:gapWidth val="30"/>
        <c:axId val="181416320"/>
        <c:axId val="181417856"/>
      </c:barChart>
      <c:catAx>
        <c:axId val="18141632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17856"/>
        <c:crossesAt val="0.5"/>
        <c:auto val="1"/>
        <c:lblAlgn val="ctr"/>
        <c:lblOffset val="100"/>
        <c:tickLblSkip val="1"/>
        <c:tickMarkSkip val="1"/>
        <c:noMultiLvlLbl val="0"/>
      </c:catAx>
      <c:valAx>
        <c:axId val="181417856"/>
        <c:scaling>
          <c:orientation val="minMax"/>
          <c:min val="0"/>
        </c:scaling>
        <c:delete val="1"/>
        <c:axPos val="l"/>
        <c:numFmt formatCode="0.00%" sourceLinked="1"/>
        <c:majorTickMark val="out"/>
        <c:minorTickMark val="none"/>
        <c:tickLblPos val="nextTo"/>
        <c:crossAx val="18141632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709BF-A7D2-4C7D-9DC3-8614A12A872D}"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zh-TW" altLang="en-US"/>
        </a:p>
      </dgm:t>
    </dgm:pt>
    <dgm:pt modelId="{87B64A88-3D76-47FD-88BC-57FDE4D7BE35}">
      <dgm:prSet phldrT="[文字]" custT="1"/>
      <dgm:spPr/>
      <dgm:t>
        <a:bodyPr lIns="36000" tIns="36000" rIns="36000" bIns="36000"/>
        <a:lstStyle/>
        <a:p>
          <a:pPr>
            <a:lnSpc>
              <a:spcPts val="1200"/>
            </a:lnSpc>
          </a:pPr>
          <a:r>
            <a:rPr lang="zh-TW" altLang="en-US" sz="1400" b="1" dirty="0">
              <a:latin typeface="+mj-ea"/>
              <a:ea typeface="+mj-ea"/>
            </a:rPr>
            <a:t>鞏固企金業務核心利基</a:t>
          </a:r>
          <a:endParaRPr lang="en-US" altLang="zh-TW" sz="1400" dirty="0">
            <a:latin typeface="+mj-ea"/>
            <a:ea typeface="+mj-ea"/>
          </a:endParaRPr>
        </a:p>
      </dgm:t>
    </dgm:pt>
    <dgm:pt modelId="{521022AB-5510-4C24-971E-4B36DFF26A4F}" type="parTrans" cxnId="{63EC03C0-C0B2-4F6F-89D9-F56C82568C06}">
      <dgm:prSet/>
      <dgm:spPr/>
      <dgm:t>
        <a:bodyPr/>
        <a:lstStyle/>
        <a:p>
          <a:endParaRPr lang="zh-TW" altLang="en-US"/>
        </a:p>
      </dgm:t>
    </dgm:pt>
    <dgm:pt modelId="{44ECFB00-3496-4B27-A037-46D40C3FFF7D}" type="sibTrans" cxnId="{63EC03C0-C0B2-4F6F-89D9-F56C82568C06}">
      <dgm:prSet/>
      <dgm:spPr/>
      <dgm:t>
        <a:bodyPr/>
        <a:lstStyle/>
        <a:p>
          <a:endParaRPr lang="zh-TW" altLang="en-US"/>
        </a:p>
      </dgm:t>
    </dgm:pt>
    <dgm:pt modelId="{BBCF73EB-AFEE-45E4-8855-3A4132A55FCC}">
      <dgm:prSet phldrT="[文字]" custT="1"/>
      <dgm:spPr/>
      <dgm:t>
        <a:bodyPr lIns="36000" tIns="36000" rIns="36000" bIns="36000"/>
        <a:lstStyle/>
        <a:p>
          <a:pPr>
            <a:lnSpc>
              <a:spcPct val="100000"/>
            </a:lnSpc>
          </a:pPr>
          <a:r>
            <a:rPr lang="zh-TW" altLang="en-US" sz="1400" b="1" dirty="0">
              <a:solidFill>
                <a:prstClr val="white"/>
              </a:solidFill>
              <a:latin typeface="微軟正黑體" panose="020B0604030504040204" pitchFamily="34" charset="-120"/>
              <a:ea typeface="微軟正黑體" panose="020B0604030504040204" pitchFamily="34" charset="-120"/>
              <a:cs typeface="+mn-cs"/>
            </a:rPr>
            <a:t>深耕國際化布局並擴展海外業務</a:t>
          </a:r>
          <a:endParaRPr lang="zh-TW" altLang="en-US" sz="1400" dirty="0"/>
        </a:p>
      </dgm:t>
    </dgm:pt>
    <dgm:pt modelId="{79B29CA6-1CAE-414B-A775-7BB9B0A9C83B}" type="parTrans" cxnId="{1905DB05-07AA-4FDA-B42D-969AE146AA30}">
      <dgm:prSet/>
      <dgm:spPr/>
      <dgm:t>
        <a:bodyPr/>
        <a:lstStyle/>
        <a:p>
          <a:endParaRPr lang="zh-TW" altLang="en-US"/>
        </a:p>
      </dgm:t>
    </dgm:pt>
    <dgm:pt modelId="{CECCCE54-0BEA-45EA-9AE2-C581E89F9CB4}" type="sibTrans" cxnId="{1905DB05-07AA-4FDA-B42D-969AE146AA30}">
      <dgm:prSet/>
      <dgm:spPr/>
      <dgm:t>
        <a:bodyPr/>
        <a:lstStyle/>
        <a:p>
          <a:endParaRPr lang="zh-TW" altLang="en-US"/>
        </a:p>
      </dgm:t>
    </dgm:pt>
    <dgm:pt modelId="{B055AAC3-24EE-4FA0-B9A1-DCCAA56DCEB8}">
      <dgm:prSet phldrT="[文字]" custT="1"/>
      <dgm:spPr/>
      <dgm:t>
        <a:bodyPr lIns="36000" tIns="36000" rIns="36000" bIns="36000"/>
        <a:lstStyle/>
        <a:p>
          <a:pPr>
            <a:lnSpc>
              <a:spcPts val="1200"/>
            </a:lnSpc>
          </a:pPr>
          <a:r>
            <a:rPr lang="zh-TW" altLang="en-US" sz="1400" b="1" dirty="0">
              <a:latin typeface="+mj-ea"/>
              <a:ea typeface="+mj-ea"/>
            </a:rPr>
            <a:t>持續強化各項消金業務</a:t>
          </a:r>
          <a:endParaRPr lang="zh-TW" altLang="en-US" sz="1400" dirty="0"/>
        </a:p>
      </dgm:t>
    </dgm:pt>
    <dgm:pt modelId="{22B09D26-DB63-4872-AAB3-626C184B6C76}" type="parTrans" cxnId="{DEB35539-41E1-4F7E-B353-B118E9745426}">
      <dgm:prSet/>
      <dgm:spPr/>
      <dgm:t>
        <a:bodyPr/>
        <a:lstStyle/>
        <a:p>
          <a:endParaRPr lang="zh-TW" altLang="en-US"/>
        </a:p>
      </dgm:t>
    </dgm:pt>
    <dgm:pt modelId="{608FEB64-120C-4402-B130-C50FD3C26D83}" type="sibTrans" cxnId="{DEB35539-41E1-4F7E-B353-B118E9745426}">
      <dgm:prSet/>
      <dgm:spPr/>
      <dgm:t>
        <a:bodyPr/>
        <a:lstStyle/>
        <a:p>
          <a:endParaRPr lang="zh-TW" altLang="en-US"/>
        </a:p>
      </dgm:t>
    </dgm:pt>
    <dgm:pt modelId="{9AE229ED-7CF2-4B3F-8432-75824A164E51}">
      <dgm:prSet phldrT="[文字]" custT="1"/>
      <dgm:spPr/>
      <dgm:t>
        <a:bodyPr lIns="72000" tIns="36000" rIns="36000" bIns="36000"/>
        <a:lstStyle/>
        <a:p>
          <a:pPr>
            <a:lnSpc>
              <a:spcPct val="100000"/>
            </a:lnSpc>
          </a:pPr>
          <a:r>
            <a:rPr lang="zh-TW" altLang="en-US" sz="1400" b="1" dirty="0">
              <a:latin typeface="+mj-ea"/>
              <a:ea typeface="+mj-ea"/>
            </a:rPr>
            <a:t>建立事業群間協銷跨售合作、引介或分潤機制，以達整體利益最大化</a:t>
          </a:r>
          <a:endParaRPr lang="en-US" altLang="zh-TW" sz="1400" dirty="0"/>
        </a:p>
      </dgm:t>
    </dgm:pt>
    <dgm:pt modelId="{FCBFE132-15FA-4D93-A366-408E18F7A944}" type="parTrans" cxnId="{C2A52542-2A15-4342-9FD0-5EF0A4BA281D}">
      <dgm:prSet/>
      <dgm:spPr/>
      <dgm:t>
        <a:bodyPr/>
        <a:lstStyle/>
        <a:p>
          <a:endParaRPr lang="zh-TW" altLang="en-US"/>
        </a:p>
      </dgm:t>
    </dgm:pt>
    <dgm:pt modelId="{73BF5D76-E36F-4365-AFBE-B7F54A36173B}" type="sibTrans" cxnId="{C2A52542-2A15-4342-9FD0-5EF0A4BA281D}">
      <dgm:prSet/>
      <dgm:spPr/>
      <dgm:t>
        <a:bodyPr/>
        <a:lstStyle/>
        <a:p>
          <a:endParaRPr lang="zh-TW" altLang="en-US"/>
        </a:p>
      </dgm:t>
    </dgm:pt>
    <dgm:pt modelId="{0B93850D-530A-4113-8860-C1746C6EC740}">
      <dgm:prSet phldrT="[文字]" custT="1"/>
      <dgm:spPr/>
      <dgm:t>
        <a:bodyPr lIns="36000" tIns="36000" rIns="36000" bIns="36000"/>
        <a:lstStyle/>
        <a:p>
          <a:pPr marL="0" lvl="0" algn="ctr" defTabSz="622300">
            <a:lnSpc>
              <a:spcPct val="100000"/>
            </a:lnSpc>
            <a:spcBef>
              <a:spcPct val="0"/>
            </a:spcBef>
            <a:spcAft>
              <a:spcPct val="35000"/>
            </a:spcAft>
            <a:buNone/>
          </a:pPr>
          <a:r>
            <a:rPr lang="zh-TW" altLang="en-US" sz="1400" b="1" kern="1200" dirty="0">
              <a:solidFill>
                <a:prstClr val="white"/>
              </a:solidFill>
              <a:latin typeface="微軟正黑體" panose="020B0604030504040204" pitchFamily="34" charset="-120"/>
              <a:ea typeface="微軟正黑體" panose="020B0604030504040204" pitchFamily="34" charset="-120"/>
              <a:cs typeface="+mn-cs"/>
            </a:rPr>
            <a:t>擴大金融市場之資金操作及投資規模</a:t>
          </a:r>
        </a:p>
      </dgm:t>
    </dgm:pt>
    <dgm:pt modelId="{1E4E6076-F9D1-440F-8526-15285EC86619}" type="parTrans" cxnId="{14B14BE8-88A6-46B3-B3FF-0C0F6990B966}">
      <dgm:prSet/>
      <dgm:spPr/>
      <dgm:t>
        <a:bodyPr/>
        <a:lstStyle/>
        <a:p>
          <a:endParaRPr lang="zh-TW" altLang="en-US"/>
        </a:p>
      </dgm:t>
    </dgm:pt>
    <dgm:pt modelId="{FD117AD5-6F84-4266-BACE-7C7365960D53}" type="sibTrans" cxnId="{14B14BE8-88A6-46B3-B3FF-0C0F6990B966}">
      <dgm:prSet/>
      <dgm:spPr/>
      <dgm:t>
        <a:bodyPr/>
        <a:lstStyle/>
        <a:p>
          <a:endParaRPr lang="zh-TW" altLang="en-US"/>
        </a:p>
      </dgm:t>
    </dgm:pt>
    <dgm:pt modelId="{5DC2B721-2E53-40AD-85BC-3F43677DFC06}" type="pres">
      <dgm:prSet presAssocID="{80E709BF-A7D2-4C7D-9DC3-8614A12A872D}" presName="Name0" presStyleCnt="0">
        <dgm:presLayoutVars>
          <dgm:dir/>
          <dgm:resizeHandles val="exact"/>
        </dgm:presLayoutVars>
      </dgm:prSet>
      <dgm:spPr/>
    </dgm:pt>
    <dgm:pt modelId="{5387326B-E45A-407E-86DC-EB5609A88129}" type="pres">
      <dgm:prSet presAssocID="{80E709BF-A7D2-4C7D-9DC3-8614A12A872D}" presName="cycle" presStyleCnt="0"/>
      <dgm:spPr/>
    </dgm:pt>
    <dgm:pt modelId="{271FE495-9DC6-455A-A3A3-9DDF11B89E3B}" type="pres">
      <dgm:prSet presAssocID="{87B64A88-3D76-47FD-88BC-57FDE4D7BE35}" presName="nodeFirstNode" presStyleLbl="node1" presStyleIdx="0" presStyleCnt="5" custScaleX="86234" custScaleY="106664">
        <dgm:presLayoutVars>
          <dgm:bulletEnabled val="1"/>
        </dgm:presLayoutVars>
      </dgm:prSet>
      <dgm:spPr/>
    </dgm:pt>
    <dgm:pt modelId="{633BD6AE-A8CF-451A-9BF0-D027E15BAA53}" type="pres">
      <dgm:prSet presAssocID="{44ECFB00-3496-4B27-A037-46D40C3FFF7D}" presName="sibTransFirstNode" presStyleLbl="bgShp" presStyleIdx="0" presStyleCnt="1"/>
      <dgm:spPr/>
    </dgm:pt>
    <dgm:pt modelId="{B4152D9A-AE9B-4B02-B4B5-6AD300C8949A}" type="pres">
      <dgm:prSet presAssocID="{0B93850D-530A-4113-8860-C1746C6EC740}" presName="nodeFollowingNodes" presStyleLbl="node1" presStyleIdx="1" presStyleCnt="5" custScaleX="86234" custScaleY="106664" custRadScaleRad="105406" custRadScaleInc="-869">
        <dgm:presLayoutVars>
          <dgm:bulletEnabled val="1"/>
        </dgm:presLayoutVars>
      </dgm:prSet>
      <dgm:spPr/>
    </dgm:pt>
    <dgm:pt modelId="{3E2E837B-5423-4A72-8A2D-6D93EFF1A1D4}" type="pres">
      <dgm:prSet presAssocID="{BBCF73EB-AFEE-45E4-8855-3A4132A55FCC}" presName="nodeFollowingNodes" presStyleLbl="node1" presStyleIdx="2" presStyleCnt="5" custScaleX="86234" custScaleY="106664" custRadScaleRad="111992">
        <dgm:presLayoutVars>
          <dgm:bulletEnabled val="1"/>
        </dgm:presLayoutVars>
      </dgm:prSet>
      <dgm:spPr/>
    </dgm:pt>
    <dgm:pt modelId="{71EB9471-CDE8-4F1F-97AE-20E86DA732ED}" type="pres">
      <dgm:prSet presAssocID="{B055AAC3-24EE-4FA0-B9A1-DCCAA56DCEB8}" presName="nodeFollowingNodes" presStyleLbl="node1" presStyleIdx="3" presStyleCnt="5" custScaleX="86234" custScaleY="106664">
        <dgm:presLayoutVars>
          <dgm:bulletEnabled val="1"/>
        </dgm:presLayoutVars>
      </dgm:prSet>
      <dgm:spPr/>
    </dgm:pt>
    <dgm:pt modelId="{F0618859-D9CA-4FCC-BAF0-B0D4723FC1B5}" type="pres">
      <dgm:prSet presAssocID="{9AE229ED-7CF2-4B3F-8432-75824A164E51}" presName="nodeFollowingNodes" presStyleLbl="node1" presStyleIdx="4" presStyleCnt="5" custScaleX="86234" custScaleY="106664" custRadScaleRad="111992">
        <dgm:presLayoutVars>
          <dgm:bulletEnabled val="1"/>
        </dgm:presLayoutVars>
      </dgm:prSet>
      <dgm:spPr/>
    </dgm:pt>
  </dgm:ptLst>
  <dgm:cxnLst>
    <dgm:cxn modelId="{1905DB05-07AA-4FDA-B42D-969AE146AA30}" srcId="{80E709BF-A7D2-4C7D-9DC3-8614A12A872D}" destId="{BBCF73EB-AFEE-45E4-8855-3A4132A55FCC}" srcOrd="2" destOrd="0" parTransId="{79B29CA6-1CAE-414B-A775-7BB9B0A9C83B}" sibTransId="{CECCCE54-0BEA-45EA-9AE2-C581E89F9CB4}"/>
    <dgm:cxn modelId="{EA88FB0B-A6C4-4991-9B40-FA31825A685D}" type="presOf" srcId="{BBCF73EB-AFEE-45E4-8855-3A4132A55FCC}" destId="{3E2E837B-5423-4A72-8A2D-6D93EFF1A1D4}" srcOrd="0" destOrd="0" presId="urn:microsoft.com/office/officeart/2005/8/layout/cycle3"/>
    <dgm:cxn modelId="{DEB35539-41E1-4F7E-B353-B118E9745426}" srcId="{80E709BF-A7D2-4C7D-9DC3-8614A12A872D}" destId="{B055AAC3-24EE-4FA0-B9A1-DCCAA56DCEB8}" srcOrd="3" destOrd="0" parTransId="{22B09D26-DB63-4872-AAB3-626C184B6C76}" sibTransId="{608FEB64-120C-4402-B130-C50FD3C26D83}"/>
    <dgm:cxn modelId="{4BC31E3E-7AEC-453B-AA6B-0283FABF85FC}" type="presOf" srcId="{80E709BF-A7D2-4C7D-9DC3-8614A12A872D}" destId="{5DC2B721-2E53-40AD-85BC-3F43677DFC06}" srcOrd="0" destOrd="0" presId="urn:microsoft.com/office/officeart/2005/8/layout/cycle3"/>
    <dgm:cxn modelId="{C2A52542-2A15-4342-9FD0-5EF0A4BA281D}" srcId="{80E709BF-A7D2-4C7D-9DC3-8614A12A872D}" destId="{9AE229ED-7CF2-4B3F-8432-75824A164E51}" srcOrd="4" destOrd="0" parTransId="{FCBFE132-15FA-4D93-A366-408E18F7A944}" sibTransId="{73BF5D76-E36F-4365-AFBE-B7F54A36173B}"/>
    <dgm:cxn modelId="{3CB1D64E-F8CA-461F-8FF1-BA36DE9B901E}" type="presOf" srcId="{44ECFB00-3496-4B27-A037-46D40C3FFF7D}" destId="{633BD6AE-A8CF-451A-9BF0-D027E15BAA53}" srcOrd="0" destOrd="0" presId="urn:microsoft.com/office/officeart/2005/8/layout/cycle3"/>
    <dgm:cxn modelId="{627AD180-A6DD-4047-9E39-5156C373D5EB}" type="presOf" srcId="{0B93850D-530A-4113-8860-C1746C6EC740}" destId="{B4152D9A-AE9B-4B02-B4B5-6AD300C8949A}" srcOrd="0" destOrd="0" presId="urn:microsoft.com/office/officeart/2005/8/layout/cycle3"/>
    <dgm:cxn modelId="{CF622197-BD7B-4B76-B13E-7DEA233BE1ED}" type="presOf" srcId="{B055AAC3-24EE-4FA0-B9A1-DCCAA56DCEB8}" destId="{71EB9471-CDE8-4F1F-97AE-20E86DA732ED}" srcOrd="0" destOrd="0" presId="urn:microsoft.com/office/officeart/2005/8/layout/cycle3"/>
    <dgm:cxn modelId="{63EC03C0-C0B2-4F6F-89D9-F56C82568C06}" srcId="{80E709BF-A7D2-4C7D-9DC3-8614A12A872D}" destId="{87B64A88-3D76-47FD-88BC-57FDE4D7BE35}" srcOrd="0" destOrd="0" parTransId="{521022AB-5510-4C24-971E-4B36DFF26A4F}" sibTransId="{44ECFB00-3496-4B27-A037-46D40C3FFF7D}"/>
    <dgm:cxn modelId="{050577C3-EC52-41F8-89B8-F678C67D3F5B}" type="presOf" srcId="{9AE229ED-7CF2-4B3F-8432-75824A164E51}" destId="{F0618859-D9CA-4FCC-BAF0-B0D4723FC1B5}" srcOrd="0" destOrd="0" presId="urn:microsoft.com/office/officeart/2005/8/layout/cycle3"/>
    <dgm:cxn modelId="{D66D6FC4-0F45-4B10-9EC5-12F3189899B5}" type="presOf" srcId="{87B64A88-3D76-47FD-88BC-57FDE4D7BE35}" destId="{271FE495-9DC6-455A-A3A3-9DDF11B89E3B}" srcOrd="0" destOrd="0" presId="urn:microsoft.com/office/officeart/2005/8/layout/cycle3"/>
    <dgm:cxn modelId="{14B14BE8-88A6-46B3-B3FF-0C0F6990B966}" srcId="{80E709BF-A7D2-4C7D-9DC3-8614A12A872D}" destId="{0B93850D-530A-4113-8860-C1746C6EC740}" srcOrd="1" destOrd="0" parTransId="{1E4E6076-F9D1-440F-8526-15285EC86619}" sibTransId="{FD117AD5-6F84-4266-BACE-7C7365960D53}"/>
    <dgm:cxn modelId="{9DB7AAC5-9A87-4085-8EBE-487B359809F5}" type="presParOf" srcId="{5DC2B721-2E53-40AD-85BC-3F43677DFC06}" destId="{5387326B-E45A-407E-86DC-EB5609A88129}" srcOrd="0" destOrd="0" presId="urn:microsoft.com/office/officeart/2005/8/layout/cycle3"/>
    <dgm:cxn modelId="{071004AB-52F9-40AC-88E7-3BE50D127828}" type="presParOf" srcId="{5387326B-E45A-407E-86DC-EB5609A88129}" destId="{271FE495-9DC6-455A-A3A3-9DDF11B89E3B}" srcOrd="0" destOrd="0" presId="urn:microsoft.com/office/officeart/2005/8/layout/cycle3"/>
    <dgm:cxn modelId="{C0998C0E-72FD-4439-950C-26B55E7F39FE}" type="presParOf" srcId="{5387326B-E45A-407E-86DC-EB5609A88129}" destId="{633BD6AE-A8CF-451A-9BF0-D027E15BAA53}" srcOrd="1" destOrd="0" presId="urn:microsoft.com/office/officeart/2005/8/layout/cycle3"/>
    <dgm:cxn modelId="{9D937B5B-3670-499C-B6F0-CAA407364875}" type="presParOf" srcId="{5387326B-E45A-407E-86DC-EB5609A88129}" destId="{B4152D9A-AE9B-4B02-B4B5-6AD300C8949A}" srcOrd="2" destOrd="0" presId="urn:microsoft.com/office/officeart/2005/8/layout/cycle3"/>
    <dgm:cxn modelId="{C235E58D-7A0E-4D9E-8BC6-C0223D0E8155}" type="presParOf" srcId="{5387326B-E45A-407E-86DC-EB5609A88129}" destId="{3E2E837B-5423-4A72-8A2D-6D93EFF1A1D4}" srcOrd="3" destOrd="0" presId="urn:microsoft.com/office/officeart/2005/8/layout/cycle3"/>
    <dgm:cxn modelId="{A9378DFB-8723-45CD-99B1-CDACA17CE748}" type="presParOf" srcId="{5387326B-E45A-407E-86DC-EB5609A88129}" destId="{71EB9471-CDE8-4F1F-97AE-20E86DA732ED}" srcOrd="4" destOrd="0" presId="urn:microsoft.com/office/officeart/2005/8/layout/cycle3"/>
    <dgm:cxn modelId="{2EB1AFFA-2F26-487F-98C8-363B2793B45D}" type="presParOf" srcId="{5387326B-E45A-407E-86DC-EB5609A88129}" destId="{F0618859-D9CA-4FCC-BAF0-B0D4723FC1B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EB77C-0C7B-4DD0-870B-85F3000F209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8FC69A86-9FBC-4709-B606-F7A6556869C1}">
      <dgm:prSet phldrT="[文字]" custT="1"/>
      <dgm:spPr/>
      <dgm:t>
        <a:bodyPr/>
        <a:lstStyle/>
        <a:p>
          <a:r>
            <a:rPr lang="zh-TW" altLang="en-US" sz="1800" dirty="0">
              <a:latin typeface="+mj-ea"/>
              <a:ea typeface="+mj-ea"/>
            </a:rPr>
            <a:t>兆豐金控</a:t>
          </a:r>
        </a:p>
      </dgm:t>
    </dgm:pt>
    <dgm:pt modelId="{45269F5B-7C99-409E-8539-F63FDC3CC838}" type="parTrans" cxnId="{EF27E00A-34CD-41BD-8A8A-5FA6B2A08AAC}">
      <dgm:prSet/>
      <dgm:spPr/>
      <dgm:t>
        <a:bodyPr/>
        <a:lstStyle/>
        <a:p>
          <a:endParaRPr lang="zh-TW" altLang="en-US"/>
        </a:p>
      </dgm:t>
    </dgm:pt>
    <dgm:pt modelId="{FB41B88C-55D2-409F-BC95-80A156C37711}" type="sibTrans" cxnId="{EF27E00A-34CD-41BD-8A8A-5FA6B2A08AAC}">
      <dgm:prSet/>
      <dgm:spPr/>
      <dgm:t>
        <a:bodyPr/>
        <a:lstStyle/>
        <a:p>
          <a:endParaRPr lang="zh-TW" altLang="en-US"/>
        </a:p>
      </dgm:t>
    </dgm:pt>
    <dgm:pt modelId="{0569ACA5-6E18-4A96-8E9D-83D41A85A892}">
      <dgm:prSet phldrT="[文字]" custT="1"/>
      <dgm:spPr/>
      <dgm:t>
        <a:bodyPr tIns="0" bIns="0"/>
        <a:lstStyle/>
        <a:p>
          <a:r>
            <a:rPr lang="en-US" altLang="zh-TW" sz="1200" dirty="0">
              <a:solidFill>
                <a:schemeClr val="accent5">
                  <a:lumMod val="50000"/>
                </a:schemeClr>
              </a:solidFill>
              <a:latin typeface="+mj-ea"/>
              <a:ea typeface="+mj-ea"/>
            </a:rPr>
            <a:t>2021</a:t>
          </a:r>
          <a:r>
            <a:rPr lang="zh-TW" altLang="en-US" sz="1200" dirty="0">
              <a:solidFill>
                <a:schemeClr val="accent5">
                  <a:lumMod val="50000"/>
                </a:schemeClr>
              </a:solidFill>
              <a:latin typeface="+mj-ea"/>
              <a:ea typeface="+mj-ea"/>
            </a:rPr>
            <a:t>年</a:t>
          </a:r>
          <a:r>
            <a:rPr lang="en-US" altLang="zh-TW" sz="1200" dirty="0">
              <a:solidFill>
                <a:schemeClr val="accent5">
                  <a:lumMod val="50000"/>
                </a:schemeClr>
              </a:solidFill>
              <a:latin typeface="+mj-ea"/>
              <a:ea typeface="+mj-ea"/>
            </a:rPr>
            <a:t>1</a:t>
          </a:r>
          <a:r>
            <a:rPr lang="zh-TW" altLang="en-US" sz="1200" dirty="0">
              <a:solidFill>
                <a:schemeClr val="accent5">
                  <a:lumMod val="50000"/>
                </a:schemeClr>
              </a:solidFill>
              <a:latin typeface="+mj-ea"/>
              <a:ea typeface="+mj-ea"/>
            </a:rPr>
            <a:t>月更名「企業社會責任委員會」為「永續經營委員會」並調整治理架構</a:t>
          </a:r>
        </a:p>
      </dgm:t>
    </dgm:pt>
    <dgm:pt modelId="{B836A453-F104-4C45-B2B8-1F2308CCF40D}" type="parTrans" cxnId="{163A7DE6-6BC9-42A3-8274-006D4A27A2F1}">
      <dgm:prSet/>
      <dgm:spPr/>
      <dgm:t>
        <a:bodyPr/>
        <a:lstStyle/>
        <a:p>
          <a:endParaRPr lang="zh-TW" altLang="en-US"/>
        </a:p>
      </dgm:t>
    </dgm:pt>
    <dgm:pt modelId="{479B3986-D909-429D-9327-616AFC0D0C38}" type="sibTrans" cxnId="{163A7DE6-6BC9-42A3-8274-006D4A27A2F1}">
      <dgm:prSet/>
      <dgm:spPr/>
      <dgm:t>
        <a:bodyPr/>
        <a:lstStyle/>
        <a:p>
          <a:endParaRPr lang="zh-TW" altLang="en-US"/>
        </a:p>
      </dgm:t>
    </dgm:pt>
    <dgm:pt modelId="{FD89CDF2-C519-487E-AEE9-15E38145A034}">
      <dgm:prSet phldrT="[文字]" custT="1"/>
      <dgm:spPr/>
      <dgm:t>
        <a:bodyPr/>
        <a:lstStyle/>
        <a:p>
          <a:r>
            <a:rPr lang="zh-TW" altLang="en-US" sz="1800" dirty="0">
              <a:latin typeface="+mj-ea"/>
              <a:ea typeface="+mj-ea"/>
            </a:rPr>
            <a:t>兆豐銀行</a:t>
          </a:r>
        </a:p>
      </dgm:t>
    </dgm:pt>
    <dgm:pt modelId="{5960B7AC-E99C-45FA-B80E-D3E216FFDD42}" type="parTrans" cxnId="{AE1BEC6C-6AEA-48DB-9A82-C90B5BFB841D}">
      <dgm:prSet/>
      <dgm:spPr/>
      <dgm:t>
        <a:bodyPr/>
        <a:lstStyle/>
        <a:p>
          <a:endParaRPr lang="zh-TW" altLang="en-US"/>
        </a:p>
      </dgm:t>
    </dgm:pt>
    <dgm:pt modelId="{237E7F67-41B6-401B-AD99-E4C4D4A31447}" type="sibTrans" cxnId="{AE1BEC6C-6AEA-48DB-9A82-C90B5BFB841D}">
      <dgm:prSet/>
      <dgm:spPr/>
      <dgm:t>
        <a:bodyPr/>
        <a:lstStyle/>
        <a:p>
          <a:endParaRPr lang="zh-TW" altLang="en-US"/>
        </a:p>
      </dgm:t>
    </dgm:pt>
    <dgm:pt modelId="{57363F10-27A9-485C-9103-26C9876D9821}">
      <dgm:prSet phldrT="[文字]" custT="1"/>
      <dgm:spPr/>
      <dgm:t>
        <a:bodyPr/>
        <a:lstStyle/>
        <a:p>
          <a:r>
            <a:rPr lang="zh-TW" altLang="en-US" sz="1800" dirty="0">
              <a:latin typeface="+mj-ea"/>
              <a:ea typeface="+mj-ea"/>
            </a:rPr>
            <a:t>兆豐票券</a:t>
          </a:r>
        </a:p>
      </dgm:t>
    </dgm:pt>
    <dgm:pt modelId="{68ED4872-A18D-49AB-B3B9-FF92703804B2}" type="parTrans" cxnId="{BEDF9D40-E7E9-41C6-B787-0156CF05B09B}">
      <dgm:prSet/>
      <dgm:spPr/>
      <dgm:t>
        <a:bodyPr/>
        <a:lstStyle/>
        <a:p>
          <a:endParaRPr lang="zh-TW" altLang="en-US"/>
        </a:p>
      </dgm:t>
    </dgm:pt>
    <dgm:pt modelId="{15401B0F-132E-4176-9007-A8DB44A667C4}" type="sibTrans" cxnId="{BEDF9D40-E7E9-41C6-B787-0156CF05B09B}">
      <dgm:prSet/>
      <dgm:spPr/>
      <dgm:t>
        <a:bodyPr/>
        <a:lstStyle/>
        <a:p>
          <a:endParaRPr lang="zh-TW" altLang="en-US"/>
        </a:p>
      </dgm:t>
    </dgm:pt>
    <dgm:pt modelId="{8B9EEA54-F170-4FC7-BEF1-D8001533B5A2}">
      <dgm:prSet phldrT="[文字]" custT="1"/>
      <dgm:spPr/>
      <dgm:t>
        <a:bodyPr/>
        <a:lstStyle/>
        <a:p>
          <a:r>
            <a:rPr lang="zh-TW" altLang="en-US" sz="1200" dirty="0">
              <a:solidFill>
                <a:schemeClr val="accent5">
                  <a:lumMod val="50000"/>
                </a:schemeClr>
              </a:solidFill>
              <a:latin typeface="+mj-ea"/>
              <a:ea typeface="+mj-ea"/>
            </a:rPr>
            <a:t>持續投資</a:t>
          </a:r>
          <a:r>
            <a:rPr lang="en-US" altLang="zh-TW" sz="1200" dirty="0">
              <a:solidFill>
                <a:schemeClr val="accent5">
                  <a:lumMod val="50000"/>
                </a:schemeClr>
              </a:solidFill>
              <a:latin typeface="+mj-ea"/>
              <a:ea typeface="+mj-ea"/>
            </a:rPr>
            <a:t>/</a:t>
          </a:r>
          <a:r>
            <a:rPr lang="zh-TW" altLang="en-US" sz="1200" dirty="0">
              <a:solidFill>
                <a:schemeClr val="accent5">
                  <a:lumMod val="50000"/>
                </a:schemeClr>
              </a:solidFill>
              <a:latin typeface="+mj-ea"/>
              <a:ea typeface="+mj-ea"/>
            </a:rPr>
            <a:t>發行</a:t>
          </a:r>
          <a:r>
            <a:rPr lang="en-US" altLang="zh-TW" sz="1200" dirty="0">
              <a:solidFill>
                <a:schemeClr val="accent5">
                  <a:lumMod val="50000"/>
                </a:schemeClr>
              </a:solidFill>
              <a:latin typeface="+mj-ea"/>
              <a:ea typeface="+mj-ea"/>
            </a:rPr>
            <a:t>/</a:t>
          </a:r>
          <a:r>
            <a:rPr lang="zh-TW" altLang="en-US" sz="1200" dirty="0">
              <a:solidFill>
                <a:schemeClr val="accent5">
                  <a:lumMod val="50000"/>
                </a:schemeClr>
              </a:solidFill>
              <a:latin typeface="+mj-ea"/>
              <a:ea typeface="+mj-ea"/>
            </a:rPr>
            <a:t>承銷綠色及永續發展債票券</a:t>
          </a:r>
        </a:p>
      </dgm:t>
    </dgm:pt>
    <dgm:pt modelId="{D9377F31-1A6A-49CF-9BC8-98250849E8CA}" type="parTrans" cxnId="{ED7F87BB-CC03-4BA3-A42C-BB26DF99AF9E}">
      <dgm:prSet/>
      <dgm:spPr/>
      <dgm:t>
        <a:bodyPr/>
        <a:lstStyle/>
        <a:p>
          <a:endParaRPr lang="zh-TW" altLang="en-US"/>
        </a:p>
      </dgm:t>
    </dgm:pt>
    <dgm:pt modelId="{CA3451FB-42E9-4F68-9FC2-FC3780E767D0}" type="sibTrans" cxnId="{ED7F87BB-CC03-4BA3-A42C-BB26DF99AF9E}">
      <dgm:prSet/>
      <dgm:spPr/>
      <dgm:t>
        <a:bodyPr/>
        <a:lstStyle/>
        <a:p>
          <a:endParaRPr lang="zh-TW" altLang="en-US"/>
        </a:p>
      </dgm:t>
    </dgm:pt>
    <dgm:pt modelId="{66E378AC-A8D7-41C4-93C3-0629657A3ACB}">
      <dgm:prSet phldrT="[文字]" custT="1"/>
      <dgm:spPr/>
      <dgm:t>
        <a:bodyPr/>
        <a:lstStyle/>
        <a:p>
          <a:r>
            <a:rPr lang="zh-TW" altLang="en-US" sz="1800" dirty="0">
              <a:latin typeface="+mj-ea"/>
              <a:ea typeface="+mj-ea"/>
            </a:rPr>
            <a:t>兆豐證券</a:t>
          </a:r>
        </a:p>
      </dgm:t>
    </dgm:pt>
    <dgm:pt modelId="{CCAE605D-0EA4-4B62-A746-9B2AD9C22D3C}" type="parTrans" cxnId="{96E63014-61E8-428B-8FBA-978683192BFE}">
      <dgm:prSet/>
      <dgm:spPr/>
      <dgm:t>
        <a:bodyPr/>
        <a:lstStyle/>
        <a:p>
          <a:endParaRPr lang="zh-TW" altLang="en-US"/>
        </a:p>
      </dgm:t>
    </dgm:pt>
    <dgm:pt modelId="{6A0CCA43-1776-4958-8287-128778EF4C61}" type="sibTrans" cxnId="{96E63014-61E8-428B-8FBA-978683192BFE}">
      <dgm:prSet/>
      <dgm:spPr/>
      <dgm:t>
        <a:bodyPr/>
        <a:lstStyle/>
        <a:p>
          <a:endParaRPr lang="zh-TW" altLang="en-US"/>
        </a:p>
      </dgm:t>
    </dgm:pt>
    <dgm:pt modelId="{92C07CF6-6450-4DBC-9699-E6598848A48F}">
      <dgm:prSet custT="1"/>
      <dgm:spPr/>
      <dgm:t>
        <a:bodyPr/>
        <a:lstStyle/>
        <a:p>
          <a:r>
            <a:rPr lang="zh-TW" altLang="en-US" sz="1800" dirty="0">
              <a:latin typeface="+mj-ea"/>
              <a:ea typeface="+mj-ea"/>
            </a:rPr>
            <a:t>兆豐產險</a:t>
          </a:r>
        </a:p>
      </dgm:t>
    </dgm:pt>
    <dgm:pt modelId="{B5B8F8F5-2AA1-42C0-B51A-16E3C31EC3EB}" type="parTrans" cxnId="{FC9E0130-82FB-43AB-9078-0A10F53144AE}">
      <dgm:prSet/>
      <dgm:spPr/>
      <dgm:t>
        <a:bodyPr/>
        <a:lstStyle/>
        <a:p>
          <a:endParaRPr lang="zh-TW" altLang="en-US"/>
        </a:p>
      </dgm:t>
    </dgm:pt>
    <dgm:pt modelId="{7B343C9D-6FD3-40E4-A136-79C2705F48CD}" type="sibTrans" cxnId="{FC9E0130-82FB-43AB-9078-0A10F53144AE}">
      <dgm:prSet/>
      <dgm:spPr/>
      <dgm:t>
        <a:bodyPr/>
        <a:lstStyle/>
        <a:p>
          <a:endParaRPr lang="zh-TW" altLang="en-US"/>
        </a:p>
      </dgm:t>
    </dgm:pt>
    <dgm:pt modelId="{ED3F9BCA-95AC-4452-A656-26D0DE6ACCC2}">
      <dgm:prSet phldrT="[文字]" custT="1"/>
      <dgm:spPr/>
      <dgm:t>
        <a:bodyPr tIns="0" bIns="0"/>
        <a:lstStyle/>
        <a:p>
          <a:r>
            <a:rPr lang="en-US" altLang="zh-TW" sz="1200" dirty="0">
              <a:solidFill>
                <a:schemeClr val="accent5">
                  <a:lumMod val="50000"/>
                </a:schemeClr>
              </a:solidFill>
              <a:latin typeface="+mj-ea"/>
              <a:ea typeface="+mj-ea"/>
            </a:rPr>
            <a:t>2021</a:t>
          </a:r>
          <a:r>
            <a:rPr lang="zh-TW" altLang="en-US" sz="1200" dirty="0">
              <a:solidFill>
                <a:schemeClr val="accent5">
                  <a:lumMod val="50000"/>
                </a:schemeClr>
              </a:solidFill>
              <a:latin typeface="+mj-ea"/>
              <a:ea typeface="+mj-ea"/>
            </a:rPr>
            <a:t>年</a:t>
          </a:r>
          <a:r>
            <a:rPr lang="en-US" altLang="en-US" sz="1200" dirty="0">
              <a:solidFill>
                <a:schemeClr val="accent5">
                  <a:lumMod val="50000"/>
                </a:schemeClr>
              </a:solidFill>
              <a:latin typeface="+mj-ea"/>
              <a:ea typeface="+mj-ea"/>
            </a:rPr>
            <a:t>6</a:t>
          </a:r>
          <a:r>
            <a:rPr lang="zh-TW" altLang="en-US" sz="1200" dirty="0">
              <a:solidFill>
                <a:schemeClr val="accent5">
                  <a:lumMod val="50000"/>
                </a:schemeClr>
              </a:solidFill>
              <a:latin typeface="+mj-ea"/>
              <a:ea typeface="+mj-ea"/>
            </a:rPr>
            <a:t>月獲選臺灣證券交易所「公司治理評鑑前</a:t>
          </a:r>
          <a:r>
            <a:rPr lang="en-US" altLang="en-US" sz="1200" dirty="0">
              <a:solidFill>
                <a:schemeClr val="accent5">
                  <a:lumMod val="50000"/>
                </a:schemeClr>
              </a:solidFill>
              <a:latin typeface="+mj-ea"/>
              <a:ea typeface="+mj-ea"/>
            </a:rPr>
            <a:t>5%</a:t>
          </a:r>
          <a:r>
            <a:rPr lang="zh-TW" altLang="en-US" sz="1200" dirty="0">
              <a:solidFill>
                <a:schemeClr val="accent5">
                  <a:lumMod val="50000"/>
                </a:schemeClr>
              </a:solidFill>
              <a:latin typeface="+mj-ea"/>
              <a:ea typeface="+mj-ea"/>
            </a:rPr>
            <a:t>」</a:t>
          </a:r>
          <a:r>
            <a:rPr lang="en-US" altLang="zh-TW" sz="1200" dirty="0">
              <a:solidFill>
                <a:schemeClr val="accent5">
                  <a:lumMod val="50000"/>
                </a:schemeClr>
              </a:solidFill>
              <a:latin typeface="+mj-ea"/>
              <a:ea typeface="+mj-ea"/>
            </a:rPr>
            <a:t>; 2021</a:t>
          </a:r>
          <a:r>
            <a:rPr lang="zh-TW" altLang="en-US" sz="1200" dirty="0">
              <a:solidFill>
                <a:schemeClr val="accent5">
                  <a:lumMod val="50000"/>
                </a:schemeClr>
              </a:solidFill>
              <a:latin typeface="+mj-ea"/>
              <a:ea typeface="+mj-ea"/>
            </a:rPr>
            <a:t>年持續獲選納入臺灣就業</a:t>
          </a:r>
          <a:r>
            <a:rPr lang="en-US" altLang="en-US" sz="1200" dirty="0">
              <a:solidFill>
                <a:schemeClr val="accent5">
                  <a:lumMod val="50000"/>
                </a:schemeClr>
              </a:solidFill>
              <a:latin typeface="+mj-ea"/>
              <a:ea typeface="+mj-ea"/>
            </a:rPr>
            <a:t>99</a:t>
          </a:r>
          <a:r>
            <a:rPr lang="zh-TW" altLang="en-US" sz="1200" dirty="0">
              <a:solidFill>
                <a:schemeClr val="accent5">
                  <a:lumMod val="50000"/>
                </a:schemeClr>
              </a:solidFill>
              <a:latin typeface="+mj-ea"/>
              <a:ea typeface="+mj-ea"/>
            </a:rPr>
            <a:t>、臺灣高薪</a:t>
          </a:r>
          <a:r>
            <a:rPr lang="en-US" altLang="en-US" sz="1200" dirty="0">
              <a:solidFill>
                <a:schemeClr val="accent5">
                  <a:lumMod val="50000"/>
                </a:schemeClr>
              </a:solidFill>
              <a:latin typeface="+mj-ea"/>
              <a:ea typeface="+mj-ea"/>
            </a:rPr>
            <a:t>100</a:t>
          </a:r>
          <a:r>
            <a:rPr lang="zh-TW" altLang="en-US" sz="1200" dirty="0">
              <a:solidFill>
                <a:schemeClr val="accent5">
                  <a:lumMod val="50000"/>
                </a:schemeClr>
              </a:solidFill>
              <a:latin typeface="+mj-ea"/>
              <a:ea typeface="+mj-ea"/>
            </a:rPr>
            <a:t>、公司治理</a:t>
          </a:r>
          <a:r>
            <a:rPr lang="en-US" altLang="en-US" sz="1200" dirty="0">
              <a:solidFill>
                <a:schemeClr val="accent5">
                  <a:lumMod val="50000"/>
                </a:schemeClr>
              </a:solidFill>
              <a:latin typeface="+mj-ea"/>
              <a:ea typeface="+mj-ea"/>
            </a:rPr>
            <a:t>100</a:t>
          </a:r>
          <a:r>
            <a:rPr lang="zh-TW" altLang="en-US" sz="1200" dirty="0">
              <a:solidFill>
                <a:schemeClr val="accent5">
                  <a:lumMod val="50000"/>
                </a:schemeClr>
              </a:solidFill>
              <a:latin typeface="+mj-ea"/>
              <a:ea typeface="+mj-ea"/>
            </a:rPr>
            <a:t>及</a:t>
          </a:r>
          <a:r>
            <a:rPr lang="en-US" altLang="en-US" sz="1200" dirty="0">
              <a:solidFill>
                <a:schemeClr val="accent5">
                  <a:lumMod val="50000"/>
                </a:schemeClr>
              </a:solidFill>
              <a:latin typeface="+mj-ea"/>
              <a:ea typeface="+mj-ea"/>
            </a:rPr>
            <a:t>FTSE4 Good</a:t>
          </a:r>
          <a:r>
            <a:rPr lang="zh-TW" altLang="en-US" sz="1200" dirty="0">
              <a:solidFill>
                <a:schemeClr val="accent5">
                  <a:lumMod val="50000"/>
                </a:schemeClr>
              </a:solidFill>
              <a:latin typeface="+mj-ea"/>
              <a:ea typeface="+mj-ea"/>
            </a:rPr>
            <a:t>臺灣永續指數</a:t>
          </a:r>
        </a:p>
      </dgm:t>
    </dgm:pt>
    <dgm:pt modelId="{C9D80B85-023A-40AF-BE4B-7C150A36C668}" type="parTrans" cxnId="{9A038789-B033-45AC-A99D-70D6AF828AA7}">
      <dgm:prSet/>
      <dgm:spPr/>
      <dgm:t>
        <a:bodyPr/>
        <a:lstStyle/>
        <a:p>
          <a:endParaRPr lang="zh-TW" altLang="en-US"/>
        </a:p>
      </dgm:t>
    </dgm:pt>
    <dgm:pt modelId="{128CC1F7-F5B5-4281-B298-9C1C8768F6F0}" type="sibTrans" cxnId="{9A038789-B033-45AC-A99D-70D6AF828AA7}">
      <dgm:prSet/>
      <dgm:spPr/>
      <dgm:t>
        <a:bodyPr/>
        <a:lstStyle/>
        <a:p>
          <a:endParaRPr lang="zh-TW" altLang="en-US"/>
        </a:p>
      </dgm:t>
    </dgm:pt>
    <dgm:pt modelId="{A7C8676B-FBAA-4C7F-A28A-7064B5D551FD}">
      <dgm:prSet phldrT="[文字]" custT="1"/>
      <dgm:spPr/>
      <dgm:t>
        <a:bodyPr/>
        <a:lstStyle/>
        <a:p>
          <a:r>
            <a:rPr lang="zh-TW" altLang="en-US" sz="1200" dirty="0">
              <a:solidFill>
                <a:schemeClr val="accent5">
                  <a:lumMod val="50000"/>
                </a:schemeClr>
              </a:solidFill>
              <a:latin typeface="+mj-ea"/>
              <a:ea typeface="+mj-ea"/>
            </a:rPr>
            <a:t>簽署機構投資人盡職治理守則遵循聲明，落實責任投資</a:t>
          </a:r>
        </a:p>
      </dgm:t>
    </dgm:pt>
    <dgm:pt modelId="{718F1F91-1426-4527-9251-F355A0CB4987}" type="parTrans" cxnId="{F24DEFD5-0401-4E99-B861-29AB824D026C}">
      <dgm:prSet/>
      <dgm:spPr/>
      <dgm:t>
        <a:bodyPr/>
        <a:lstStyle/>
        <a:p>
          <a:endParaRPr lang="zh-TW" altLang="en-US"/>
        </a:p>
      </dgm:t>
    </dgm:pt>
    <dgm:pt modelId="{AEEEA284-765F-498E-B0FA-3E9612EBF318}" type="sibTrans" cxnId="{F24DEFD5-0401-4E99-B861-29AB824D026C}">
      <dgm:prSet/>
      <dgm:spPr/>
      <dgm:t>
        <a:bodyPr/>
        <a:lstStyle/>
        <a:p>
          <a:endParaRPr lang="zh-TW" altLang="en-US"/>
        </a:p>
      </dgm:t>
    </dgm:pt>
    <dgm:pt modelId="{A9244AE2-7A5F-48F5-BB28-33CC59D70599}">
      <dgm:prSet phldrT="[文字]" custT="1"/>
      <dgm:spPr/>
      <dgm:t>
        <a:bodyPr/>
        <a:lstStyle/>
        <a:p>
          <a:r>
            <a:rPr lang="en-US" altLang="zh-TW" sz="1200" dirty="0">
              <a:solidFill>
                <a:schemeClr val="accent5">
                  <a:lumMod val="50000"/>
                </a:schemeClr>
              </a:solidFill>
              <a:latin typeface="+mj-ea"/>
              <a:ea typeface="+mj-ea"/>
            </a:rPr>
            <a:t>2021.08.17</a:t>
          </a:r>
          <a:r>
            <a:rPr lang="zh-TW" altLang="en-US" sz="1200" dirty="0">
              <a:solidFill>
                <a:schemeClr val="accent5">
                  <a:lumMod val="50000"/>
                </a:schemeClr>
              </a:solidFill>
              <a:latin typeface="+mj-ea"/>
              <a:ea typeface="+mj-ea"/>
            </a:rPr>
            <a:t>與中租迪和簽署</a:t>
          </a:r>
          <a:r>
            <a:rPr lang="en-US" altLang="en-US" sz="1200" dirty="0">
              <a:solidFill>
                <a:schemeClr val="accent5">
                  <a:lumMod val="50000"/>
                </a:schemeClr>
              </a:solidFill>
              <a:latin typeface="+mj-ea"/>
              <a:ea typeface="+mj-ea"/>
            </a:rPr>
            <a:t>5</a:t>
          </a:r>
          <a:r>
            <a:rPr lang="zh-TW" altLang="en-US" sz="1200" dirty="0">
              <a:solidFill>
                <a:schemeClr val="accent5">
                  <a:lumMod val="50000"/>
                </a:schemeClr>
              </a:solidFill>
              <a:latin typeface="+mj-ea"/>
              <a:ea typeface="+mj-ea"/>
            </a:rPr>
            <a:t>年期新臺幣</a:t>
          </a:r>
          <a:r>
            <a:rPr lang="en-US" altLang="en-US" sz="1200" dirty="0">
              <a:solidFill>
                <a:schemeClr val="accent5">
                  <a:lumMod val="50000"/>
                </a:schemeClr>
              </a:solidFill>
              <a:latin typeface="+mj-ea"/>
              <a:ea typeface="+mj-ea"/>
            </a:rPr>
            <a:t>20</a:t>
          </a:r>
          <a:r>
            <a:rPr lang="zh-TW" altLang="en-US" sz="1200" dirty="0">
              <a:solidFill>
                <a:schemeClr val="accent5">
                  <a:lumMod val="50000"/>
                </a:schemeClr>
              </a:solidFill>
              <a:latin typeface="+mj-ea"/>
              <a:ea typeface="+mj-ea"/>
            </a:rPr>
            <a:t>億元「永續指數連結商業本票」，為票券公司首次與客戶議定以連結永續指數為條件發行一年以上浮動利率商業本票之承銷案件</a:t>
          </a:r>
        </a:p>
      </dgm:t>
    </dgm:pt>
    <dgm:pt modelId="{B3E79C66-4659-4955-9F7F-4798ED60FD2F}" type="parTrans" cxnId="{5A70010D-E5C3-424E-9095-502C83641285}">
      <dgm:prSet/>
      <dgm:spPr/>
      <dgm:t>
        <a:bodyPr/>
        <a:lstStyle/>
        <a:p>
          <a:endParaRPr lang="zh-TW" altLang="en-US"/>
        </a:p>
      </dgm:t>
    </dgm:pt>
    <dgm:pt modelId="{7B76B153-D0A8-426F-B735-4CD260A6A6BB}" type="sibTrans" cxnId="{5A70010D-E5C3-424E-9095-502C83641285}">
      <dgm:prSet/>
      <dgm:spPr/>
      <dgm:t>
        <a:bodyPr/>
        <a:lstStyle/>
        <a:p>
          <a:endParaRPr lang="zh-TW" altLang="en-US"/>
        </a:p>
      </dgm:t>
    </dgm:pt>
    <dgm:pt modelId="{E66E416B-FA62-446E-B09A-39A1F00F4977}">
      <dgm:prSet phldrT="[文字]" custT="1"/>
      <dgm:spPr/>
      <dgm:t>
        <a:bodyPr/>
        <a:lstStyle/>
        <a:p>
          <a:r>
            <a:rPr lang="en-US" altLang="zh-TW" sz="1200" dirty="0">
              <a:solidFill>
                <a:schemeClr val="accent5">
                  <a:lumMod val="50000"/>
                </a:schemeClr>
              </a:solidFill>
              <a:latin typeface="+mj-ea"/>
              <a:ea typeface="+mj-ea"/>
            </a:rPr>
            <a:t>2021.08.17</a:t>
          </a:r>
          <a:r>
            <a:rPr lang="zh-TW" altLang="en-US" sz="1200" dirty="0">
              <a:solidFill>
                <a:schemeClr val="accent5">
                  <a:lumMod val="50000"/>
                </a:schemeClr>
              </a:solidFill>
              <a:latin typeface="+mj-ea"/>
              <a:ea typeface="+mj-ea"/>
            </a:rPr>
            <a:t>簽署赤道原則，成為第二家公股金融機構簽署的銀行</a:t>
          </a:r>
        </a:p>
      </dgm:t>
    </dgm:pt>
    <dgm:pt modelId="{724AE807-4901-409E-9BF0-4FC506139304}" type="parTrans" cxnId="{12C3D7E9-315D-497B-A3C3-783F4A9BCC31}">
      <dgm:prSet/>
      <dgm:spPr/>
      <dgm:t>
        <a:bodyPr/>
        <a:lstStyle/>
        <a:p>
          <a:endParaRPr lang="zh-TW" altLang="en-US"/>
        </a:p>
      </dgm:t>
    </dgm:pt>
    <dgm:pt modelId="{228CA4A8-E211-4B73-A163-E2D54C692034}" type="sibTrans" cxnId="{12C3D7E9-315D-497B-A3C3-783F4A9BCC31}">
      <dgm:prSet/>
      <dgm:spPr/>
      <dgm:t>
        <a:bodyPr/>
        <a:lstStyle/>
        <a:p>
          <a:endParaRPr lang="zh-TW" altLang="en-US"/>
        </a:p>
      </dgm:t>
    </dgm:pt>
    <dgm:pt modelId="{72D6C66E-2BB6-409B-A7ED-A65FB862981B}">
      <dgm:prSet phldrT="[文字]" custT="1"/>
      <dgm:spPr/>
      <dgm:t>
        <a:bodyPr/>
        <a:lstStyle/>
        <a:p>
          <a:r>
            <a:rPr lang="en-US" altLang="en-US" sz="1200" dirty="0">
              <a:solidFill>
                <a:schemeClr val="accent5">
                  <a:lumMod val="50000"/>
                </a:schemeClr>
              </a:solidFill>
              <a:latin typeface="+mj-ea"/>
              <a:ea typeface="+mj-ea"/>
            </a:rPr>
            <a:t>2021.06.25</a:t>
          </a:r>
          <a:r>
            <a:rPr lang="zh-TW" altLang="en-US" sz="1200" dirty="0">
              <a:solidFill>
                <a:schemeClr val="accent5">
                  <a:lumMod val="50000"/>
                </a:schemeClr>
              </a:solidFill>
              <a:latin typeface="+mj-ea"/>
              <a:ea typeface="+mj-ea"/>
            </a:rPr>
            <a:t>發行以「特選上櫃</a:t>
          </a:r>
          <a:r>
            <a:rPr lang="en-US" altLang="en-US" sz="1200" dirty="0">
              <a:solidFill>
                <a:schemeClr val="accent5">
                  <a:lumMod val="50000"/>
                </a:schemeClr>
              </a:solidFill>
              <a:latin typeface="+mj-ea"/>
              <a:ea typeface="+mj-ea"/>
            </a:rPr>
            <a:t>ESG</a:t>
          </a:r>
          <a:r>
            <a:rPr lang="zh-TW" altLang="en-US" sz="1200" dirty="0">
              <a:solidFill>
                <a:schemeClr val="accent5">
                  <a:lumMod val="50000"/>
                </a:schemeClr>
              </a:solidFill>
              <a:latin typeface="+mj-ea"/>
              <a:ea typeface="+mj-ea"/>
            </a:rPr>
            <a:t>電子菁英報酬指數」為標的指數之</a:t>
          </a:r>
          <a:r>
            <a:rPr lang="en-US" altLang="en-US" sz="1200" dirty="0">
              <a:solidFill>
                <a:schemeClr val="accent5">
                  <a:lumMod val="50000"/>
                </a:schemeClr>
              </a:solidFill>
              <a:latin typeface="+mj-ea"/>
              <a:ea typeface="+mj-ea"/>
            </a:rPr>
            <a:t>ETN</a:t>
          </a:r>
          <a:endParaRPr lang="zh-TW" altLang="en-US" sz="1200" dirty="0">
            <a:solidFill>
              <a:schemeClr val="accent5">
                <a:lumMod val="50000"/>
              </a:schemeClr>
            </a:solidFill>
            <a:latin typeface="+mj-ea"/>
            <a:ea typeface="+mj-ea"/>
          </a:endParaRPr>
        </a:p>
      </dgm:t>
    </dgm:pt>
    <dgm:pt modelId="{12E900CA-D76F-49A0-B303-3A751FBA2A9D}" type="parTrans" cxnId="{A587263C-E2B5-4FE4-B079-C8FE23E01191}">
      <dgm:prSet/>
      <dgm:spPr/>
      <dgm:t>
        <a:bodyPr/>
        <a:lstStyle/>
        <a:p>
          <a:endParaRPr lang="zh-TW" altLang="en-US"/>
        </a:p>
      </dgm:t>
    </dgm:pt>
    <dgm:pt modelId="{3D51696F-1F53-40F6-9833-56580DF470F9}" type="sibTrans" cxnId="{A587263C-E2B5-4FE4-B079-C8FE23E01191}">
      <dgm:prSet/>
      <dgm:spPr/>
      <dgm:t>
        <a:bodyPr/>
        <a:lstStyle/>
        <a:p>
          <a:endParaRPr lang="zh-TW" altLang="en-US"/>
        </a:p>
      </dgm:t>
    </dgm:pt>
    <dgm:pt modelId="{516E01D5-EE20-44D8-AFE5-A25FE9F90690}">
      <dgm:prSet phldrT="[文字]" custT="1"/>
      <dgm:spPr/>
      <dgm:t>
        <a:bodyPr/>
        <a:lstStyle/>
        <a:p>
          <a:r>
            <a:rPr lang="zh-TW" altLang="en-US" sz="1200" dirty="0">
              <a:solidFill>
                <a:schemeClr val="accent5">
                  <a:lumMod val="50000"/>
                </a:schemeClr>
              </a:solidFill>
              <a:latin typeface="+mj-ea"/>
              <a:ea typeface="+mj-ea"/>
            </a:rPr>
            <a:t>綠能科技放款餘額達新臺幣</a:t>
          </a:r>
          <a:r>
            <a:rPr lang="en-US" altLang="en-US" sz="1200" dirty="0">
              <a:solidFill>
                <a:schemeClr val="accent5">
                  <a:lumMod val="50000"/>
                </a:schemeClr>
              </a:solidFill>
              <a:latin typeface="+mj-ea"/>
              <a:ea typeface="+mj-ea"/>
            </a:rPr>
            <a:t>800</a:t>
          </a:r>
          <a:r>
            <a:rPr lang="zh-TW" altLang="en-US" sz="1200" dirty="0">
              <a:solidFill>
                <a:schemeClr val="accent5">
                  <a:lumMod val="50000"/>
                </a:schemeClr>
              </a:solidFill>
              <a:latin typeface="+mj-ea"/>
              <a:ea typeface="+mj-ea"/>
            </a:rPr>
            <a:t>億元，達成率</a:t>
          </a:r>
          <a:r>
            <a:rPr lang="en-US" altLang="zh-TW" sz="1200" dirty="0">
              <a:solidFill>
                <a:schemeClr val="accent5">
                  <a:lumMod val="50000"/>
                </a:schemeClr>
              </a:solidFill>
              <a:latin typeface="+mj-ea"/>
              <a:ea typeface="+mj-ea"/>
            </a:rPr>
            <a:t>101%; </a:t>
          </a:r>
          <a:r>
            <a:rPr lang="en-US" altLang="en-US" sz="1200" dirty="0">
              <a:solidFill>
                <a:schemeClr val="accent5">
                  <a:lumMod val="50000"/>
                </a:schemeClr>
              </a:solidFill>
              <a:latin typeface="+mj-ea"/>
              <a:ea typeface="+mj-ea"/>
            </a:rPr>
            <a:t>5+2 </a:t>
          </a:r>
          <a:r>
            <a:rPr lang="zh-TW" altLang="en-US" sz="1200" dirty="0">
              <a:solidFill>
                <a:schemeClr val="accent5">
                  <a:lumMod val="50000"/>
                </a:schemeClr>
              </a:solidFill>
              <a:latin typeface="+mj-ea"/>
              <a:ea typeface="+mj-ea"/>
            </a:rPr>
            <a:t>新創重點產業放款餘額達</a:t>
          </a:r>
          <a:r>
            <a:rPr lang="en-US" altLang="en-US" sz="1200" dirty="0">
              <a:solidFill>
                <a:schemeClr val="accent5">
                  <a:lumMod val="50000"/>
                </a:schemeClr>
              </a:solidFill>
              <a:latin typeface="+mj-ea"/>
              <a:ea typeface="+mj-ea"/>
            </a:rPr>
            <a:t>4,155</a:t>
          </a:r>
          <a:r>
            <a:rPr lang="zh-TW" altLang="en-US" sz="1200" dirty="0">
              <a:solidFill>
                <a:schemeClr val="accent5">
                  <a:lumMod val="50000"/>
                </a:schemeClr>
              </a:solidFill>
              <a:latin typeface="+mj-ea"/>
              <a:ea typeface="+mj-ea"/>
            </a:rPr>
            <a:t>億元，達成率</a:t>
          </a:r>
          <a:r>
            <a:rPr lang="en-US" altLang="zh-TW" sz="1200" dirty="0">
              <a:solidFill>
                <a:schemeClr val="accent5">
                  <a:lumMod val="50000"/>
                </a:schemeClr>
              </a:solidFill>
              <a:latin typeface="+mj-ea"/>
              <a:ea typeface="+mj-ea"/>
            </a:rPr>
            <a:t>113%; </a:t>
          </a:r>
          <a:r>
            <a:rPr lang="zh-TW" altLang="en-US" sz="1200" dirty="0">
              <a:solidFill>
                <a:schemeClr val="accent5">
                  <a:lumMod val="50000"/>
                </a:schemeClr>
              </a:solidFill>
              <a:latin typeface="+mj-ea"/>
              <a:ea typeface="+mj-ea"/>
            </a:rPr>
            <a:t>兆豐集團投資</a:t>
          </a:r>
          <a:r>
            <a:rPr lang="en-US" altLang="en-US" sz="1200" dirty="0">
              <a:solidFill>
                <a:schemeClr val="accent5">
                  <a:lumMod val="50000"/>
                </a:schemeClr>
              </a:solidFill>
              <a:latin typeface="+mj-ea"/>
              <a:ea typeface="+mj-ea"/>
            </a:rPr>
            <a:t>/</a:t>
          </a:r>
          <a:r>
            <a:rPr lang="zh-TW" altLang="en-US" sz="1200" dirty="0">
              <a:solidFill>
                <a:schemeClr val="accent5">
                  <a:lumMod val="50000"/>
                </a:schemeClr>
              </a:solidFill>
              <a:latin typeface="+mj-ea"/>
              <a:ea typeface="+mj-ea"/>
            </a:rPr>
            <a:t>發行</a:t>
          </a:r>
          <a:r>
            <a:rPr lang="en-US" altLang="en-US" sz="1200" dirty="0">
              <a:solidFill>
                <a:schemeClr val="accent5">
                  <a:lumMod val="50000"/>
                </a:schemeClr>
              </a:solidFill>
              <a:latin typeface="+mj-ea"/>
              <a:ea typeface="+mj-ea"/>
            </a:rPr>
            <a:t>/</a:t>
          </a:r>
          <a:r>
            <a:rPr lang="zh-TW" altLang="en-US" sz="1200" dirty="0">
              <a:solidFill>
                <a:schemeClr val="accent5">
                  <a:lumMod val="50000"/>
                </a:schemeClr>
              </a:solidFill>
              <a:latin typeface="+mj-ea"/>
              <a:ea typeface="+mj-ea"/>
            </a:rPr>
            <a:t>承銷國內綠色及永續發展債券共</a:t>
          </a:r>
          <a:r>
            <a:rPr lang="en-US" altLang="en-US" sz="1200" dirty="0">
              <a:solidFill>
                <a:schemeClr val="accent5">
                  <a:lumMod val="50000"/>
                </a:schemeClr>
              </a:solidFill>
              <a:latin typeface="+mj-ea"/>
              <a:ea typeface="+mj-ea"/>
            </a:rPr>
            <a:t>12</a:t>
          </a:r>
          <a:r>
            <a:rPr lang="en-US" altLang="zh-TW" sz="1200" dirty="0">
              <a:solidFill>
                <a:schemeClr val="accent5">
                  <a:lumMod val="50000"/>
                </a:schemeClr>
              </a:solidFill>
              <a:latin typeface="+mj-ea"/>
              <a:ea typeface="+mj-ea"/>
            </a:rPr>
            <a:t>1</a:t>
          </a:r>
          <a:r>
            <a:rPr lang="en-US" altLang="en-US" sz="1200" dirty="0">
              <a:solidFill>
                <a:schemeClr val="accent5">
                  <a:lumMod val="50000"/>
                </a:schemeClr>
              </a:solidFill>
              <a:latin typeface="+mj-ea"/>
              <a:ea typeface="+mj-ea"/>
            </a:rPr>
            <a:t> </a:t>
          </a:r>
          <a:r>
            <a:rPr lang="zh-TW" altLang="en-US" sz="1200" dirty="0">
              <a:solidFill>
                <a:schemeClr val="accent5">
                  <a:lumMod val="50000"/>
                </a:schemeClr>
              </a:solidFill>
              <a:latin typeface="+mj-ea"/>
              <a:ea typeface="+mj-ea"/>
            </a:rPr>
            <a:t>億元，達成率超過</a:t>
          </a:r>
          <a:r>
            <a:rPr lang="en-US" altLang="zh-TW" sz="1200" dirty="0">
              <a:solidFill>
                <a:schemeClr val="accent5">
                  <a:lumMod val="50000"/>
                </a:schemeClr>
              </a:solidFill>
              <a:latin typeface="+mj-ea"/>
              <a:ea typeface="+mj-ea"/>
            </a:rPr>
            <a:t>100%</a:t>
          </a:r>
          <a:endParaRPr lang="zh-TW" altLang="en-US" sz="1200" dirty="0">
            <a:solidFill>
              <a:schemeClr val="accent5">
                <a:lumMod val="50000"/>
              </a:schemeClr>
            </a:solidFill>
            <a:latin typeface="+mj-ea"/>
            <a:ea typeface="+mj-ea"/>
          </a:endParaRPr>
        </a:p>
      </dgm:t>
    </dgm:pt>
    <dgm:pt modelId="{B717BFEF-A938-4EC7-AA6A-DC3658844784}" type="parTrans" cxnId="{0B9AC8F9-25EA-4B4D-9847-94473484B92F}">
      <dgm:prSet/>
      <dgm:spPr/>
      <dgm:t>
        <a:bodyPr/>
        <a:lstStyle/>
        <a:p>
          <a:endParaRPr lang="zh-TW" altLang="en-US"/>
        </a:p>
      </dgm:t>
    </dgm:pt>
    <dgm:pt modelId="{1FE5013D-87A8-461B-80D8-31D67E1C3B51}" type="sibTrans" cxnId="{0B9AC8F9-25EA-4B4D-9847-94473484B92F}">
      <dgm:prSet/>
      <dgm:spPr/>
      <dgm:t>
        <a:bodyPr/>
        <a:lstStyle/>
        <a:p>
          <a:endParaRPr lang="zh-TW" altLang="en-US"/>
        </a:p>
      </dgm:t>
    </dgm:pt>
    <dgm:pt modelId="{3BD02CAA-D085-4684-82EA-63E23C522C47}">
      <dgm:prSet phldrT="[文字]" custT="1"/>
      <dgm:spPr/>
      <dgm:t>
        <a:bodyPr/>
        <a:lstStyle/>
        <a:p>
          <a:r>
            <a:rPr lang="zh-TW" altLang="en-US" sz="1200" dirty="0">
              <a:solidFill>
                <a:schemeClr val="accent5">
                  <a:lumMod val="50000"/>
                </a:schemeClr>
              </a:solidFill>
              <a:latin typeface="+mj-ea"/>
              <a:ea typeface="+mj-ea"/>
            </a:rPr>
            <a:t>持續承銷</a:t>
          </a:r>
          <a:r>
            <a:rPr lang="en-US" altLang="zh-TW" sz="1200" dirty="0">
              <a:solidFill>
                <a:schemeClr val="accent5">
                  <a:lumMod val="50000"/>
                </a:schemeClr>
              </a:solidFill>
              <a:latin typeface="+mj-ea"/>
              <a:ea typeface="+mj-ea"/>
            </a:rPr>
            <a:t>/</a:t>
          </a:r>
          <a:r>
            <a:rPr lang="zh-TW" altLang="en-US" sz="1200" dirty="0">
              <a:solidFill>
                <a:schemeClr val="accent5">
                  <a:lumMod val="50000"/>
                </a:schemeClr>
              </a:solidFill>
              <a:latin typeface="+mj-ea"/>
              <a:ea typeface="+mj-ea"/>
            </a:rPr>
            <a:t>發行綠色、永續發展及</a:t>
          </a:r>
          <a:r>
            <a:rPr lang="en-US" altLang="zh-TW" sz="1200" dirty="0">
              <a:solidFill>
                <a:schemeClr val="accent5">
                  <a:lumMod val="50000"/>
                </a:schemeClr>
              </a:solidFill>
              <a:latin typeface="+mj-ea"/>
              <a:ea typeface="+mj-ea"/>
            </a:rPr>
            <a:t>ESG</a:t>
          </a:r>
          <a:r>
            <a:rPr lang="zh-TW" altLang="en-US" sz="1200" dirty="0">
              <a:solidFill>
                <a:schemeClr val="accent5">
                  <a:lumMod val="50000"/>
                </a:schemeClr>
              </a:solidFill>
              <a:latin typeface="+mj-ea"/>
              <a:ea typeface="+mj-ea"/>
            </a:rPr>
            <a:t>商品</a:t>
          </a:r>
        </a:p>
      </dgm:t>
    </dgm:pt>
    <dgm:pt modelId="{2DBE73B8-5528-47DC-B5F7-A37794025EC6}" type="parTrans" cxnId="{36F0F328-C99F-432C-8C5C-3A288885B3C3}">
      <dgm:prSet/>
      <dgm:spPr/>
      <dgm:t>
        <a:bodyPr/>
        <a:lstStyle/>
        <a:p>
          <a:endParaRPr lang="zh-TW" altLang="en-US"/>
        </a:p>
      </dgm:t>
    </dgm:pt>
    <dgm:pt modelId="{515BAA9D-8348-4AD1-AACA-86962E5AE930}" type="sibTrans" cxnId="{36F0F328-C99F-432C-8C5C-3A288885B3C3}">
      <dgm:prSet/>
      <dgm:spPr/>
      <dgm:t>
        <a:bodyPr/>
        <a:lstStyle/>
        <a:p>
          <a:endParaRPr lang="zh-TW" altLang="en-US"/>
        </a:p>
      </dgm:t>
    </dgm:pt>
    <dgm:pt modelId="{B6BC65FD-B882-4A8A-9DBD-9B71442DDA83}">
      <dgm:prSet custT="1"/>
      <dgm:spPr/>
      <dgm:t>
        <a:bodyPr/>
        <a:lstStyle/>
        <a:p>
          <a:r>
            <a:rPr lang="zh-TW" altLang="en-US" sz="1200" dirty="0">
              <a:solidFill>
                <a:schemeClr val="accent5">
                  <a:lumMod val="50000"/>
                </a:schemeClr>
              </a:solidFill>
              <a:latin typeface="+mj-ea"/>
              <a:ea typeface="+mj-ea"/>
            </a:rPr>
            <a:t>持續推廣微型保險、防疫及疫苗保險、農業保險等，以落實永續金融發展</a:t>
          </a:r>
        </a:p>
      </dgm:t>
    </dgm:pt>
    <dgm:pt modelId="{978D525D-078A-4507-926B-5CD280174509}" type="parTrans" cxnId="{714AFE70-3435-462B-B5B7-7301AC48DD15}">
      <dgm:prSet/>
      <dgm:spPr/>
      <dgm:t>
        <a:bodyPr/>
        <a:lstStyle/>
        <a:p>
          <a:endParaRPr lang="zh-TW" altLang="en-US"/>
        </a:p>
      </dgm:t>
    </dgm:pt>
    <dgm:pt modelId="{6EBA4071-A5BC-48E1-8120-4DD43EF88420}" type="sibTrans" cxnId="{714AFE70-3435-462B-B5B7-7301AC48DD15}">
      <dgm:prSet/>
      <dgm:spPr/>
      <dgm:t>
        <a:bodyPr/>
        <a:lstStyle/>
        <a:p>
          <a:endParaRPr lang="zh-TW" altLang="en-US"/>
        </a:p>
      </dgm:t>
    </dgm:pt>
    <dgm:pt modelId="{190CF2BB-743C-4906-AF92-FE0547DD6B59}">
      <dgm:prSet custT="1"/>
      <dgm:spPr/>
      <dgm:t>
        <a:bodyPr/>
        <a:lstStyle/>
        <a:p>
          <a:r>
            <a:rPr lang="zh-TW" altLang="en-US" sz="1200" dirty="0">
              <a:solidFill>
                <a:schemeClr val="accent5">
                  <a:lumMod val="50000"/>
                </a:schemeClr>
              </a:solidFill>
              <a:latin typeface="+mj-ea"/>
              <a:ea typeface="+mj-ea"/>
            </a:rPr>
            <a:t>截止至</a:t>
          </a:r>
          <a:r>
            <a:rPr lang="en-US" altLang="zh-TW" sz="1200" dirty="0">
              <a:solidFill>
                <a:schemeClr val="accent5">
                  <a:lumMod val="50000"/>
                </a:schemeClr>
              </a:solidFill>
              <a:latin typeface="+mj-ea"/>
              <a:ea typeface="+mj-ea"/>
            </a:rPr>
            <a:t>2021.07.31</a:t>
          </a:r>
          <a:r>
            <a:rPr lang="zh-TW" altLang="en-US" sz="1200" dirty="0">
              <a:solidFill>
                <a:schemeClr val="accent5">
                  <a:lumMod val="50000"/>
                </a:schemeClr>
              </a:solidFill>
              <a:latin typeface="+mj-ea"/>
              <a:ea typeface="+mj-ea"/>
            </a:rPr>
            <a:t>，防疫險及疫苗險已賣出約</a:t>
          </a:r>
          <a:r>
            <a:rPr lang="en-US" altLang="zh-TW" sz="1200" dirty="0">
              <a:solidFill>
                <a:schemeClr val="accent5">
                  <a:lumMod val="50000"/>
                </a:schemeClr>
              </a:solidFill>
              <a:latin typeface="+mj-ea"/>
              <a:ea typeface="+mj-ea"/>
            </a:rPr>
            <a:t>36</a:t>
          </a:r>
          <a:r>
            <a:rPr lang="zh-TW" altLang="en-US" sz="1200" dirty="0">
              <a:solidFill>
                <a:schemeClr val="accent5">
                  <a:lumMod val="50000"/>
                </a:schemeClr>
              </a:solidFill>
              <a:latin typeface="+mj-ea"/>
              <a:ea typeface="+mj-ea"/>
            </a:rPr>
            <a:t>萬件，保費收入達</a:t>
          </a:r>
          <a:r>
            <a:rPr lang="en-US" altLang="en-US" sz="1200" dirty="0">
              <a:solidFill>
                <a:schemeClr val="accent5">
                  <a:lumMod val="50000"/>
                </a:schemeClr>
              </a:solidFill>
              <a:latin typeface="+mj-ea"/>
              <a:ea typeface="+mj-ea"/>
            </a:rPr>
            <a:t>1.</a:t>
          </a:r>
          <a:r>
            <a:rPr lang="en-US" altLang="zh-TW" sz="1200" dirty="0">
              <a:solidFill>
                <a:schemeClr val="accent5">
                  <a:lumMod val="50000"/>
                </a:schemeClr>
              </a:solidFill>
              <a:latin typeface="+mj-ea"/>
              <a:ea typeface="+mj-ea"/>
            </a:rPr>
            <a:t>9</a:t>
          </a:r>
          <a:r>
            <a:rPr lang="zh-TW" altLang="en-US" sz="1200" dirty="0">
              <a:solidFill>
                <a:schemeClr val="accent5">
                  <a:lumMod val="50000"/>
                </a:schemeClr>
              </a:solidFill>
              <a:latin typeface="+mj-ea"/>
              <a:ea typeface="+mj-ea"/>
            </a:rPr>
            <a:t>億元，市佔率排名第三。</a:t>
          </a:r>
        </a:p>
      </dgm:t>
    </dgm:pt>
    <dgm:pt modelId="{052013DE-5E53-44D8-AFF7-782BA17275A6}" type="parTrans" cxnId="{C8B7B416-1C63-4108-9676-9587EB6FFEED}">
      <dgm:prSet/>
      <dgm:spPr/>
      <dgm:t>
        <a:bodyPr/>
        <a:lstStyle/>
        <a:p>
          <a:endParaRPr lang="zh-TW" altLang="en-US"/>
        </a:p>
      </dgm:t>
    </dgm:pt>
    <dgm:pt modelId="{EF82BCC8-B461-407A-B90D-3917207AD0E6}" type="sibTrans" cxnId="{C8B7B416-1C63-4108-9676-9587EB6FFEED}">
      <dgm:prSet/>
      <dgm:spPr/>
      <dgm:t>
        <a:bodyPr/>
        <a:lstStyle/>
        <a:p>
          <a:endParaRPr lang="zh-TW" altLang="en-US"/>
        </a:p>
      </dgm:t>
    </dgm:pt>
    <dgm:pt modelId="{17B02E9B-EA10-4541-82F8-DB3A5F8443CF}" type="pres">
      <dgm:prSet presAssocID="{7F6EB77C-0C7B-4DD0-870B-85F3000F209B}" presName="Name0" presStyleCnt="0">
        <dgm:presLayoutVars>
          <dgm:dir/>
          <dgm:animLvl val="lvl"/>
          <dgm:resizeHandles val="exact"/>
        </dgm:presLayoutVars>
      </dgm:prSet>
      <dgm:spPr/>
    </dgm:pt>
    <dgm:pt modelId="{CFA3D64B-8495-4171-A779-EFC3FFFC1FFA}" type="pres">
      <dgm:prSet presAssocID="{8FC69A86-9FBC-4709-B606-F7A6556869C1}" presName="linNode" presStyleCnt="0"/>
      <dgm:spPr/>
    </dgm:pt>
    <dgm:pt modelId="{844A7436-D51C-42A2-A615-9B8C41772BE6}" type="pres">
      <dgm:prSet presAssocID="{8FC69A86-9FBC-4709-B606-F7A6556869C1}" presName="parentText" presStyleLbl="node1" presStyleIdx="0" presStyleCnt="5" custScaleX="39393" custLinFactNeighborX="-15625" custLinFactNeighborY="-208">
        <dgm:presLayoutVars>
          <dgm:chMax val="1"/>
          <dgm:bulletEnabled val="1"/>
        </dgm:presLayoutVars>
      </dgm:prSet>
      <dgm:spPr/>
    </dgm:pt>
    <dgm:pt modelId="{A2D349F4-C318-4187-AFA9-D389F637B9F3}" type="pres">
      <dgm:prSet presAssocID="{8FC69A86-9FBC-4709-B606-F7A6556869C1}" presName="descendantText" presStyleLbl="alignAccFollowNode1" presStyleIdx="0" presStyleCnt="5" custScaleX="130113" custScaleY="112369">
        <dgm:presLayoutVars>
          <dgm:bulletEnabled val="1"/>
        </dgm:presLayoutVars>
      </dgm:prSet>
      <dgm:spPr/>
    </dgm:pt>
    <dgm:pt modelId="{6F950984-5FBB-4A82-A3A5-D074D33187E5}" type="pres">
      <dgm:prSet presAssocID="{FB41B88C-55D2-409F-BC95-80A156C37711}" presName="sp" presStyleCnt="0"/>
      <dgm:spPr/>
    </dgm:pt>
    <dgm:pt modelId="{428AE5AB-9504-4D72-A58F-E59B427BF9B3}" type="pres">
      <dgm:prSet presAssocID="{FD89CDF2-C519-487E-AEE9-15E38145A034}" presName="linNode" presStyleCnt="0"/>
      <dgm:spPr/>
    </dgm:pt>
    <dgm:pt modelId="{9C9CE15E-45BD-4C59-857D-17F3CA6DF142}" type="pres">
      <dgm:prSet presAssocID="{FD89CDF2-C519-487E-AEE9-15E38145A034}" presName="parentText" presStyleLbl="node1" presStyleIdx="1" presStyleCnt="5" custScaleX="39393" custLinFactNeighborX="-15625" custLinFactNeighborY="-208">
        <dgm:presLayoutVars>
          <dgm:chMax val="1"/>
          <dgm:bulletEnabled val="1"/>
        </dgm:presLayoutVars>
      </dgm:prSet>
      <dgm:spPr/>
    </dgm:pt>
    <dgm:pt modelId="{68659EFF-0631-4846-9AF4-D8404787B1AC}" type="pres">
      <dgm:prSet presAssocID="{FD89CDF2-C519-487E-AEE9-15E38145A034}" presName="descendantText" presStyleLbl="alignAccFollowNode1" presStyleIdx="1" presStyleCnt="5" custScaleX="130113" custScaleY="112369">
        <dgm:presLayoutVars>
          <dgm:bulletEnabled val="1"/>
        </dgm:presLayoutVars>
      </dgm:prSet>
      <dgm:spPr/>
    </dgm:pt>
    <dgm:pt modelId="{8AB78542-34C6-4BDF-8EA7-AAD6E75C7E6F}" type="pres">
      <dgm:prSet presAssocID="{237E7F67-41B6-401B-AD99-E4C4D4A31447}" presName="sp" presStyleCnt="0"/>
      <dgm:spPr/>
    </dgm:pt>
    <dgm:pt modelId="{869362F6-E855-4B54-BE81-B5165CFBCA96}" type="pres">
      <dgm:prSet presAssocID="{57363F10-27A9-485C-9103-26C9876D9821}" presName="linNode" presStyleCnt="0"/>
      <dgm:spPr/>
    </dgm:pt>
    <dgm:pt modelId="{7E7D3B90-24BC-4C2E-9C6E-BB72FE670324}" type="pres">
      <dgm:prSet presAssocID="{57363F10-27A9-485C-9103-26C9876D9821}" presName="parentText" presStyleLbl="node1" presStyleIdx="2" presStyleCnt="5" custScaleX="39393" custLinFactNeighborX="-15625" custLinFactNeighborY="-208">
        <dgm:presLayoutVars>
          <dgm:chMax val="1"/>
          <dgm:bulletEnabled val="1"/>
        </dgm:presLayoutVars>
      </dgm:prSet>
      <dgm:spPr/>
    </dgm:pt>
    <dgm:pt modelId="{27D441A5-7E80-4502-8032-7CFD550E579F}" type="pres">
      <dgm:prSet presAssocID="{57363F10-27A9-485C-9103-26C9876D9821}" presName="descendantText" presStyleLbl="alignAccFollowNode1" presStyleIdx="2" presStyleCnt="5" custScaleX="130113" custScaleY="112369">
        <dgm:presLayoutVars>
          <dgm:bulletEnabled val="1"/>
        </dgm:presLayoutVars>
      </dgm:prSet>
      <dgm:spPr/>
    </dgm:pt>
    <dgm:pt modelId="{71B28759-F0BF-43E1-ABA5-92EB3CEB9A4F}" type="pres">
      <dgm:prSet presAssocID="{15401B0F-132E-4176-9007-A8DB44A667C4}" presName="sp" presStyleCnt="0"/>
      <dgm:spPr/>
    </dgm:pt>
    <dgm:pt modelId="{4D7F3B34-6021-41FD-8F3F-A7DC020DA9B9}" type="pres">
      <dgm:prSet presAssocID="{66E378AC-A8D7-41C4-93C3-0629657A3ACB}" presName="linNode" presStyleCnt="0"/>
      <dgm:spPr/>
    </dgm:pt>
    <dgm:pt modelId="{2A978695-7B86-4263-9A29-59417688F35E}" type="pres">
      <dgm:prSet presAssocID="{66E378AC-A8D7-41C4-93C3-0629657A3ACB}" presName="parentText" presStyleLbl="node1" presStyleIdx="3" presStyleCnt="5" custScaleX="39393" custLinFactNeighborX="-15625" custLinFactNeighborY="-208">
        <dgm:presLayoutVars>
          <dgm:chMax val="1"/>
          <dgm:bulletEnabled val="1"/>
        </dgm:presLayoutVars>
      </dgm:prSet>
      <dgm:spPr/>
    </dgm:pt>
    <dgm:pt modelId="{C004B8C0-2168-489C-91EE-74D172AF7D0F}" type="pres">
      <dgm:prSet presAssocID="{66E378AC-A8D7-41C4-93C3-0629657A3ACB}" presName="descendantText" presStyleLbl="alignAccFollowNode1" presStyleIdx="3" presStyleCnt="5" custScaleX="130113" custScaleY="112369">
        <dgm:presLayoutVars>
          <dgm:bulletEnabled val="1"/>
        </dgm:presLayoutVars>
      </dgm:prSet>
      <dgm:spPr/>
    </dgm:pt>
    <dgm:pt modelId="{86586F61-EEC2-4596-BE32-0C9ACB41B9D0}" type="pres">
      <dgm:prSet presAssocID="{6A0CCA43-1776-4958-8287-128778EF4C61}" presName="sp" presStyleCnt="0"/>
      <dgm:spPr/>
    </dgm:pt>
    <dgm:pt modelId="{9CEA3FC7-3E67-4FA0-9935-5C6161FA5CB2}" type="pres">
      <dgm:prSet presAssocID="{92C07CF6-6450-4DBC-9699-E6598848A48F}" presName="linNode" presStyleCnt="0"/>
      <dgm:spPr/>
    </dgm:pt>
    <dgm:pt modelId="{57105677-E991-4828-97A2-E1BBE40CE529}" type="pres">
      <dgm:prSet presAssocID="{92C07CF6-6450-4DBC-9699-E6598848A48F}" presName="parentText" presStyleLbl="node1" presStyleIdx="4" presStyleCnt="5" custScaleX="39393" custLinFactNeighborX="-1989" custLinFactNeighborY="4144">
        <dgm:presLayoutVars>
          <dgm:chMax val="1"/>
          <dgm:bulletEnabled val="1"/>
        </dgm:presLayoutVars>
      </dgm:prSet>
      <dgm:spPr/>
    </dgm:pt>
    <dgm:pt modelId="{22D520A3-57BB-4F7C-B59A-2F852D06BCA1}" type="pres">
      <dgm:prSet presAssocID="{92C07CF6-6450-4DBC-9699-E6598848A48F}" presName="descendantText" presStyleLbl="alignAccFollowNode1" presStyleIdx="4" presStyleCnt="5" custScaleX="130113" custScaleY="112369" custLinFactNeighborX="0" custLinFactNeighborY="2689">
        <dgm:presLayoutVars>
          <dgm:bulletEnabled val="1"/>
        </dgm:presLayoutVars>
      </dgm:prSet>
      <dgm:spPr/>
    </dgm:pt>
  </dgm:ptLst>
  <dgm:cxnLst>
    <dgm:cxn modelId="{EF27E00A-34CD-41BD-8A8A-5FA6B2A08AAC}" srcId="{7F6EB77C-0C7B-4DD0-870B-85F3000F209B}" destId="{8FC69A86-9FBC-4709-B606-F7A6556869C1}" srcOrd="0" destOrd="0" parTransId="{45269F5B-7C99-409E-8539-F63FDC3CC838}" sibTransId="{FB41B88C-55D2-409F-BC95-80A156C37711}"/>
    <dgm:cxn modelId="{95833B0B-39EF-44B1-8CC6-E8D7B49AAEC6}" type="presOf" srcId="{7F6EB77C-0C7B-4DD0-870B-85F3000F209B}" destId="{17B02E9B-EA10-4541-82F8-DB3A5F8443CF}" srcOrd="0" destOrd="0" presId="urn:microsoft.com/office/officeart/2005/8/layout/vList5"/>
    <dgm:cxn modelId="{5A70010D-E5C3-424E-9095-502C83641285}" srcId="{57363F10-27A9-485C-9103-26C9876D9821}" destId="{A9244AE2-7A5F-48F5-BB28-33CC59D70599}" srcOrd="0" destOrd="0" parTransId="{B3E79C66-4659-4955-9F7F-4798ED60FD2F}" sibTransId="{7B76B153-D0A8-426F-B735-4CD260A6A6BB}"/>
    <dgm:cxn modelId="{96E63014-61E8-428B-8FBA-978683192BFE}" srcId="{7F6EB77C-0C7B-4DD0-870B-85F3000F209B}" destId="{66E378AC-A8D7-41C4-93C3-0629657A3ACB}" srcOrd="3" destOrd="0" parTransId="{CCAE605D-0EA4-4B62-A746-9B2AD9C22D3C}" sibTransId="{6A0CCA43-1776-4958-8287-128778EF4C61}"/>
    <dgm:cxn modelId="{C8B7B416-1C63-4108-9676-9587EB6FFEED}" srcId="{92C07CF6-6450-4DBC-9699-E6598848A48F}" destId="{190CF2BB-743C-4906-AF92-FE0547DD6B59}" srcOrd="0" destOrd="0" parTransId="{052013DE-5E53-44D8-AFF7-782BA17275A6}" sibTransId="{EF82BCC8-B461-407A-B90D-3917207AD0E6}"/>
    <dgm:cxn modelId="{D216081A-5427-4A74-B384-D873DC05E9DD}" type="presOf" srcId="{8B9EEA54-F170-4FC7-BEF1-D8001533B5A2}" destId="{27D441A5-7E80-4502-8032-7CFD550E579F}" srcOrd="0" destOrd="1" presId="urn:microsoft.com/office/officeart/2005/8/layout/vList5"/>
    <dgm:cxn modelId="{F64FD621-193A-4CB3-887F-EAE64EE31FF6}" type="presOf" srcId="{A9244AE2-7A5F-48F5-BB28-33CC59D70599}" destId="{27D441A5-7E80-4502-8032-7CFD550E579F}" srcOrd="0" destOrd="0" presId="urn:microsoft.com/office/officeart/2005/8/layout/vList5"/>
    <dgm:cxn modelId="{36F0F328-C99F-432C-8C5C-3A288885B3C3}" srcId="{66E378AC-A8D7-41C4-93C3-0629657A3ACB}" destId="{3BD02CAA-D085-4684-82EA-63E23C522C47}" srcOrd="2" destOrd="0" parTransId="{2DBE73B8-5528-47DC-B5F7-A37794025EC6}" sibTransId="{515BAA9D-8348-4AD1-AACA-86962E5AE930}"/>
    <dgm:cxn modelId="{48EEF528-92F1-449F-9851-BF5FC20B26DD}" type="presOf" srcId="{72D6C66E-2BB6-409B-A7ED-A65FB862981B}" destId="{C004B8C0-2168-489C-91EE-74D172AF7D0F}" srcOrd="0" destOrd="0" presId="urn:microsoft.com/office/officeart/2005/8/layout/vList5"/>
    <dgm:cxn modelId="{FC9E0130-82FB-43AB-9078-0A10F53144AE}" srcId="{7F6EB77C-0C7B-4DD0-870B-85F3000F209B}" destId="{92C07CF6-6450-4DBC-9699-E6598848A48F}" srcOrd="4" destOrd="0" parTransId="{B5B8F8F5-2AA1-42C0-B51A-16E3C31EC3EB}" sibTransId="{7B343C9D-6FD3-40E4-A136-79C2705F48CD}"/>
    <dgm:cxn modelId="{0AB3C13A-7B42-4BDA-A6D6-F0270434768D}" type="presOf" srcId="{66E378AC-A8D7-41C4-93C3-0629657A3ACB}" destId="{2A978695-7B86-4263-9A29-59417688F35E}" srcOrd="0" destOrd="0" presId="urn:microsoft.com/office/officeart/2005/8/layout/vList5"/>
    <dgm:cxn modelId="{A587263C-E2B5-4FE4-B079-C8FE23E01191}" srcId="{66E378AC-A8D7-41C4-93C3-0629657A3ACB}" destId="{72D6C66E-2BB6-409B-A7ED-A65FB862981B}" srcOrd="0" destOrd="0" parTransId="{12E900CA-D76F-49A0-B303-3A751FBA2A9D}" sibTransId="{3D51696F-1F53-40F6-9833-56580DF470F9}"/>
    <dgm:cxn modelId="{BEDF9D40-E7E9-41C6-B787-0156CF05B09B}" srcId="{7F6EB77C-0C7B-4DD0-870B-85F3000F209B}" destId="{57363F10-27A9-485C-9103-26C9876D9821}" srcOrd="2" destOrd="0" parTransId="{68ED4872-A18D-49AB-B3B9-FF92703804B2}" sibTransId="{15401B0F-132E-4176-9007-A8DB44A667C4}"/>
    <dgm:cxn modelId="{5E59325E-87A3-4F55-9B61-6F79FDE68C4B}" type="presOf" srcId="{0569ACA5-6E18-4A96-8E9D-83D41A85A892}" destId="{A2D349F4-C318-4187-AFA9-D389F637B9F3}" srcOrd="0" destOrd="0" presId="urn:microsoft.com/office/officeart/2005/8/layout/vList5"/>
    <dgm:cxn modelId="{AE1BEC6C-6AEA-48DB-9A82-C90B5BFB841D}" srcId="{7F6EB77C-0C7B-4DD0-870B-85F3000F209B}" destId="{FD89CDF2-C519-487E-AEE9-15E38145A034}" srcOrd="1" destOrd="0" parTransId="{5960B7AC-E99C-45FA-B80E-D3E216FFDD42}" sibTransId="{237E7F67-41B6-401B-AD99-E4C4D4A31447}"/>
    <dgm:cxn modelId="{BCF2274F-CFD3-4792-A623-2138C33B474C}" type="presOf" srcId="{516E01D5-EE20-44D8-AFE5-A25FE9F90690}" destId="{68659EFF-0631-4846-9AF4-D8404787B1AC}" srcOrd="0" destOrd="1" presId="urn:microsoft.com/office/officeart/2005/8/layout/vList5"/>
    <dgm:cxn modelId="{714AFE70-3435-462B-B5B7-7301AC48DD15}" srcId="{92C07CF6-6450-4DBC-9699-E6598848A48F}" destId="{B6BC65FD-B882-4A8A-9DBD-9B71442DDA83}" srcOrd="1" destOrd="0" parTransId="{978D525D-078A-4507-926B-5CD280174509}" sibTransId="{6EBA4071-A5BC-48E1-8120-4DD43EF88420}"/>
    <dgm:cxn modelId="{821E5252-5B80-4FE5-86B2-4B6F1E5B16D6}" type="presOf" srcId="{92C07CF6-6450-4DBC-9699-E6598848A48F}" destId="{57105677-E991-4828-97A2-E1BBE40CE529}" srcOrd="0" destOrd="0" presId="urn:microsoft.com/office/officeart/2005/8/layout/vList5"/>
    <dgm:cxn modelId="{52B5A352-5CF3-40A4-8B69-0E4CB211FA83}" type="presOf" srcId="{B6BC65FD-B882-4A8A-9DBD-9B71442DDA83}" destId="{22D520A3-57BB-4F7C-B59A-2F852D06BCA1}" srcOrd="0" destOrd="1" presId="urn:microsoft.com/office/officeart/2005/8/layout/vList5"/>
    <dgm:cxn modelId="{A4C5B27E-9617-439A-95C2-ED967AD0E6CA}" type="presOf" srcId="{ED3F9BCA-95AC-4452-A656-26D0DE6ACCC2}" destId="{A2D349F4-C318-4187-AFA9-D389F637B9F3}" srcOrd="0" destOrd="1" presId="urn:microsoft.com/office/officeart/2005/8/layout/vList5"/>
    <dgm:cxn modelId="{9A038789-B033-45AC-A99D-70D6AF828AA7}" srcId="{8FC69A86-9FBC-4709-B606-F7A6556869C1}" destId="{ED3F9BCA-95AC-4452-A656-26D0DE6ACCC2}" srcOrd="1" destOrd="0" parTransId="{C9D80B85-023A-40AF-BE4B-7C150A36C668}" sibTransId="{128CC1F7-F5B5-4281-B298-9C1C8768F6F0}"/>
    <dgm:cxn modelId="{2C245199-D81A-440C-A0A9-FD91153C1B0D}" type="presOf" srcId="{E66E416B-FA62-446E-B09A-39A1F00F4977}" destId="{68659EFF-0631-4846-9AF4-D8404787B1AC}" srcOrd="0" destOrd="0" presId="urn:microsoft.com/office/officeart/2005/8/layout/vList5"/>
    <dgm:cxn modelId="{16458CB9-7C82-441A-BF70-B683E0313EAF}" type="presOf" srcId="{3BD02CAA-D085-4684-82EA-63E23C522C47}" destId="{C004B8C0-2168-489C-91EE-74D172AF7D0F}" srcOrd="0" destOrd="2" presId="urn:microsoft.com/office/officeart/2005/8/layout/vList5"/>
    <dgm:cxn modelId="{F31886BA-9A05-4620-A894-DD52591EC918}" type="presOf" srcId="{8FC69A86-9FBC-4709-B606-F7A6556869C1}" destId="{844A7436-D51C-42A2-A615-9B8C41772BE6}" srcOrd="0" destOrd="0" presId="urn:microsoft.com/office/officeart/2005/8/layout/vList5"/>
    <dgm:cxn modelId="{ED7F87BB-CC03-4BA3-A42C-BB26DF99AF9E}" srcId="{57363F10-27A9-485C-9103-26C9876D9821}" destId="{8B9EEA54-F170-4FC7-BEF1-D8001533B5A2}" srcOrd="1" destOrd="0" parTransId="{D9377F31-1A6A-49CF-9BC8-98250849E8CA}" sibTransId="{CA3451FB-42E9-4F68-9FC2-FC3780E767D0}"/>
    <dgm:cxn modelId="{0AC092C1-47C1-41C5-8986-46491415ABB2}" type="presOf" srcId="{190CF2BB-743C-4906-AF92-FE0547DD6B59}" destId="{22D520A3-57BB-4F7C-B59A-2F852D06BCA1}" srcOrd="0" destOrd="0" presId="urn:microsoft.com/office/officeart/2005/8/layout/vList5"/>
    <dgm:cxn modelId="{9A7980C6-082B-4907-A929-F1DEA431E121}" type="presOf" srcId="{FD89CDF2-C519-487E-AEE9-15E38145A034}" destId="{9C9CE15E-45BD-4C59-857D-17F3CA6DF142}" srcOrd="0" destOrd="0" presId="urn:microsoft.com/office/officeart/2005/8/layout/vList5"/>
    <dgm:cxn modelId="{F24DEFD5-0401-4E99-B861-29AB824D026C}" srcId="{66E378AC-A8D7-41C4-93C3-0629657A3ACB}" destId="{A7C8676B-FBAA-4C7F-A28A-7064B5D551FD}" srcOrd="1" destOrd="0" parTransId="{718F1F91-1426-4527-9251-F355A0CB4987}" sibTransId="{AEEEA284-765F-498E-B0FA-3E9612EBF318}"/>
    <dgm:cxn modelId="{147B34D8-985A-4803-B665-65DD5AAE73EA}" type="presOf" srcId="{A7C8676B-FBAA-4C7F-A28A-7064B5D551FD}" destId="{C004B8C0-2168-489C-91EE-74D172AF7D0F}" srcOrd="0" destOrd="1" presId="urn:microsoft.com/office/officeart/2005/8/layout/vList5"/>
    <dgm:cxn modelId="{F0E47EE0-2752-4D64-B557-456EC32FA129}" type="presOf" srcId="{57363F10-27A9-485C-9103-26C9876D9821}" destId="{7E7D3B90-24BC-4C2E-9C6E-BB72FE670324}" srcOrd="0" destOrd="0" presId="urn:microsoft.com/office/officeart/2005/8/layout/vList5"/>
    <dgm:cxn modelId="{163A7DE6-6BC9-42A3-8274-006D4A27A2F1}" srcId="{8FC69A86-9FBC-4709-B606-F7A6556869C1}" destId="{0569ACA5-6E18-4A96-8E9D-83D41A85A892}" srcOrd="0" destOrd="0" parTransId="{B836A453-F104-4C45-B2B8-1F2308CCF40D}" sibTransId="{479B3986-D909-429D-9327-616AFC0D0C38}"/>
    <dgm:cxn modelId="{12C3D7E9-315D-497B-A3C3-783F4A9BCC31}" srcId="{FD89CDF2-C519-487E-AEE9-15E38145A034}" destId="{E66E416B-FA62-446E-B09A-39A1F00F4977}" srcOrd="0" destOrd="0" parTransId="{724AE807-4901-409E-9BF0-4FC506139304}" sibTransId="{228CA4A8-E211-4B73-A163-E2D54C692034}"/>
    <dgm:cxn modelId="{0B9AC8F9-25EA-4B4D-9847-94473484B92F}" srcId="{FD89CDF2-C519-487E-AEE9-15E38145A034}" destId="{516E01D5-EE20-44D8-AFE5-A25FE9F90690}" srcOrd="1" destOrd="0" parTransId="{B717BFEF-A938-4EC7-AA6A-DC3658844784}" sibTransId="{1FE5013D-87A8-461B-80D8-31D67E1C3B51}"/>
    <dgm:cxn modelId="{F89E6A01-EC78-4DD9-A887-1893C30B5C45}" type="presParOf" srcId="{17B02E9B-EA10-4541-82F8-DB3A5F8443CF}" destId="{CFA3D64B-8495-4171-A779-EFC3FFFC1FFA}" srcOrd="0" destOrd="0" presId="urn:microsoft.com/office/officeart/2005/8/layout/vList5"/>
    <dgm:cxn modelId="{DCAF9FB5-C42F-4C83-9729-23AA43ADCBAE}" type="presParOf" srcId="{CFA3D64B-8495-4171-A779-EFC3FFFC1FFA}" destId="{844A7436-D51C-42A2-A615-9B8C41772BE6}" srcOrd="0" destOrd="0" presId="urn:microsoft.com/office/officeart/2005/8/layout/vList5"/>
    <dgm:cxn modelId="{EDF88182-4D8D-42C1-ACEB-6CD5D885D6BB}" type="presParOf" srcId="{CFA3D64B-8495-4171-A779-EFC3FFFC1FFA}" destId="{A2D349F4-C318-4187-AFA9-D389F637B9F3}" srcOrd="1" destOrd="0" presId="urn:microsoft.com/office/officeart/2005/8/layout/vList5"/>
    <dgm:cxn modelId="{9C5A75BB-A1E3-4CB5-82BF-11895F44A7E0}" type="presParOf" srcId="{17B02E9B-EA10-4541-82F8-DB3A5F8443CF}" destId="{6F950984-5FBB-4A82-A3A5-D074D33187E5}" srcOrd="1" destOrd="0" presId="urn:microsoft.com/office/officeart/2005/8/layout/vList5"/>
    <dgm:cxn modelId="{157A7314-1B87-427B-9983-5A1158502FEF}" type="presParOf" srcId="{17B02E9B-EA10-4541-82F8-DB3A5F8443CF}" destId="{428AE5AB-9504-4D72-A58F-E59B427BF9B3}" srcOrd="2" destOrd="0" presId="urn:microsoft.com/office/officeart/2005/8/layout/vList5"/>
    <dgm:cxn modelId="{1F7D9826-D980-4846-9893-5A7D51723366}" type="presParOf" srcId="{428AE5AB-9504-4D72-A58F-E59B427BF9B3}" destId="{9C9CE15E-45BD-4C59-857D-17F3CA6DF142}" srcOrd="0" destOrd="0" presId="urn:microsoft.com/office/officeart/2005/8/layout/vList5"/>
    <dgm:cxn modelId="{D4FDA1F8-04CE-4EDA-AAB7-07B9D40A6945}" type="presParOf" srcId="{428AE5AB-9504-4D72-A58F-E59B427BF9B3}" destId="{68659EFF-0631-4846-9AF4-D8404787B1AC}" srcOrd="1" destOrd="0" presId="urn:microsoft.com/office/officeart/2005/8/layout/vList5"/>
    <dgm:cxn modelId="{DF0419D8-8A75-46D2-8774-955ED14F01E8}" type="presParOf" srcId="{17B02E9B-EA10-4541-82F8-DB3A5F8443CF}" destId="{8AB78542-34C6-4BDF-8EA7-AAD6E75C7E6F}" srcOrd="3" destOrd="0" presId="urn:microsoft.com/office/officeart/2005/8/layout/vList5"/>
    <dgm:cxn modelId="{1FF90557-23DA-4F71-9376-9307A9368EDC}" type="presParOf" srcId="{17B02E9B-EA10-4541-82F8-DB3A5F8443CF}" destId="{869362F6-E855-4B54-BE81-B5165CFBCA96}" srcOrd="4" destOrd="0" presId="urn:microsoft.com/office/officeart/2005/8/layout/vList5"/>
    <dgm:cxn modelId="{9AFDD2D7-5E0D-4871-90ED-2EC90DB3CF85}" type="presParOf" srcId="{869362F6-E855-4B54-BE81-B5165CFBCA96}" destId="{7E7D3B90-24BC-4C2E-9C6E-BB72FE670324}" srcOrd="0" destOrd="0" presId="urn:microsoft.com/office/officeart/2005/8/layout/vList5"/>
    <dgm:cxn modelId="{05EF61A7-7119-4220-940E-A1C5567149AA}" type="presParOf" srcId="{869362F6-E855-4B54-BE81-B5165CFBCA96}" destId="{27D441A5-7E80-4502-8032-7CFD550E579F}" srcOrd="1" destOrd="0" presId="urn:microsoft.com/office/officeart/2005/8/layout/vList5"/>
    <dgm:cxn modelId="{56B8D89B-EAB4-4ED9-8A1D-7FD72EA53920}" type="presParOf" srcId="{17B02E9B-EA10-4541-82F8-DB3A5F8443CF}" destId="{71B28759-F0BF-43E1-ABA5-92EB3CEB9A4F}" srcOrd="5" destOrd="0" presId="urn:microsoft.com/office/officeart/2005/8/layout/vList5"/>
    <dgm:cxn modelId="{5F68289C-F15D-4017-B8D2-5C00B31C3EBE}" type="presParOf" srcId="{17B02E9B-EA10-4541-82F8-DB3A5F8443CF}" destId="{4D7F3B34-6021-41FD-8F3F-A7DC020DA9B9}" srcOrd="6" destOrd="0" presId="urn:microsoft.com/office/officeart/2005/8/layout/vList5"/>
    <dgm:cxn modelId="{58BCC9DF-C437-47EF-99BE-FE8527B76416}" type="presParOf" srcId="{4D7F3B34-6021-41FD-8F3F-A7DC020DA9B9}" destId="{2A978695-7B86-4263-9A29-59417688F35E}" srcOrd="0" destOrd="0" presId="urn:microsoft.com/office/officeart/2005/8/layout/vList5"/>
    <dgm:cxn modelId="{54C6DD1A-7C46-470B-86F2-9F55C561B638}" type="presParOf" srcId="{4D7F3B34-6021-41FD-8F3F-A7DC020DA9B9}" destId="{C004B8C0-2168-489C-91EE-74D172AF7D0F}" srcOrd="1" destOrd="0" presId="urn:microsoft.com/office/officeart/2005/8/layout/vList5"/>
    <dgm:cxn modelId="{7D9FF18E-50C0-4B97-9BAD-ACC24CE9ECB7}" type="presParOf" srcId="{17B02E9B-EA10-4541-82F8-DB3A5F8443CF}" destId="{86586F61-EEC2-4596-BE32-0C9ACB41B9D0}" srcOrd="7" destOrd="0" presId="urn:microsoft.com/office/officeart/2005/8/layout/vList5"/>
    <dgm:cxn modelId="{D1712F51-A700-4D87-9253-6E15301AF3EF}" type="presParOf" srcId="{17B02E9B-EA10-4541-82F8-DB3A5F8443CF}" destId="{9CEA3FC7-3E67-4FA0-9935-5C6161FA5CB2}" srcOrd="8" destOrd="0" presId="urn:microsoft.com/office/officeart/2005/8/layout/vList5"/>
    <dgm:cxn modelId="{FAA04D2F-876F-4D43-BA6F-B457D7CA408F}" type="presParOf" srcId="{9CEA3FC7-3E67-4FA0-9935-5C6161FA5CB2}" destId="{57105677-E991-4828-97A2-E1BBE40CE529}" srcOrd="0" destOrd="0" presId="urn:microsoft.com/office/officeart/2005/8/layout/vList5"/>
    <dgm:cxn modelId="{7E12AE70-481D-48D0-897F-E698C1B38431}" type="presParOf" srcId="{9CEA3FC7-3E67-4FA0-9935-5C6161FA5CB2}" destId="{22D520A3-57BB-4F7C-B59A-2F852D06BC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BD6AE-A8CF-451A-9BF0-D027E15BAA53}">
      <dsp:nvSpPr>
        <dsp:cNvPr id="0" name=""/>
        <dsp:cNvSpPr/>
      </dsp:nvSpPr>
      <dsp:spPr>
        <a:xfrm>
          <a:off x="1386698" y="60516"/>
          <a:ext cx="4922803" cy="4922803"/>
        </a:xfrm>
        <a:prstGeom prst="circularArrow">
          <a:avLst>
            <a:gd name="adj1" fmla="val 5544"/>
            <a:gd name="adj2" fmla="val 330680"/>
            <a:gd name="adj3" fmla="val 14089266"/>
            <a:gd name="adj4" fmla="val 17198072"/>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FE495-9DC6-455A-A3A3-9DDF11B89E3B}">
      <dsp:nvSpPr>
        <dsp:cNvPr id="0" name=""/>
        <dsp:cNvSpPr/>
      </dsp:nvSpPr>
      <dsp:spPr>
        <a:xfrm>
          <a:off x="2854857" y="-36591"/>
          <a:ext cx="1986485" cy="12285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ts val="1200"/>
            </a:lnSpc>
            <a:spcBef>
              <a:spcPct val="0"/>
            </a:spcBef>
            <a:spcAft>
              <a:spcPct val="35000"/>
            </a:spcAft>
            <a:buNone/>
          </a:pPr>
          <a:r>
            <a:rPr lang="zh-TW" altLang="en-US" sz="1400" b="1" kern="1200" dirty="0">
              <a:latin typeface="+mj-ea"/>
              <a:ea typeface="+mj-ea"/>
            </a:rPr>
            <a:t>鞏固企金業務核心利基</a:t>
          </a:r>
          <a:endParaRPr lang="en-US" altLang="zh-TW" sz="1400" kern="1200" dirty="0">
            <a:latin typeface="+mj-ea"/>
            <a:ea typeface="+mj-ea"/>
          </a:endParaRPr>
        </a:p>
      </dsp:txBody>
      <dsp:txXfrm>
        <a:off x="2914830" y="23382"/>
        <a:ext cx="1866539" cy="1108609"/>
      </dsp:txXfrm>
    </dsp:sp>
    <dsp:sp modelId="{B4152D9A-AE9B-4B02-B4B5-6AD300C8949A}">
      <dsp:nvSpPr>
        <dsp:cNvPr id="0" name=""/>
        <dsp:cNvSpPr/>
      </dsp:nvSpPr>
      <dsp:spPr>
        <a:xfrm>
          <a:off x="4953010" y="1359781"/>
          <a:ext cx="1986485" cy="1228555"/>
        </a:xfrm>
        <a:prstGeom prst="roundRect">
          <a:avLst/>
        </a:prstGeom>
        <a:solidFill>
          <a:schemeClr val="accent5">
            <a:hueOff val="216246"/>
            <a:satOff val="-10910"/>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r>
            <a:rPr lang="zh-TW" altLang="en-US" sz="1400" b="1" kern="1200" dirty="0">
              <a:solidFill>
                <a:prstClr val="white"/>
              </a:solidFill>
              <a:latin typeface="微軟正黑體" panose="020B0604030504040204" pitchFamily="34" charset="-120"/>
              <a:ea typeface="微軟正黑體" panose="020B0604030504040204" pitchFamily="34" charset="-120"/>
              <a:cs typeface="+mn-cs"/>
            </a:rPr>
            <a:t>擴大金融市場之資金操作及投資規模</a:t>
          </a:r>
        </a:p>
      </dsp:txBody>
      <dsp:txXfrm>
        <a:off x="5012983" y="1419754"/>
        <a:ext cx="1866539" cy="1108609"/>
      </dsp:txXfrm>
    </dsp:sp>
    <dsp:sp modelId="{3E2E837B-5423-4A72-8A2D-6D93EFF1A1D4}">
      <dsp:nvSpPr>
        <dsp:cNvPr id="0" name=""/>
        <dsp:cNvSpPr/>
      </dsp:nvSpPr>
      <dsp:spPr>
        <a:xfrm>
          <a:off x="4236753" y="3761035"/>
          <a:ext cx="1986485" cy="1228555"/>
        </a:xfrm>
        <a:prstGeom prst="roundRect">
          <a:avLst/>
        </a:prstGeom>
        <a:solidFill>
          <a:schemeClr val="accent5">
            <a:hueOff val="432492"/>
            <a:satOff val="-2182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r>
            <a:rPr lang="zh-TW" altLang="en-US" sz="1400" b="1" kern="1200" dirty="0">
              <a:solidFill>
                <a:prstClr val="white"/>
              </a:solidFill>
              <a:latin typeface="微軟正黑體" panose="020B0604030504040204" pitchFamily="34" charset="-120"/>
              <a:ea typeface="微軟正黑體" panose="020B0604030504040204" pitchFamily="34" charset="-120"/>
              <a:cs typeface="+mn-cs"/>
            </a:rPr>
            <a:t>深耕國際化布局並擴展海外業務</a:t>
          </a:r>
          <a:endParaRPr lang="zh-TW" altLang="en-US" sz="1400" kern="1200" dirty="0"/>
        </a:p>
      </dsp:txBody>
      <dsp:txXfrm>
        <a:off x="4296726" y="3821008"/>
        <a:ext cx="1866539" cy="1108609"/>
      </dsp:txXfrm>
    </dsp:sp>
    <dsp:sp modelId="{71EB9471-CDE8-4F1F-97AE-20E86DA732ED}">
      <dsp:nvSpPr>
        <dsp:cNvPr id="0" name=""/>
        <dsp:cNvSpPr/>
      </dsp:nvSpPr>
      <dsp:spPr>
        <a:xfrm>
          <a:off x="1620933" y="3761035"/>
          <a:ext cx="1986485" cy="1228555"/>
        </a:xfrm>
        <a:prstGeom prst="roundRect">
          <a:avLst/>
        </a:prstGeom>
        <a:solidFill>
          <a:schemeClr val="accent5">
            <a:hueOff val="648738"/>
            <a:satOff val="-32730"/>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ts val="1200"/>
            </a:lnSpc>
            <a:spcBef>
              <a:spcPct val="0"/>
            </a:spcBef>
            <a:spcAft>
              <a:spcPct val="35000"/>
            </a:spcAft>
            <a:buNone/>
          </a:pPr>
          <a:r>
            <a:rPr lang="zh-TW" altLang="en-US" sz="1400" b="1" kern="1200" dirty="0">
              <a:latin typeface="+mj-ea"/>
              <a:ea typeface="+mj-ea"/>
            </a:rPr>
            <a:t>持續強化各項消金業務</a:t>
          </a:r>
          <a:endParaRPr lang="zh-TW" altLang="en-US" sz="1400" kern="1200" dirty="0"/>
        </a:p>
      </dsp:txBody>
      <dsp:txXfrm>
        <a:off x="1680906" y="3821008"/>
        <a:ext cx="1866539" cy="1108609"/>
      </dsp:txXfrm>
    </dsp:sp>
    <dsp:sp modelId="{F0618859-D9CA-4FCC-BAF0-B0D4723FC1B5}">
      <dsp:nvSpPr>
        <dsp:cNvPr id="0" name=""/>
        <dsp:cNvSpPr/>
      </dsp:nvSpPr>
      <dsp:spPr>
        <a:xfrm>
          <a:off x="618902" y="1336179"/>
          <a:ext cx="1986485" cy="1228555"/>
        </a:xfrm>
        <a:prstGeom prst="roundRect">
          <a:avLst/>
        </a:prstGeom>
        <a:solidFill>
          <a:schemeClr val="accent5">
            <a:hueOff val="864984"/>
            <a:satOff val="-4364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6000" rIns="36000" bIns="36000" numCol="1" spcCol="1270" anchor="ctr" anchorCtr="0">
          <a:noAutofit/>
        </a:bodyPr>
        <a:lstStyle/>
        <a:p>
          <a:pPr marL="0" lvl="0" indent="0" algn="ctr" defTabSz="622300">
            <a:lnSpc>
              <a:spcPct val="100000"/>
            </a:lnSpc>
            <a:spcBef>
              <a:spcPct val="0"/>
            </a:spcBef>
            <a:spcAft>
              <a:spcPct val="35000"/>
            </a:spcAft>
            <a:buNone/>
          </a:pPr>
          <a:r>
            <a:rPr lang="zh-TW" altLang="en-US" sz="1400" b="1" kern="1200" dirty="0">
              <a:latin typeface="+mj-ea"/>
              <a:ea typeface="+mj-ea"/>
            </a:rPr>
            <a:t>建立事業群間協銷跨售合作、引介或分潤機制，以達整體利益最大化</a:t>
          </a:r>
          <a:endParaRPr lang="en-US" altLang="zh-TW" sz="1400" kern="1200" dirty="0"/>
        </a:p>
      </dsp:txBody>
      <dsp:txXfrm>
        <a:off x="678875" y="1396152"/>
        <a:ext cx="1866539" cy="1108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349F4-C318-4187-AFA9-D389F637B9F3}">
      <dsp:nvSpPr>
        <dsp:cNvPr id="0" name=""/>
        <dsp:cNvSpPr/>
      </dsp:nvSpPr>
      <dsp:spPr>
        <a:xfrm rot="5400000">
          <a:off x="4357596" y="-3011935"/>
          <a:ext cx="855499" cy="697988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0" rIns="247650" bIns="0" numCol="1" spcCol="1270" anchor="ctr" anchorCtr="0">
          <a:noAutofit/>
        </a:bodyPr>
        <a:lstStyle/>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2021</a:t>
          </a:r>
          <a:r>
            <a:rPr lang="zh-TW" altLang="en-US" sz="1200" kern="1200" dirty="0">
              <a:solidFill>
                <a:schemeClr val="accent5">
                  <a:lumMod val="50000"/>
                </a:schemeClr>
              </a:solidFill>
              <a:latin typeface="+mj-ea"/>
              <a:ea typeface="+mj-ea"/>
            </a:rPr>
            <a:t>年</a:t>
          </a:r>
          <a:r>
            <a:rPr lang="en-US" altLang="zh-TW" sz="1200" kern="1200" dirty="0">
              <a:solidFill>
                <a:schemeClr val="accent5">
                  <a:lumMod val="50000"/>
                </a:schemeClr>
              </a:solidFill>
              <a:latin typeface="+mj-ea"/>
              <a:ea typeface="+mj-ea"/>
            </a:rPr>
            <a:t>1</a:t>
          </a:r>
          <a:r>
            <a:rPr lang="zh-TW" altLang="en-US" sz="1200" kern="1200" dirty="0">
              <a:solidFill>
                <a:schemeClr val="accent5">
                  <a:lumMod val="50000"/>
                </a:schemeClr>
              </a:solidFill>
              <a:latin typeface="+mj-ea"/>
              <a:ea typeface="+mj-ea"/>
            </a:rPr>
            <a:t>月更名「企業社會責任委員會」為「永續經營委員會」並調整治理架構</a:t>
          </a:r>
        </a:p>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2021</a:t>
          </a:r>
          <a:r>
            <a:rPr lang="zh-TW" altLang="en-US" sz="1200" kern="1200" dirty="0">
              <a:solidFill>
                <a:schemeClr val="accent5">
                  <a:lumMod val="50000"/>
                </a:schemeClr>
              </a:solidFill>
              <a:latin typeface="+mj-ea"/>
              <a:ea typeface="+mj-ea"/>
            </a:rPr>
            <a:t>年</a:t>
          </a:r>
          <a:r>
            <a:rPr lang="en-US" altLang="en-US" sz="1200" kern="1200" dirty="0">
              <a:solidFill>
                <a:schemeClr val="accent5">
                  <a:lumMod val="50000"/>
                </a:schemeClr>
              </a:solidFill>
              <a:latin typeface="+mj-ea"/>
              <a:ea typeface="+mj-ea"/>
            </a:rPr>
            <a:t>6</a:t>
          </a:r>
          <a:r>
            <a:rPr lang="zh-TW" altLang="en-US" sz="1200" kern="1200" dirty="0">
              <a:solidFill>
                <a:schemeClr val="accent5">
                  <a:lumMod val="50000"/>
                </a:schemeClr>
              </a:solidFill>
              <a:latin typeface="+mj-ea"/>
              <a:ea typeface="+mj-ea"/>
            </a:rPr>
            <a:t>月獲選臺灣證券交易所「公司治理評鑑前</a:t>
          </a:r>
          <a:r>
            <a:rPr lang="en-US" altLang="en-US" sz="1200" kern="1200" dirty="0">
              <a:solidFill>
                <a:schemeClr val="accent5">
                  <a:lumMod val="50000"/>
                </a:schemeClr>
              </a:solidFill>
              <a:latin typeface="+mj-ea"/>
              <a:ea typeface="+mj-ea"/>
            </a:rPr>
            <a:t>5%</a:t>
          </a:r>
          <a:r>
            <a:rPr lang="zh-TW" altLang="en-US" sz="1200" kern="1200" dirty="0">
              <a:solidFill>
                <a:schemeClr val="accent5">
                  <a:lumMod val="50000"/>
                </a:schemeClr>
              </a:solidFill>
              <a:latin typeface="+mj-ea"/>
              <a:ea typeface="+mj-ea"/>
            </a:rPr>
            <a:t>」</a:t>
          </a:r>
          <a:r>
            <a:rPr lang="en-US" altLang="zh-TW" sz="1200" kern="1200" dirty="0">
              <a:solidFill>
                <a:schemeClr val="accent5">
                  <a:lumMod val="50000"/>
                </a:schemeClr>
              </a:solidFill>
              <a:latin typeface="+mj-ea"/>
              <a:ea typeface="+mj-ea"/>
            </a:rPr>
            <a:t>; 2021</a:t>
          </a:r>
          <a:r>
            <a:rPr lang="zh-TW" altLang="en-US" sz="1200" kern="1200" dirty="0">
              <a:solidFill>
                <a:schemeClr val="accent5">
                  <a:lumMod val="50000"/>
                </a:schemeClr>
              </a:solidFill>
              <a:latin typeface="+mj-ea"/>
              <a:ea typeface="+mj-ea"/>
            </a:rPr>
            <a:t>年持續獲選納入臺灣就業</a:t>
          </a:r>
          <a:r>
            <a:rPr lang="en-US" altLang="en-US" sz="1200" kern="1200" dirty="0">
              <a:solidFill>
                <a:schemeClr val="accent5">
                  <a:lumMod val="50000"/>
                </a:schemeClr>
              </a:solidFill>
              <a:latin typeface="+mj-ea"/>
              <a:ea typeface="+mj-ea"/>
            </a:rPr>
            <a:t>99</a:t>
          </a:r>
          <a:r>
            <a:rPr lang="zh-TW" altLang="en-US" sz="1200" kern="1200" dirty="0">
              <a:solidFill>
                <a:schemeClr val="accent5">
                  <a:lumMod val="50000"/>
                </a:schemeClr>
              </a:solidFill>
              <a:latin typeface="+mj-ea"/>
              <a:ea typeface="+mj-ea"/>
            </a:rPr>
            <a:t>、臺灣高薪</a:t>
          </a:r>
          <a:r>
            <a:rPr lang="en-US" altLang="en-US" sz="1200" kern="1200" dirty="0">
              <a:solidFill>
                <a:schemeClr val="accent5">
                  <a:lumMod val="50000"/>
                </a:schemeClr>
              </a:solidFill>
              <a:latin typeface="+mj-ea"/>
              <a:ea typeface="+mj-ea"/>
            </a:rPr>
            <a:t>100</a:t>
          </a:r>
          <a:r>
            <a:rPr lang="zh-TW" altLang="en-US" sz="1200" kern="1200" dirty="0">
              <a:solidFill>
                <a:schemeClr val="accent5">
                  <a:lumMod val="50000"/>
                </a:schemeClr>
              </a:solidFill>
              <a:latin typeface="+mj-ea"/>
              <a:ea typeface="+mj-ea"/>
            </a:rPr>
            <a:t>、公司治理</a:t>
          </a:r>
          <a:r>
            <a:rPr lang="en-US" altLang="en-US" sz="1200" kern="1200" dirty="0">
              <a:solidFill>
                <a:schemeClr val="accent5">
                  <a:lumMod val="50000"/>
                </a:schemeClr>
              </a:solidFill>
              <a:latin typeface="+mj-ea"/>
              <a:ea typeface="+mj-ea"/>
            </a:rPr>
            <a:t>100</a:t>
          </a:r>
          <a:r>
            <a:rPr lang="zh-TW" altLang="en-US" sz="1200" kern="1200" dirty="0">
              <a:solidFill>
                <a:schemeClr val="accent5">
                  <a:lumMod val="50000"/>
                </a:schemeClr>
              </a:solidFill>
              <a:latin typeface="+mj-ea"/>
              <a:ea typeface="+mj-ea"/>
            </a:rPr>
            <a:t>及</a:t>
          </a:r>
          <a:r>
            <a:rPr lang="en-US" altLang="en-US" sz="1200" kern="1200" dirty="0">
              <a:solidFill>
                <a:schemeClr val="accent5">
                  <a:lumMod val="50000"/>
                </a:schemeClr>
              </a:solidFill>
              <a:latin typeface="+mj-ea"/>
              <a:ea typeface="+mj-ea"/>
            </a:rPr>
            <a:t>FTSE4 Good</a:t>
          </a:r>
          <a:r>
            <a:rPr lang="zh-TW" altLang="en-US" sz="1200" kern="1200" dirty="0">
              <a:solidFill>
                <a:schemeClr val="accent5">
                  <a:lumMod val="50000"/>
                </a:schemeClr>
              </a:solidFill>
              <a:latin typeface="+mj-ea"/>
              <a:ea typeface="+mj-ea"/>
            </a:rPr>
            <a:t>臺灣永續指數</a:t>
          </a:r>
        </a:p>
      </dsp:txBody>
      <dsp:txXfrm rot="-5400000">
        <a:off x="1295403" y="92020"/>
        <a:ext cx="6938124" cy="771975"/>
      </dsp:txXfrm>
    </dsp:sp>
    <dsp:sp modelId="{844A7436-D51C-42A2-A615-9B8C41772BE6}">
      <dsp:nvSpPr>
        <dsp:cNvPr id="0" name=""/>
        <dsp:cNvSpPr/>
      </dsp:nvSpPr>
      <dsp:spPr>
        <a:xfrm>
          <a:off x="0" y="197"/>
          <a:ext cx="1188691" cy="9516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mj-ea"/>
              <a:ea typeface="+mj-ea"/>
            </a:rPr>
            <a:t>兆豐金控</a:t>
          </a:r>
        </a:p>
      </dsp:txBody>
      <dsp:txXfrm>
        <a:off x="46456" y="46653"/>
        <a:ext cx="1095779" cy="858750"/>
      </dsp:txXfrm>
    </dsp:sp>
    <dsp:sp modelId="{68659EFF-0631-4846-9AF4-D8404787B1AC}">
      <dsp:nvSpPr>
        <dsp:cNvPr id="0" name=""/>
        <dsp:cNvSpPr/>
      </dsp:nvSpPr>
      <dsp:spPr>
        <a:xfrm rot="5400000">
          <a:off x="4357596" y="-2012689"/>
          <a:ext cx="855499" cy="6979886"/>
        </a:xfrm>
        <a:prstGeom prst="round2SameRect">
          <a:avLst/>
        </a:prstGeom>
        <a:solidFill>
          <a:schemeClr val="accent5">
            <a:tint val="40000"/>
            <a:alpha val="90000"/>
            <a:hueOff val="283046"/>
            <a:satOff val="-10196"/>
            <a:lumOff val="-628"/>
            <a:alphaOff val="0"/>
          </a:schemeClr>
        </a:solidFill>
        <a:ln w="25400" cap="flat" cmpd="sng" algn="ctr">
          <a:solidFill>
            <a:schemeClr val="accent5">
              <a:tint val="40000"/>
              <a:alpha val="90000"/>
              <a:hueOff val="283046"/>
              <a:satOff val="-10196"/>
              <a:lumOff val="-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2021.08.17</a:t>
          </a:r>
          <a:r>
            <a:rPr lang="zh-TW" altLang="en-US" sz="1200" kern="1200" dirty="0">
              <a:solidFill>
                <a:schemeClr val="accent5">
                  <a:lumMod val="50000"/>
                </a:schemeClr>
              </a:solidFill>
              <a:latin typeface="+mj-ea"/>
              <a:ea typeface="+mj-ea"/>
            </a:rPr>
            <a:t>簽署赤道原則，成為第二家公股金融機構簽署的銀行</a:t>
          </a:r>
        </a:p>
        <a:p>
          <a:pPr marL="114300" lvl="1" indent="-114300" algn="l" defTabSz="533400">
            <a:lnSpc>
              <a:spcPct val="90000"/>
            </a:lnSpc>
            <a:spcBef>
              <a:spcPct val="0"/>
            </a:spcBef>
            <a:spcAft>
              <a:spcPct val="15000"/>
            </a:spcAft>
            <a:buChar char="•"/>
          </a:pPr>
          <a:r>
            <a:rPr lang="zh-TW" altLang="en-US" sz="1200" kern="1200" dirty="0">
              <a:solidFill>
                <a:schemeClr val="accent5">
                  <a:lumMod val="50000"/>
                </a:schemeClr>
              </a:solidFill>
              <a:latin typeface="+mj-ea"/>
              <a:ea typeface="+mj-ea"/>
            </a:rPr>
            <a:t>綠能科技放款餘額達新臺幣</a:t>
          </a:r>
          <a:r>
            <a:rPr lang="en-US" altLang="en-US" sz="1200" kern="1200" dirty="0">
              <a:solidFill>
                <a:schemeClr val="accent5">
                  <a:lumMod val="50000"/>
                </a:schemeClr>
              </a:solidFill>
              <a:latin typeface="+mj-ea"/>
              <a:ea typeface="+mj-ea"/>
            </a:rPr>
            <a:t>800</a:t>
          </a:r>
          <a:r>
            <a:rPr lang="zh-TW" altLang="en-US" sz="1200" kern="1200" dirty="0">
              <a:solidFill>
                <a:schemeClr val="accent5">
                  <a:lumMod val="50000"/>
                </a:schemeClr>
              </a:solidFill>
              <a:latin typeface="+mj-ea"/>
              <a:ea typeface="+mj-ea"/>
            </a:rPr>
            <a:t>億元，達成率</a:t>
          </a:r>
          <a:r>
            <a:rPr lang="en-US" altLang="zh-TW" sz="1200" kern="1200" dirty="0">
              <a:solidFill>
                <a:schemeClr val="accent5">
                  <a:lumMod val="50000"/>
                </a:schemeClr>
              </a:solidFill>
              <a:latin typeface="+mj-ea"/>
              <a:ea typeface="+mj-ea"/>
            </a:rPr>
            <a:t>101%; </a:t>
          </a:r>
          <a:r>
            <a:rPr lang="en-US" altLang="en-US" sz="1200" kern="1200" dirty="0">
              <a:solidFill>
                <a:schemeClr val="accent5">
                  <a:lumMod val="50000"/>
                </a:schemeClr>
              </a:solidFill>
              <a:latin typeface="+mj-ea"/>
              <a:ea typeface="+mj-ea"/>
            </a:rPr>
            <a:t>5+2 </a:t>
          </a:r>
          <a:r>
            <a:rPr lang="zh-TW" altLang="en-US" sz="1200" kern="1200" dirty="0">
              <a:solidFill>
                <a:schemeClr val="accent5">
                  <a:lumMod val="50000"/>
                </a:schemeClr>
              </a:solidFill>
              <a:latin typeface="+mj-ea"/>
              <a:ea typeface="+mj-ea"/>
            </a:rPr>
            <a:t>新創重點產業放款餘額達</a:t>
          </a:r>
          <a:r>
            <a:rPr lang="en-US" altLang="en-US" sz="1200" kern="1200" dirty="0">
              <a:solidFill>
                <a:schemeClr val="accent5">
                  <a:lumMod val="50000"/>
                </a:schemeClr>
              </a:solidFill>
              <a:latin typeface="+mj-ea"/>
              <a:ea typeface="+mj-ea"/>
            </a:rPr>
            <a:t>4,155</a:t>
          </a:r>
          <a:r>
            <a:rPr lang="zh-TW" altLang="en-US" sz="1200" kern="1200" dirty="0">
              <a:solidFill>
                <a:schemeClr val="accent5">
                  <a:lumMod val="50000"/>
                </a:schemeClr>
              </a:solidFill>
              <a:latin typeface="+mj-ea"/>
              <a:ea typeface="+mj-ea"/>
            </a:rPr>
            <a:t>億元，達成率</a:t>
          </a:r>
          <a:r>
            <a:rPr lang="en-US" altLang="zh-TW" sz="1200" kern="1200" dirty="0">
              <a:solidFill>
                <a:schemeClr val="accent5">
                  <a:lumMod val="50000"/>
                </a:schemeClr>
              </a:solidFill>
              <a:latin typeface="+mj-ea"/>
              <a:ea typeface="+mj-ea"/>
            </a:rPr>
            <a:t>113%; </a:t>
          </a:r>
          <a:r>
            <a:rPr lang="zh-TW" altLang="en-US" sz="1200" kern="1200" dirty="0">
              <a:solidFill>
                <a:schemeClr val="accent5">
                  <a:lumMod val="50000"/>
                </a:schemeClr>
              </a:solidFill>
              <a:latin typeface="+mj-ea"/>
              <a:ea typeface="+mj-ea"/>
            </a:rPr>
            <a:t>兆豐集團投資</a:t>
          </a:r>
          <a:r>
            <a:rPr lang="en-US" altLang="en-US" sz="1200" kern="1200" dirty="0">
              <a:solidFill>
                <a:schemeClr val="accent5">
                  <a:lumMod val="50000"/>
                </a:schemeClr>
              </a:solidFill>
              <a:latin typeface="+mj-ea"/>
              <a:ea typeface="+mj-ea"/>
            </a:rPr>
            <a:t>/</a:t>
          </a:r>
          <a:r>
            <a:rPr lang="zh-TW" altLang="en-US" sz="1200" kern="1200" dirty="0">
              <a:solidFill>
                <a:schemeClr val="accent5">
                  <a:lumMod val="50000"/>
                </a:schemeClr>
              </a:solidFill>
              <a:latin typeface="+mj-ea"/>
              <a:ea typeface="+mj-ea"/>
            </a:rPr>
            <a:t>發行</a:t>
          </a:r>
          <a:r>
            <a:rPr lang="en-US" altLang="en-US" sz="1200" kern="1200" dirty="0">
              <a:solidFill>
                <a:schemeClr val="accent5">
                  <a:lumMod val="50000"/>
                </a:schemeClr>
              </a:solidFill>
              <a:latin typeface="+mj-ea"/>
              <a:ea typeface="+mj-ea"/>
            </a:rPr>
            <a:t>/</a:t>
          </a:r>
          <a:r>
            <a:rPr lang="zh-TW" altLang="en-US" sz="1200" kern="1200" dirty="0">
              <a:solidFill>
                <a:schemeClr val="accent5">
                  <a:lumMod val="50000"/>
                </a:schemeClr>
              </a:solidFill>
              <a:latin typeface="+mj-ea"/>
              <a:ea typeface="+mj-ea"/>
            </a:rPr>
            <a:t>承銷國內綠色及永續發展債券共</a:t>
          </a:r>
          <a:r>
            <a:rPr lang="en-US" altLang="en-US" sz="1200" kern="1200" dirty="0">
              <a:solidFill>
                <a:schemeClr val="accent5">
                  <a:lumMod val="50000"/>
                </a:schemeClr>
              </a:solidFill>
              <a:latin typeface="+mj-ea"/>
              <a:ea typeface="+mj-ea"/>
            </a:rPr>
            <a:t>12</a:t>
          </a:r>
          <a:r>
            <a:rPr lang="en-US" altLang="zh-TW" sz="1200" kern="1200" dirty="0">
              <a:solidFill>
                <a:schemeClr val="accent5">
                  <a:lumMod val="50000"/>
                </a:schemeClr>
              </a:solidFill>
              <a:latin typeface="+mj-ea"/>
              <a:ea typeface="+mj-ea"/>
            </a:rPr>
            <a:t>1</a:t>
          </a:r>
          <a:r>
            <a:rPr lang="en-US" altLang="en-US" sz="1200" kern="1200" dirty="0">
              <a:solidFill>
                <a:schemeClr val="accent5">
                  <a:lumMod val="50000"/>
                </a:schemeClr>
              </a:solidFill>
              <a:latin typeface="+mj-ea"/>
              <a:ea typeface="+mj-ea"/>
            </a:rPr>
            <a:t> </a:t>
          </a:r>
          <a:r>
            <a:rPr lang="zh-TW" altLang="en-US" sz="1200" kern="1200" dirty="0">
              <a:solidFill>
                <a:schemeClr val="accent5">
                  <a:lumMod val="50000"/>
                </a:schemeClr>
              </a:solidFill>
              <a:latin typeface="+mj-ea"/>
              <a:ea typeface="+mj-ea"/>
            </a:rPr>
            <a:t>億元，達成率超過</a:t>
          </a:r>
          <a:r>
            <a:rPr lang="en-US" altLang="zh-TW" sz="1200" kern="1200" dirty="0">
              <a:solidFill>
                <a:schemeClr val="accent5">
                  <a:lumMod val="50000"/>
                </a:schemeClr>
              </a:solidFill>
              <a:latin typeface="+mj-ea"/>
              <a:ea typeface="+mj-ea"/>
            </a:rPr>
            <a:t>100%</a:t>
          </a:r>
          <a:endParaRPr lang="zh-TW" altLang="en-US" sz="1200" kern="1200" dirty="0">
            <a:solidFill>
              <a:schemeClr val="accent5">
                <a:lumMod val="50000"/>
              </a:schemeClr>
            </a:solidFill>
            <a:latin typeface="+mj-ea"/>
            <a:ea typeface="+mj-ea"/>
          </a:endParaRPr>
        </a:p>
      </dsp:txBody>
      <dsp:txXfrm rot="-5400000">
        <a:off x="1295403" y="1091266"/>
        <a:ext cx="6938124" cy="771975"/>
      </dsp:txXfrm>
    </dsp:sp>
    <dsp:sp modelId="{9C9CE15E-45BD-4C59-857D-17F3CA6DF142}">
      <dsp:nvSpPr>
        <dsp:cNvPr id="0" name=""/>
        <dsp:cNvSpPr/>
      </dsp:nvSpPr>
      <dsp:spPr>
        <a:xfrm>
          <a:off x="0" y="999443"/>
          <a:ext cx="1188691" cy="951662"/>
        </a:xfrm>
        <a:prstGeom prst="roundRect">
          <a:avLst/>
        </a:prstGeom>
        <a:solidFill>
          <a:schemeClr val="accent5">
            <a:hueOff val="216246"/>
            <a:satOff val="-10910"/>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mj-ea"/>
              <a:ea typeface="+mj-ea"/>
            </a:rPr>
            <a:t>兆豐銀行</a:t>
          </a:r>
        </a:p>
      </dsp:txBody>
      <dsp:txXfrm>
        <a:off x="46456" y="1045899"/>
        <a:ext cx="1095779" cy="858750"/>
      </dsp:txXfrm>
    </dsp:sp>
    <dsp:sp modelId="{27D441A5-7E80-4502-8032-7CFD550E579F}">
      <dsp:nvSpPr>
        <dsp:cNvPr id="0" name=""/>
        <dsp:cNvSpPr/>
      </dsp:nvSpPr>
      <dsp:spPr>
        <a:xfrm rot="5400000">
          <a:off x="4357596" y="-1013443"/>
          <a:ext cx="855499" cy="6979886"/>
        </a:xfrm>
        <a:prstGeom prst="round2SameRect">
          <a:avLst/>
        </a:prstGeom>
        <a:solidFill>
          <a:schemeClr val="accent5">
            <a:tint val="40000"/>
            <a:alpha val="90000"/>
            <a:hueOff val="566091"/>
            <a:satOff val="-20391"/>
            <a:lumOff val="-1256"/>
            <a:alphaOff val="0"/>
          </a:schemeClr>
        </a:solidFill>
        <a:ln w="25400" cap="flat" cmpd="sng" algn="ctr">
          <a:solidFill>
            <a:schemeClr val="accent5">
              <a:tint val="40000"/>
              <a:alpha val="90000"/>
              <a:hueOff val="566091"/>
              <a:satOff val="-20391"/>
              <a:lumOff val="-1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2021.08.17</a:t>
          </a:r>
          <a:r>
            <a:rPr lang="zh-TW" altLang="en-US" sz="1200" kern="1200" dirty="0">
              <a:solidFill>
                <a:schemeClr val="accent5">
                  <a:lumMod val="50000"/>
                </a:schemeClr>
              </a:solidFill>
              <a:latin typeface="+mj-ea"/>
              <a:ea typeface="+mj-ea"/>
            </a:rPr>
            <a:t>與中租迪和簽署</a:t>
          </a:r>
          <a:r>
            <a:rPr lang="en-US" altLang="en-US" sz="1200" kern="1200" dirty="0">
              <a:solidFill>
                <a:schemeClr val="accent5">
                  <a:lumMod val="50000"/>
                </a:schemeClr>
              </a:solidFill>
              <a:latin typeface="+mj-ea"/>
              <a:ea typeface="+mj-ea"/>
            </a:rPr>
            <a:t>5</a:t>
          </a:r>
          <a:r>
            <a:rPr lang="zh-TW" altLang="en-US" sz="1200" kern="1200" dirty="0">
              <a:solidFill>
                <a:schemeClr val="accent5">
                  <a:lumMod val="50000"/>
                </a:schemeClr>
              </a:solidFill>
              <a:latin typeface="+mj-ea"/>
              <a:ea typeface="+mj-ea"/>
            </a:rPr>
            <a:t>年期新臺幣</a:t>
          </a:r>
          <a:r>
            <a:rPr lang="en-US" altLang="en-US" sz="1200" kern="1200" dirty="0">
              <a:solidFill>
                <a:schemeClr val="accent5">
                  <a:lumMod val="50000"/>
                </a:schemeClr>
              </a:solidFill>
              <a:latin typeface="+mj-ea"/>
              <a:ea typeface="+mj-ea"/>
            </a:rPr>
            <a:t>20</a:t>
          </a:r>
          <a:r>
            <a:rPr lang="zh-TW" altLang="en-US" sz="1200" kern="1200" dirty="0">
              <a:solidFill>
                <a:schemeClr val="accent5">
                  <a:lumMod val="50000"/>
                </a:schemeClr>
              </a:solidFill>
              <a:latin typeface="+mj-ea"/>
              <a:ea typeface="+mj-ea"/>
            </a:rPr>
            <a:t>億元「永續指數連結商業本票」，為票券公司首次與客戶議定以連結永續指數為條件發行一年以上浮動利率商業本票之承銷案件</a:t>
          </a:r>
        </a:p>
        <a:p>
          <a:pPr marL="114300" lvl="1" indent="-114300" algn="l" defTabSz="533400">
            <a:lnSpc>
              <a:spcPct val="90000"/>
            </a:lnSpc>
            <a:spcBef>
              <a:spcPct val="0"/>
            </a:spcBef>
            <a:spcAft>
              <a:spcPct val="15000"/>
            </a:spcAft>
            <a:buChar char="•"/>
          </a:pPr>
          <a:r>
            <a:rPr lang="zh-TW" altLang="en-US" sz="1200" kern="1200" dirty="0">
              <a:solidFill>
                <a:schemeClr val="accent5">
                  <a:lumMod val="50000"/>
                </a:schemeClr>
              </a:solidFill>
              <a:latin typeface="+mj-ea"/>
              <a:ea typeface="+mj-ea"/>
            </a:rPr>
            <a:t>持續投資</a:t>
          </a:r>
          <a:r>
            <a:rPr lang="en-US" altLang="zh-TW" sz="1200" kern="1200" dirty="0">
              <a:solidFill>
                <a:schemeClr val="accent5">
                  <a:lumMod val="50000"/>
                </a:schemeClr>
              </a:solidFill>
              <a:latin typeface="+mj-ea"/>
              <a:ea typeface="+mj-ea"/>
            </a:rPr>
            <a:t>/</a:t>
          </a:r>
          <a:r>
            <a:rPr lang="zh-TW" altLang="en-US" sz="1200" kern="1200" dirty="0">
              <a:solidFill>
                <a:schemeClr val="accent5">
                  <a:lumMod val="50000"/>
                </a:schemeClr>
              </a:solidFill>
              <a:latin typeface="+mj-ea"/>
              <a:ea typeface="+mj-ea"/>
            </a:rPr>
            <a:t>發行</a:t>
          </a:r>
          <a:r>
            <a:rPr lang="en-US" altLang="zh-TW" sz="1200" kern="1200" dirty="0">
              <a:solidFill>
                <a:schemeClr val="accent5">
                  <a:lumMod val="50000"/>
                </a:schemeClr>
              </a:solidFill>
              <a:latin typeface="+mj-ea"/>
              <a:ea typeface="+mj-ea"/>
            </a:rPr>
            <a:t>/</a:t>
          </a:r>
          <a:r>
            <a:rPr lang="zh-TW" altLang="en-US" sz="1200" kern="1200" dirty="0">
              <a:solidFill>
                <a:schemeClr val="accent5">
                  <a:lumMod val="50000"/>
                </a:schemeClr>
              </a:solidFill>
              <a:latin typeface="+mj-ea"/>
              <a:ea typeface="+mj-ea"/>
            </a:rPr>
            <a:t>承銷綠色及永續發展債票券</a:t>
          </a:r>
        </a:p>
      </dsp:txBody>
      <dsp:txXfrm rot="-5400000">
        <a:off x="1295403" y="2090512"/>
        <a:ext cx="6938124" cy="771975"/>
      </dsp:txXfrm>
    </dsp:sp>
    <dsp:sp modelId="{7E7D3B90-24BC-4C2E-9C6E-BB72FE670324}">
      <dsp:nvSpPr>
        <dsp:cNvPr id="0" name=""/>
        <dsp:cNvSpPr/>
      </dsp:nvSpPr>
      <dsp:spPr>
        <a:xfrm>
          <a:off x="0" y="1998689"/>
          <a:ext cx="1188691" cy="951662"/>
        </a:xfrm>
        <a:prstGeom prst="roundRect">
          <a:avLst/>
        </a:prstGeom>
        <a:solidFill>
          <a:schemeClr val="accent5">
            <a:hueOff val="432492"/>
            <a:satOff val="-2182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mj-ea"/>
              <a:ea typeface="+mj-ea"/>
            </a:rPr>
            <a:t>兆豐票券</a:t>
          </a:r>
        </a:p>
      </dsp:txBody>
      <dsp:txXfrm>
        <a:off x="46456" y="2045145"/>
        <a:ext cx="1095779" cy="858750"/>
      </dsp:txXfrm>
    </dsp:sp>
    <dsp:sp modelId="{C004B8C0-2168-489C-91EE-74D172AF7D0F}">
      <dsp:nvSpPr>
        <dsp:cNvPr id="0" name=""/>
        <dsp:cNvSpPr/>
      </dsp:nvSpPr>
      <dsp:spPr>
        <a:xfrm rot="5400000">
          <a:off x="4357596" y="-14197"/>
          <a:ext cx="855499" cy="6979886"/>
        </a:xfrm>
        <a:prstGeom prst="round2SameRect">
          <a:avLst/>
        </a:prstGeom>
        <a:solidFill>
          <a:schemeClr val="accent5">
            <a:tint val="40000"/>
            <a:alpha val="90000"/>
            <a:hueOff val="849137"/>
            <a:satOff val="-30587"/>
            <a:lumOff val="-1884"/>
            <a:alphaOff val="0"/>
          </a:schemeClr>
        </a:solidFill>
        <a:ln w="25400" cap="flat" cmpd="sng" algn="ctr">
          <a:solidFill>
            <a:schemeClr val="accent5">
              <a:tint val="40000"/>
              <a:alpha val="90000"/>
              <a:hueOff val="849137"/>
              <a:satOff val="-30587"/>
              <a:lumOff val="-18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en-US" sz="1200" kern="1200" dirty="0">
              <a:solidFill>
                <a:schemeClr val="accent5">
                  <a:lumMod val="50000"/>
                </a:schemeClr>
              </a:solidFill>
              <a:latin typeface="+mj-ea"/>
              <a:ea typeface="+mj-ea"/>
            </a:rPr>
            <a:t>2021.06.25</a:t>
          </a:r>
          <a:r>
            <a:rPr lang="zh-TW" altLang="en-US" sz="1200" kern="1200" dirty="0">
              <a:solidFill>
                <a:schemeClr val="accent5">
                  <a:lumMod val="50000"/>
                </a:schemeClr>
              </a:solidFill>
              <a:latin typeface="+mj-ea"/>
              <a:ea typeface="+mj-ea"/>
            </a:rPr>
            <a:t>發行以「特選上櫃</a:t>
          </a:r>
          <a:r>
            <a:rPr lang="en-US" altLang="en-US" sz="1200" kern="1200" dirty="0">
              <a:solidFill>
                <a:schemeClr val="accent5">
                  <a:lumMod val="50000"/>
                </a:schemeClr>
              </a:solidFill>
              <a:latin typeface="+mj-ea"/>
              <a:ea typeface="+mj-ea"/>
            </a:rPr>
            <a:t>ESG</a:t>
          </a:r>
          <a:r>
            <a:rPr lang="zh-TW" altLang="en-US" sz="1200" kern="1200" dirty="0">
              <a:solidFill>
                <a:schemeClr val="accent5">
                  <a:lumMod val="50000"/>
                </a:schemeClr>
              </a:solidFill>
              <a:latin typeface="+mj-ea"/>
              <a:ea typeface="+mj-ea"/>
            </a:rPr>
            <a:t>電子菁英報酬指數」為標的指數之</a:t>
          </a:r>
          <a:r>
            <a:rPr lang="en-US" altLang="en-US" sz="1200" kern="1200" dirty="0">
              <a:solidFill>
                <a:schemeClr val="accent5">
                  <a:lumMod val="50000"/>
                </a:schemeClr>
              </a:solidFill>
              <a:latin typeface="+mj-ea"/>
              <a:ea typeface="+mj-ea"/>
            </a:rPr>
            <a:t>ETN</a:t>
          </a:r>
          <a:endParaRPr lang="zh-TW" altLang="en-US" sz="1200" kern="1200" dirty="0">
            <a:solidFill>
              <a:schemeClr val="accent5">
                <a:lumMod val="50000"/>
              </a:schemeClr>
            </a:solidFill>
            <a:latin typeface="+mj-ea"/>
            <a:ea typeface="+mj-ea"/>
          </a:endParaRPr>
        </a:p>
        <a:p>
          <a:pPr marL="114300" lvl="1" indent="-114300" algn="l" defTabSz="533400">
            <a:lnSpc>
              <a:spcPct val="90000"/>
            </a:lnSpc>
            <a:spcBef>
              <a:spcPct val="0"/>
            </a:spcBef>
            <a:spcAft>
              <a:spcPct val="15000"/>
            </a:spcAft>
            <a:buChar char="•"/>
          </a:pPr>
          <a:r>
            <a:rPr lang="zh-TW" altLang="en-US" sz="1200" kern="1200" dirty="0">
              <a:solidFill>
                <a:schemeClr val="accent5">
                  <a:lumMod val="50000"/>
                </a:schemeClr>
              </a:solidFill>
              <a:latin typeface="+mj-ea"/>
              <a:ea typeface="+mj-ea"/>
            </a:rPr>
            <a:t>簽署機構投資人盡職治理守則遵循聲明，落實責任投資</a:t>
          </a:r>
        </a:p>
        <a:p>
          <a:pPr marL="114300" lvl="1" indent="-114300" algn="l" defTabSz="533400">
            <a:lnSpc>
              <a:spcPct val="90000"/>
            </a:lnSpc>
            <a:spcBef>
              <a:spcPct val="0"/>
            </a:spcBef>
            <a:spcAft>
              <a:spcPct val="15000"/>
            </a:spcAft>
            <a:buChar char="•"/>
          </a:pPr>
          <a:r>
            <a:rPr lang="zh-TW" altLang="en-US" sz="1200" kern="1200" dirty="0">
              <a:solidFill>
                <a:schemeClr val="accent5">
                  <a:lumMod val="50000"/>
                </a:schemeClr>
              </a:solidFill>
              <a:latin typeface="+mj-ea"/>
              <a:ea typeface="+mj-ea"/>
            </a:rPr>
            <a:t>持續承銷</a:t>
          </a:r>
          <a:r>
            <a:rPr lang="en-US" altLang="zh-TW" sz="1200" kern="1200" dirty="0">
              <a:solidFill>
                <a:schemeClr val="accent5">
                  <a:lumMod val="50000"/>
                </a:schemeClr>
              </a:solidFill>
              <a:latin typeface="+mj-ea"/>
              <a:ea typeface="+mj-ea"/>
            </a:rPr>
            <a:t>/</a:t>
          </a:r>
          <a:r>
            <a:rPr lang="zh-TW" altLang="en-US" sz="1200" kern="1200" dirty="0">
              <a:solidFill>
                <a:schemeClr val="accent5">
                  <a:lumMod val="50000"/>
                </a:schemeClr>
              </a:solidFill>
              <a:latin typeface="+mj-ea"/>
              <a:ea typeface="+mj-ea"/>
            </a:rPr>
            <a:t>發行綠色、永續發展及</a:t>
          </a:r>
          <a:r>
            <a:rPr lang="en-US" altLang="zh-TW" sz="1200" kern="1200" dirty="0">
              <a:solidFill>
                <a:schemeClr val="accent5">
                  <a:lumMod val="50000"/>
                </a:schemeClr>
              </a:solidFill>
              <a:latin typeface="+mj-ea"/>
              <a:ea typeface="+mj-ea"/>
            </a:rPr>
            <a:t>ESG</a:t>
          </a:r>
          <a:r>
            <a:rPr lang="zh-TW" altLang="en-US" sz="1200" kern="1200" dirty="0">
              <a:solidFill>
                <a:schemeClr val="accent5">
                  <a:lumMod val="50000"/>
                </a:schemeClr>
              </a:solidFill>
              <a:latin typeface="+mj-ea"/>
              <a:ea typeface="+mj-ea"/>
            </a:rPr>
            <a:t>商品</a:t>
          </a:r>
        </a:p>
      </dsp:txBody>
      <dsp:txXfrm rot="-5400000">
        <a:off x="1295403" y="3089758"/>
        <a:ext cx="6938124" cy="771975"/>
      </dsp:txXfrm>
    </dsp:sp>
    <dsp:sp modelId="{2A978695-7B86-4263-9A29-59417688F35E}">
      <dsp:nvSpPr>
        <dsp:cNvPr id="0" name=""/>
        <dsp:cNvSpPr/>
      </dsp:nvSpPr>
      <dsp:spPr>
        <a:xfrm>
          <a:off x="0" y="2997935"/>
          <a:ext cx="1188691" cy="951662"/>
        </a:xfrm>
        <a:prstGeom prst="roundRect">
          <a:avLst/>
        </a:prstGeom>
        <a:solidFill>
          <a:schemeClr val="accent5">
            <a:hueOff val="648738"/>
            <a:satOff val="-32730"/>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mj-ea"/>
              <a:ea typeface="+mj-ea"/>
            </a:rPr>
            <a:t>兆豐證券</a:t>
          </a:r>
        </a:p>
      </dsp:txBody>
      <dsp:txXfrm>
        <a:off x="46456" y="3044391"/>
        <a:ext cx="1095779" cy="858750"/>
      </dsp:txXfrm>
    </dsp:sp>
    <dsp:sp modelId="{22D520A3-57BB-4F7C-B59A-2F852D06BCA1}">
      <dsp:nvSpPr>
        <dsp:cNvPr id="0" name=""/>
        <dsp:cNvSpPr/>
      </dsp:nvSpPr>
      <dsp:spPr>
        <a:xfrm rot="5400000">
          <a:off x="4357596" y="1005520"/>
          <a:ext cx="855499" cy="6979886"/>
        </a:xfrm>
        <a:prstGeom prst="round2SameRect">
          <a:avLst/>
        </a:prstGeom>
        <a:solidFill>
          <a:schemeClr val="accent5">
            <a:tint val="40000"/>
            <a:alpha val="90000"/>
            <a:hueOff val="1132183"/>
            <a:satOff val="-40783"/>
            <a:lumOff val="-2512"/>
            <a:alphaOff val="0"/>
          </a:schemeClr>
        </a:solidFill>
        <a:ln w="25400" cap="flat" cmpd="sng" algn="ctr">
          <a:solidFill>
            <a:schemeClr val="accent5">
              <a:tint val="40000"/>
              <a:alpha val="90000"/>
              <a:hueOff val="1132183"/>
              <a:satOff val="-40783"/>
              <a:lumOff val="-25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solidFill>
                <a:schemeClr val="accent5">
                  <a:lumMod val="50000"/>
                </a:schemeClr>
              </a:solidFill>
              <a:latin typeface="+mj-ea"/>
              <a:ea typeface="+mj-ea"/>
            </a:rPr>
            <a:t>截止至</a:t>
          </a:r>
          <a:r>
            <a:rPr lang="en-US" altLang="zh-TW" sz="1200" kern="1200" dirty="0">
              <a:solidFill>
                <a:schemeClr val="accent5">
                  <a:lumMod val="50000"/>
                </a:schemeClr>
              </a:solidFill>
              <a:latin typeface="+mj-ea"/>
              <a:ea typeface="+mj-ea"/>
            </a:rPr>
            <a:t>2021.07.31</a:t>
          </a:r>
          <a:r>
            <a:rPr lang="zh-TW" altLang="en-US" sz="1200" kern="1200" dirty="0">
              <a:solidFill>
                <a:schemeClr val="accent5">
                  <a:lumMod val="50000"/>
                </a:schemeClr>
              </a:solidFill>
              <a:latin typeface="+mj-ea"/>
              <a:ea typeface="+mj-ea"/>
            </a:rPr>
            <a:t>，防疫險及疫苗險已賣出約</a:t>
          </a:r>
          <a:r>
            <a:rPr lang="en-US" altLang="zh-TW" sz="1200" kern="1200" dirty="0">
              <a:solidFill>
                <a:schemeClr val="accent5">
                  <a:lumMod val="50000"/>
                </a:schemeClr>
              </a:solidFill>
              <a:latin typeface="+mj-ea"/>
              <a:ea typeface="+mj-ea"/>
            </a:rPr>
            <a:t>36</a:t>
          </a:r>
          <a:r>
            <a:rPr lang="zh-TW" altLang="en-US" sz="1200" kern="1200" dirty="0">
              <a:solidFill>
                <a:schemeClr val="accent5">
                  <a:lumMod val="50000"/>
                </a:schemeClr>
              </a:solidFill>
              <a:latin typeface="+mj-ea"/>
              <a:ea typeface="+mj-ea"/>
            </a:rPr>
            <a:t>萬件，保費收入達</a:t>
          </a:r>
          <a:r>
            <a:rPr lang="en-US" altLang="en-US" sz="1200" kern="1200" dirty="0">
              <a:solidFill>
                <a:schemeClr val="accent5">
                  <a:lumMod val="50000"/>
                </a:schemeClr>
              </a:solidFill>
              <a:latin typeface="+mj-ea"/>
              <a:ea typeface="+mj-ea"/>
            </a:rPr>
            <a:t>1.</a:t>
          </a:r>
          <a:r>
            <a:rPr lang="en-US" altLang="zh-TW" sz="1200" kern="1200" dirty="0">
              <a:solidFill>
                <a:schemeClr val="accent5">
                  <a:lumMod val="50000"/>
                </a:schemeClr>
              </a:solidFill>
              <a:latin typeface="+mj-ea"/>
              <a:ea typeface="+mj-ea"/>
            </a:rPr>
            <a:t>9</a:t>
          </a:r>
          <a:r>
            <a:rPr lang="zh-TW" altLang="en-US" sz="1200" kern="1200" dirty="0">
              <a:solidFill>
                <a:schemeClr val="accent5">
                  <a:lumMod val="50000"/>
                </a:schemeClr>
              </a:solidFill>
              <a:latin typeface="+mj-ea"/>
              <a:ea typeface="+mj-ea"/>
            </a:rPr>
            <a:t>億元，市佔率排名第三。</a:t>
          </a:r>
        </a:p>
        <a:p>
          <a:pPr marL="114300" lvl="1" indent="-114300" algn="l" defTabSz="533400">
            <a:lnSpc>
              <a:spcPct val="90000"/>
            </a:lnSpc>
            <a:spcBef>
              <a:spcPct val="0"/>
            </a:spcBef>
            <a:spcAft>
              <a:spcPct val="15000"/>
            </a:spcAft>
            <a:buChar char="•"/>
          </a:pPr>
          <a:r>
            <a:rPr lang="zh-TW" altLang="en-US" sz="1200" kern="1200" dirty="0">
              <a:solidFill>
                <a:schemeClr val="accent5">
                  <a:lumMod val="50000"/>
                </a:schemeClr>
              </a:solidFill>
              <a:latin typeface="+mj-ea"/>
              <a:ea typeface="+mj-ea"/>
            </a:rPr>
            <a:t>持續推廣微型保險、防疫及疫苗保險、農業保險等，以落實永續金融發展</a:t>
          </a:r>
        </a:p>
      </dsp:txBody>
      <dsp:txXfrm rot="-5400000">
        <a:off x="1295403" y="4109475"/>
        <a:ext cx="6938124" cy="771975"/>
      </dsp:txXfrm>
    </dsp:sp>
    <dsp:sp modelId="{57105677-E991-4828-97A2-E1BBE40CE529}">
      <dsp:nvSpPr>
        <dsp:cNvPr id="0" name=""/>
        <dsp:cNvSpPr/>
      </dsp:nvSpPr>
      <dsp:spPr>
        <a:xfrm>
          <a:off x="11" y="4001337"/>
          <a:ext cx="1188691" cy="951662"/>
        </a:xfrm>
        <a:prstGeom prst="roundRect">
          <a:avLst/>
        </a:prstGeom>
        <a:solidFill>
          <a:schemeClr val="accent5">
            <a:hueOff val="864984"/>
            <a:satOff val="-4364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mj-ea"/>
              <a:ea typeface="+mj-ea"/>
            </a:rPr>
            <a:t>兆豐產險</a:t>
          </a:r>
        </a:p>
      </dsp:txBody>
      <dsp:txXfrm>
        <a:off x="46467" y="4047793"/>
        <a:ext cx="1095779" cy="8587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0.19963</cdr:x>
      <cdr:y>0.7504</cdr:y>
    </cdr:from>
    <cdr:to>
      <cdr:x>0.28895</cdr:x>
      <cdr:y>0.85889</cdr:y>
    </cdr:to>
    <cdr:sp macro="" textlink="">
      <cdr:nvSpPr>
        <cdr:cNvPr id="4" name="AutoShape 40"/>
        <cdr:cNvSpPr>
          <a:spLocks xmlns:a="http://schemas.openxmlformats.org/drawingml/2006/main" noChangeArrowheads="1"/>
        </cdr:cNvSpPr>
      </cdr:nvSpPr>
      <cdr:spPr bwMode="gray">
        <a:xfrm xmlns:a="http://schemas.openxmlformats.org/drawingml/2006/main" rot="20624734">
          <a:off x="1399477" y="3340307"/>
          <a:ext cx="626164"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+35.8%</a:t>
          </a:r>
        </a:p>
      </cdr:txBody>
    </cdr:sp>
  </cdr:relSizeAnchor>
  <cdr:relSizeAnchor xmlns:cdr="http://schemas.openxmlformats.org/drawingml/2006/chartDrawing">
    <cdr:from>
      <cdr:x>0.35866</cdr:x>
      <cdr:y>0.7661</cdr:y>
    </cdr:from>
    <cdr:to>
      <cdr:x>0.45836</cdr:x>
      <cdr:y>0.85178</cdr:y>
    </cdr:to>
    <cdr:sp macro="" textlink="">
      <cdr:nvSpPr>
        <cdr:cNvPr id="5" name="AutoShape 40"/>
        <cdr:cNvSpPr>
          <a:spLocks xmlns:a="http://schemas.openxmlformats.org/drawingml/2006/main" noChangeArrowheads="1"/>
        </cdr:cNvSpPr>
      </cdr:nvSpPr>
      <cdr:spPr bwMode="gray">
        <a:xfrm xmlns:a="http://schemas.openxmlformats.org/drawingml/2006/main" rot="20820021">
          <a:off x="2514322" y="3410157"/>
          <a:ext cx="698973" cy="381436"/>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+86.5%</a:t>
          </a:r>
        </a:p>
      </cdr:txBody>
    </cdr:sp>
  </cdr:relSizeAnchor>
  <cdr:relSizeAnchor xmlns:cdr="http://schemas.openxmlformats.org/drawingml/2006/chartDrawing">
    <cdr:from>
      <cdr:x>0.8442</cdr:x>
      <cdr:y>0.57421</cdr:y>
    </cdr:from>
    <cdr:to>
      <cdr:x>0.95001</cdr:x>
      <cdr:y>0.6827</cdr:y>
    </cdr:to>
    <cdr:sp macro="" textlink="">
      <cdr:nvSpPr>
        <cdr:cNvPr id="6" name="AutoShape 40">
          <a:extLst xmlns:a="http://schemas.openxmlformats.org/drawingml/2006/main">
            <a:ext uri="{FF2B5EF4-FFF2-40B4-BE49-F238E27FC236}">
              <a16:creationId xmlns:a16="http://schemas.microsoft.com/office/drawing/2014/main" id="{C0D9CFF1-9D39-412F-925D-6C61E595B472}"/>
            </a:ext>
          </a:extLst>
        </cdr:cNvPr>
        <cdr:cNvSpPr>
          <a:spLocks xmlns:a="http://schemas.openxmlformats.org/drawingml/2006/main" noChangeArrowheads="1"/>
        </cdr:cNvSpPr>
      </cdr:nvSpPr>
      <cdr:spPr bwMode="gray">
        <a:xfrm xmlns:a="http://schemas.openxmlformats.org/drawingml/2006/main" rot="20624734">
          <a:off x="5918150" y="2556012"/>
          <a:ext cx="741816"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+10.9%</a:t>
          </a:r>
        </a:p>
      </cdr:txBody>
    </cdr:sp>
  </cdr:relSizeAnchor>
  <cdr:relSizeAnchor xmlns:cdr="http://schemas.openxmlformats.org/drawingml/2006/chartDrawing">
    <cdr:from>
      <cdr:x>0.52641</cdr:x>
      <cdr:y>0.77212</cdr:y>
    </cdr:from>
    <cdr:to>
      <cdr:x>0.63936</cdr:x>
      <cdr:y>0.85781</cdr:y>
    </cdr:to>
    <cdr:sp macro="" textlink="">
      <cdr:nvSpPr>
        <cdr:cNvPr id="7" name="AutoShape 40">
          <a:extLst xmlns:a="http://schemas.openxmlformats.org/drawingml/2006/main">
            <a:ext uri="{FF2B5EF4-FFF2-40B4-BE49-F238E27FC236}">
              <a16:creationId xmlns:a16="http://schemas.microsoft.com/office/drawing/2014/main" id="{88D3541E-9CA0-4C97-8D6B-08F91890FD55}"/>
            </a:ext>
          </a:extLst>
        </cdr:cNvPr>
        <cdr:cNvSpPr>
          <a:spLocks xmlns:a="http://schemas.openxmlformats.org/drawingml/2006/main" noChangeArrowheads="1"/>
        </cdr:cNvSpPr>
      </cdr:nvSpPr>
      <cdr:spPr bwMode="gray">
        <a:xfrm xmlns:a="http://schemas.openxmlformats.org/drawingml/2006/main" rot="20820021">
          <a:off x="3690353" y="3436972"/>
          <a:ext cx="791840" cy="381436"/>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+996.8%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7730" name="Rectangle 2"/>
          <p:cNvSpPr>
            <a:spLocks noGrp="1" noChangeArrowheads="1"/>
          </p:cNvSpPr>
          <p:nvPr>
            <p:ph type="hdr" sz="quarter"/>
          </p:nvPr>
        </p:nvSpPr>
        <p:spPr bwMode="auto">
          <a:xfrm>
            <a:off x="13" y="2"/>
            <a:ext cx="2947512"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8" rIns="91241" bIns="45618" numCol="1" anchor="t" anchorCtr="0" compatLnSpc="1">
            <a:prstTxWarp prst="textNoShape">
              <a:avLst/>
            </a:prstTxWarp>
          </a:bodyPr>
          <a:lstStyle>
            <a:lvl1pPr algn="l" defTabSz="913397">
              <a:defRPr sz="1200">
                <a:latin typeface="Arial" pitchFamily="34" charset="0"/>
                <a:ea typeface="新細明體" pitchFamily="18" charset="-120"/>
                <a:cs typeface="Arial" pitchFamily="34" charset="0"/>
              </a:defRPr>
            </a:lvl1pPr>
          </a:lstStyle>
          <a:p>
            <a:endParaRPr lang="en-US" altLang="zh-TW"/>
          </a:p>
        </p:txBody>
      </p:sp>
      <p:sp>
        <p:nvSpPr>
          <p:cNvPr id="457731" name="Rectangle 3"/>
          <p:cNvSpPr>
            <a:spLocks noGrp="1" noChangeArrowheads="1"/>
          </p:cNvSpPr>
          <p:nvPr>
            <p:ph type="dt" sz="quarter" idx="1"/>
          </p:nvPr>
        </p:nvSpPr>
        <p:spPr bwMode="auto">
          <a:xfrm>
            <a:off x="3853359" y="2"/>
            <a:ext cx="2947512"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8" rIns="91241" bIns="45618" numCol="1" anchor="t" anchorCtr="0" compatLnSpc="1">
            <a:prstTxWarp prst="textNoShape">
              <a:avLst/>
            </a:prstTxWarp>
          </a:bodyPr>
          <a:lstStyle>
            <a:lvl1pPr algn="r" defTabSz="913397">
              <a:defRPr sz="1200">
                <a:latin typeface="Arial" pitchFamily="34" charset="0"/>
                <a:ea typeface="新細明體" pitchFamily="18" charset="-120"/>
                <a:cs typeface="Arial" pitchFamily="34" charset="0"/>
              </a:defRPr>
            </a:lvl1pPr>
          </a:lstStyle>
          <a:p>
            <a:endParaRPr lang="en-US" altLang="zh-TW"/>
          </a:p>
        </p:txBody>
      </p:sp>
      <p:sp>
        <p:nvSpPr>
          <p:cNvPr id="457732" name="Rectangle 4"/>
          <p:cNvSpPr>
            <a:spLocks noGrp="1" noChangeArrowheads="1"/>
          </p:cNvSpPr>
          <p:nvPr>
            <p:ph type="ftr" sz="quarter" idx="2"/>
          </p:nvPr>
        </p:nvSpPr>
        <p:spPr bwMode="auto">
          <a:xfrm>
            <a:off x="13" y="9436350"/>
            <a:ext cx="2947512"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8" rIns="91241" bIns="45618" numCol="1" anchor="b" anchorCtr="0" compatLnSpc="1">
            <a:prstTxWarp prst="textNoShape">
              <a:avLst/>
            </a:prstTxWarp>
          </a:bodyPr>
          <a:lstStyle>
            <a:lvl1pPr algn="l" defTabSz="913397">
              <a:defRPr sz="1200">
                <a:latin typeface="Arial" pitchFamily="34" charset="0"/>
                <a:ea typeface="新細明體" pitchFamily="18" charset="-120"/>
                <a:cs typeface="Arial" pitchFamily="34" charset="0"/>
              </a:defRPr>
            </a:lvl1pPr>
          </a:lstStyle>
          <a:p>
            <a:endParaRPr lang="en-US" altLang="zh-TW"/>
          </a:p>
        </p:txBody>
      </p:sp>
      <p:sp>
        <p:nvSpPr>
          <p:cNvPr id="457733" name="Rectangle 5"/>
          <p:cNvSpPr>
            <a:spLocks noGrp="1" noChangeArrowheads="1"/>
          </p:cNvSpPr>
          <p:nvPr>
            <p:ph type="sldNum" sz="quarter" idx="3"/>
          </p:nvPr>
        </p:nvSpPr>
        <p:spPr bwMode="auto">
          <a:xfrm>
            <a:off x="3853359" y="9436350"/>
            <a:ext cx="2947512"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8" rIns="91241" bIns="45618" numCol="1" anchor="b" anchorCtr="0" compatLnSpc="1">
            <a:prstTxWarp prst="textNoShape">
              <a:avLst/>
            </a:prstTxWarp>
          </a:bodyPr>
          <a:lstStyle>
            <a:lvl1pPr algn="r" defTabSz="913397">
              <a:defRPr sz="1200">
                <a:latin typeface="Arial" pitchFamily="34" charset="0"/>
                <a:ea typeface="新細明體" pitchFamily="18" charset="-120"/>
                <a:cs typeface="Arial" pitchFamily="34" charset="0"/>
              </a:defRPr>
            </a:lvl1pPr>
          </a:lstStyle>
          <a:p>
            <a:fld id="{EB8FE521-66C1-444E-9C1D-F519421965A0}" type="slidenum">
              <a:rPr lang="zh-TW" altLang="en-US"/>
              <a:pPr/>
              <a:t>‹#›</a:t>
            </a:fld>
            <a:endParaRPr lang="en-US" altLang="zh-TW"/>
          </a:p>
        </p:txBody>
      </p:sp>
    </p:spTree>
    <p:extLst>
      <p:ext uri="{BB962C8B-B14F-4D97-AF65-F5344CB8AC3E}">
        <p14:creationId xmlns:p14="http://schemas.microsoft.com/office/powerpoint/2010/main" val="282675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3" y="2"/>
            <a:ext cx="2947512"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09" rIns="92824" bIns="46409" numCol="1" anchor="t" anchorCtr="0" compatLnSpc="1">
            <a:prstTxWarp prst="textNoShape">
              <a:avLst/>
            </a:prstTxWarp>
          </a:bodyPr>
          <a:lstStyle>
            <a:lvl1pPr algn="l" defTabSz="929036">
              <a:defRPr sz="1200">
                <a:latin typeface="Arial" pitchFamily="34" charset="0"/>
                <a:ea typeface="新細明體" pitchFamily="18" charset="-120"/>
                <a:cs typeface="Arial" pitchFamily="34" charset="0"/>
              </a:defRPr>
            </a:lvl1pPr>
          </a:lstStyle>
          <a:p>
            <a:endParaRPr lang="en-US" altLang="zh-TW"/>
          </a:p>
        </p:txBody>
      </p:sp>
      <p:sp>
        <p:nvSpPr>
          <p:cNvPr id="8195" name="Rectangle 3"/>
          <p:cNvSpPr>
            <a:spLocks noGrp="1" noChangeArrowheads="1"/>
          </p:cNvSpPr>
          <p:nvPr>
            <p:ph type="dt" idx="1"/>
          </p:nvPr>
        </p:nvSpPr>
        <p:spPr bwMode="auto">
          <a:xfrm>
            <a:off x="3853359" y="2"/>
            <a:ext cx="2947512"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09" rIns="92824" bIns="46409" numCol="1" anchor="t" anchorCtr="0" compatLnSpc="1">
            <a:prstTxWarp prst="textNoShape">
              <a:avLst/>
            </a:prstTxWarp>
          </a:bodyPr>
          <a:lstStyle>
            <a:lvl1pPr algn="r" defTabSz="929036">
              <a:defRPr sz="1200">
                <a:latin typeface="Arial" pitchFamily="34" charset="0"/>
                <a:ea typeface="新細明體" pitchFamily="18" charset="-120"/>
                <a:cs typeface="Arial" pitchFamily="34" charset="0"/>
              </a:defRPr>
            </a:lvl1pPr>
          </a:lstStyle>
          <a:p>
            <a:endParaRPr lang="en-US" altLang="zh-TW"/>
          </a:p>
        </p:txBody>
      </p:sp>
      <p:sp>
        <p:nvSpPr>
          <p:cNvPr id="8196" name="Rectangle 4"/>
          <p:cNvSpPr>
            <a:spLocks noGrp="1" noRot="1" noChangeAspect="1" noChangeArrowheads="1" noTextEdit="1"/>
          </p:cNvSpPr>
          <p:nvPr>
            <p:ph type="sldImg" idx="2"/>
          </p:nvPr>
        </p:nvSpPr>
        <p:spPr bwMode="auto">
          <a:xfrm>
            <a:off x="917575" y="738188"/>
            <a:ext cx="4979988" cy="3735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3750" y="4718969"/>
            <a:ext cx="5434970" cy="44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09" rIns="92824" bIns="46409"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198" name="Rectangle 6"/>
          <p:cNvSpPr>
            <a:spLocks noGrp="1" noChangeArrowheads="1"/>
          </p:cNvSpPr>
          <p:nvPr>
            <p:ph type="ftr" sz="quarter" idx="4"/>
          </p:nvPr>
        </p:nvSpPr>
        <p:spPr bwMode="auto">
          <a:xfrm>
            <a:off x="13" y="9436350"/>
            <a:ext cx="2947512"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09" rIns="92824" bIns="46409" numCol="1" anchor="b" anchorCtr="0" compatLnSpc="1">
            <a:prstTxWarp prst="textNoShape">
              <a:avLst/>
            </a:prstTxWarp>
          </a:bodyPr>
          <a:lstStyle>
            <a:lvl1pPr algn="l" defTabSz="929036">
              <a:defRPr sz="1200">
                <a:latin typeface="Arial" pitchFamily="34" charset="0"/>
                <a:ea typeface="新細明體" pitchFamily="18" charset="-120"/>
                <a:cs typeface="Arial" pitchFamily="34" charset="0"/>
              </a:defRPr>
            </a:lvl1pPr>
          </a:lstStyle>
          <a:p>
            <a:endParaRPr lang="en-US" altLang="zh-TW"/>
          </a:p>
        </p:txBody>
      </p:sp>
      <p:sp>
        <p:nvSpPr>
          <p:cNvPr id="8199" name="Rectangle 7"/>
          <p:cNvSpPr>
            <a:spLocks noGrp="1" noChangeArrowheads="1"/>
          </p:cNvSpPr>
          <p:nvPr>
            <p:ph type="sldNum" sz="quarter" idx="5"/>
          </p:nvPr>
        </p:nvSpPr>
        <p:spPr bwMode="auto">
          <a:xfrm>
            <a:off x="3853359" y="9436350"/>
            <a:ext cx="2947512"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09" rIns="92824" bIns="46409" numCol="1" anchor="b" anchorCtr="0" compatLnSpc="1">
            <a:prstTxWarp prst="textNoShape">
              <a:avLst/>
            </a:prstTxWarp>
          </a:bodyPr>
          <a:lstStyle>
            <a:lvl1pPr algn="r" defTabSz="929036">
              <a:defRPr sz="1200">
                <a:latin typeface="Arial" pitchFamily="34" charset="0"/>
                <a:ea typeface="新細明體" pitchFamily="18" charset="-120"/>
                <a:cs typeface="Arial" pitchFamily="34" charset="0"/>
              </a:defRPr>
            </a:lvl1pPr>
          </a:lstStyle>
          <a:p>
            <a:fld id="{BA93EF47-9CF0-4F1A-9DEF-2AB5275A50C2}" type="slidenum">
              <a:rPr lang="zh-TW" altLang="en-US"/>
              <a:pPr/>
              <a:t>‹#›</a:t>
            </a:fld>
            <a:endParaRPr lang="en-US" altLang="zh-TW"/>
          </a:p>
        </p:txBody>
      </p:sp>
    </p:spTree>
    <p:extLst>
      <p:ext uri="{BB962C8B-B14F-4D97-AF65-F5344CB8AC3E}">
        <p14:creationId xmlns:p14="http://schemas.microsoft.com/office/powerpoint/2010/main" val="14363615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DEF86-FCA2-49C2-BF8E-D5C99F364A9E}" type="slidenum">
              <a:rPr lang="zh-TW" altLang="en-US">
                <a:solidFill>
                  <a:prstClr val="black"/>
                </a:solidFill>
              </a:rPr>
              <a:pPr/>
              <a:t>1</a:t>
            </a:fld>
            <a:endParaRPr lang="en-US" altLang="zh-TW">
              <a:solidFill>
                <a:prstClr val="black"/>
              </a:solidFill>
            </a:endParaRPr>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23607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a:t>全球主要經濟體疫情有所控制，景氣逐漸復甦，產業投資意願提升，帶動資金需求，所以今年上半年放款</a:t>
            </a:r>
            <a:r>
              <a:rPr lang="en-US" altLang="zh-TW" dirty="0"/>
              <a:t>YOY</a:t>
            </a:r>
            <a:r>
              <a:rPr lang="zh-TW" altLang="en-US" dirty="0"/>
              <a:t>的成長率有</a:t>
            </a:r>
            <a:r>
              <a:rPr lang="en-US" altLang="zh-TW" dirty="0"/>
              <a:t>6%</a:t>
            </a:r>
            <a:r>
              <a:rPr lang="zh-TW" altLang="en-US" dirty="0"/>
              <a:t>，符合年初的預估值</a:t>
            </a:r>
            <a:endParaRPr lang="en-US" altLang="zh-TW" dirty="0"/>
          </a:p>
          <a:p>
            <a:pPr lvl="0"/>
            <a:r>
              <a:rPr lang="zh-TW" altLang="en-US" dirty="0"/>
              <a:t>配合政府扶植中小企業政策及改善過去本行大企業放款比重較高之放款結構，加強中小企業放款業務推展所致</a:t>
            </a:r>
            <a:endParaRPr lang="en-US" altLang="zh-TW" dirty="0"/>
          </a:p>
          <a:p>
            <a:pPr lvl="0"/>
            <a:r>
              <a:rPr lang="zh-TW" altLang="en-US" dirty="0"/>
              <a:t>自</a:t>
            </a:r>
            <a:r>
              <a:rPr lang="en-US" altLang="zh-TW" dirty="0"/>
              <a:t>5</a:t>
            </a:r>
            <a:r>
              <a:rPr lang="zh-TW" altLang="en-US" dirty="0"/>
              <a:t>月中旬本土疫情有變化，雖衝擊房市交易，但因房地合一稅</a:t>
            </a:r>
            <a:r>
              <a:rPr lang="en-US" altLang="zh-TW" dirty="0"/>
              <a:t>2.0</a:t>
            </a:r>
            <a:r>
              <a:rPr lang="zh-TW" altLang="en-US" dirty="0"/>
              <a:t>實施前節稅潮湧現，反而推升房地產交易量能，且在本行積極爭攬整批房貸下，</a:t>
            </a:r>
            <a:r>
              <a:rPr lang="en-US" altLang="zh-TW" dirty="0"/>
              <a:t>2021</a:t>
            </a:r>
            <a:r>
              <a:rPr lang="zh-TW" altLang="en-US" dirty="0"/>
              <a:t>年第</a:t>
            </a:r>
            <a:r>
              <a:rPr lang="en-US" altLang="zh-TW" dirty="0"/>
              <a:t>2</a:t>
            </a:r>
            <a:r>
              <a:rPr lang="zh-TW" altLang="en-US" dirty="0"/>
              <a:t>季房貸餘額較前一季成長</a:t>
            </a:r>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12</a:t>
            </a:fld>
            <a:endParaRPr lang="en-US" altLang="zh-TW"/>
          </a:p>
        </p:txBody>
      </p:sp>
    </p:spTree>
    <p:extLst>
      <p:ext uri="{BB962C8B-B14F-4D97-AF65-F5344CB8AC3E}">
        <p14:creationId xmlns:p14="http://schemas.microsoft.com/office/powerpoint/2010/main" val="64777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製造業及不動產業之放款需求較高，其中製造業中又以電子零組件製造業放款需求最高，因目前國內展業發展以半導體業、綠能及</a:t>
            </a:r>
            <a:r>
              <a:rPr lang="en-US" altLang="zh-TW" dirty="0"/>
              <a:t>5G</a:t>
            </a:r>
            <a:r>
              <a:rPr lang="zh-TW" altLang="en-US" dirty="0"/>
              <a:t>基礎設備等投資，預估相關企業資本支出，</a:t>
            </a:r>
            <a:r>
              <a:rPr lang="en-US" altLang="zh-TW" dirty="0"/>
              <a:t>2021</a:t>
            </a:r>
            <a:r>
              <a:rPr lang="zh-TW" altLang="en-US" dirty="0"/>
              <a:t>年下半年度將會有較大的資金需求</a:t>
            </a:r>
            <a:endParaRPr lang="en-US" altLang="zh-TW" dirty="0"/>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13</a:t>
            </a:fld>
            <a:endParaRPr lang="en-US" altLang="zh-TW"/>
          </a:p>
        </p:txBody>
      </p:sp>
    </p:spTree>
    <p:extLst>
      <p:ext uri="{BB962C8B-B14F-4D97-AF65-F5344CB8AC3E}">
        <p14:creationId xmlns:p14="http://schemas.microsoft.com/office/powerpoint/2010/main" val="164103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國內分行放款增加，主要因全球景氣逐漸復甦，帶動國內製造業之資金需求增加，且國內消金放款餘額成長動能也很強近，主要來自房貸業務量成長。</a:t>
            </a:r>
          </a:p>
          <a:p>
            <a:r>
              <a:rPr lang="zh-TW" altLang="en-US" dirty="0"/>
              <a:t>此外本國各銀行皆加強洗錢風險防制措施，</a:t>
            </a:r>
            <a:r>
              <a:rPr lang="en-US" altLang="zh-TW" dirty="0"/>
              <a:t>OBU</a:t>
            </a:r>
            <a:r>
              <a:rPr lang="zh-TW" altLang="en-US" dirty="0"/>
              <a:t>開戶從嚴，放款因此減少。</a:t>
            </a:r>
            <a:endParaRPr lang="en-US" altLang="zh-TW" dirty="0"/>
          </a:p>
          <a:p>
            <a:r>
              <a:rPr lang="zh-TW" altLang="en-US" dirty="0"/>
              <a:t>另外美元匯率今年相較去年同期減少</a:t>
            </a:r>
            <a:r>
              <a:rPr lang="en-US" altLang="zh-TW" dirty="0"/>
              <a:t>6%</a:t>
            </a:r>
            <a:r>
              <a:rPr lang="zh-TW" altLang="en-US" dirty="0"/>
              <a:t>，所以如果把</a:t>
            </a:r>
            <a:r>
              <a:rPr lang="en-US" altLang="zh-TW" dirty="0"/>
              <a:t>OBU</a:t>
            </a:r>
            <a:r>
              <a:rPr lang="zh-TW" altLang="en-US" dirty="0"/>
              <a:t>跟海外分行以原幣別計算，放款動能其實蠻穩定。</a:t>
            </a:r>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14</a:t>
            </a:fld>
            <a:endParaRPr lang="en-US" altLang="zh-TW"/>
          </a:p>
        </p:txBody>
      </p:sp>
    </p:spTree>
    <p:extLst>
      <p:ext uri="{BB962C8B-B14F-4D97-AF65-F5344CB8AC3E}">
        <p14:creationId xmlns:p14="http://schemas.microsoft.com/office/powerpoint/2010/main" val="4196215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台幣放款增加，主因企業放款增溫、中小企業放款、房貸。</a:t>
            </a:r>
          </a:p>
          <a:p>
            <a:r>
              <a:rPr lang="zh-TW" altLang="en-US" dirty="0"/>
              <a:t>外幣放款及美元放款這個季度如果排除匯率影響數，放款餘額其實是逐漸增溫的</a:t>
            </a:r>
            <a:endParaRPr lang="en-US" altLang="zh-TW" dirty="0"/>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15</a:t>
            </a:fld>
            <a:endParaRPr lang="en-US" altLang="zh-TW"/>
          </a:p>
        </p:txBody>
      </p:sp>
    </p:spTree>
    <p:extLst>
      <p:ext uri="{BB962C8B-B14F-4D97-AF65-F5344CB8AC3E}">
        <p14:creationId xmlns:p14="http://schemas.microsoft.com/office/powerpoint/2010/main" val="46959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a:t>台幣活存餘額減少定存增加；我們的觀察主要可能有幾個原因，消費者物價指數（</a:t>
            </a:r>
            <a:r>
              <a:rPr lang="en-US" altLang="zh-TW" dirty="0"/>
              <a:t>CPI</a:t>
            </a:r>
            <a:r>
              <a:rPr lang="zh-TW" altLang="en-US" dirty="0"/>
              <a:t>）逼近</a:t>
            </a:r>
            <a:r>
              <a:rPr lang="en-US" altLang="zh-TW" dirty="0"/>
              <a:t>2%</a:t>
            </a:r>
            <a:r>
              <a:rPr lang="zh-TW" altLang="en-US" dirty="0"/>
              <a:t>的警戒點；通貨膨脹風聲再起，貨幣實質購買力減弱，為求保值，活存轉作定存蔚為風潮。台股加權指數處於歷史新高，市場資金居高思危開始調整配置，故台幣定存增加。</a:t>
            </a:r>
          </a:p>
          <a:p>
            <a:pPr lvl="0"/>
            <a:r>
              <a:rPr lang="zh-TW" altLang="en-US" dirty="0"/>
              <a:t>外幣活存餘額增加：歐美各國施打疫苗日漸普及，國際景氣復甦，有效需求提升，眾多資通訊電子零組件公司因此受惠，出口暢旺。故外幣活存增加。</a:t>
            </a:r>
          </a:p>
          <a:p>
            <a:pPr lvl="0"/>
            <a:r>
              <a:rPr lang="zh-TW" altLang="en-US" dirty="0"/>
              <a:t>外匯定存餘額減少：孫然聯準會坦言有通膨疑慮，卻尚未考量立即縮減每月購債規模甚至反轉升息；因此外幣定存逐季減少。</a:t>
            </a:r>
          </a:p>
          <a:p>
            <a:endParaRPr lang="zh-TW" altLang="en-US" dirty="0"/>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16</a:t>
            </a:fld>
            <a:endParaRPr lang="en-US" altLang="zh-TW"/>
          </a:p>
        </p:txBody>
      </p:sp>
    </p:spTree>
    <p:extLst>
      <p:ext uri="{BB962C8B-B14F-4D97-AF65-F5344CB8AC3E}">
        <p14:creationId xmlns:p14="http://schemas.microsoft.com/office/powerpoint/2010/main" val="2307406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存放比增加，主要是這個季度放款平均餘額增幅略高於這個季度的存款平均餘額，特別是美元的部分，所以有助於美元</a:t>
            </a:r>
            <a:r>
              <a:rPr lang="en-US" altLang="zh-TW" dirty="0"/>
              <a:t>NIM</a:t>
            </a:r>
            <a:r>
              <a:rPr lang="zh-TW" altLang="en-US" dirty="0"/>
              <a:t>的表現。</a:t>
            </a:r>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17</a:t>
            </a:fld>
            <a:endParaRPr lang="en-US" altLang="zh-TW"/>
          </a:p>
        </p:txBody>
      </p:sp>
    </p:spTree>
    <p:extLst>
      <p:ext uri="{BB962C8B-B14F-4D97-AF65-F5344CB8AC3E}">
        <p14:creationId xmlns:p14="http://schemas.microsoft.com/office/powerpoint/2010/main" val="290768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這個季度存放利差持平，主要是因為海外存款成本仍有看到</a:t>
            </a:r>
            <a:r>
              <a:rPr lang="en-US" altLang="zh-TW" dirty="0"/>
              <a:t>repricing</a:t>
            </a:r>
            <a:r>
              <a:rPr lang="zh-TW" altLang="en-US" dirty="0"/>
              <a:t>逐漸減少，所以海外放款存放利差仍持續微幅上揚，這部分幫忙</a:t>
            </a:r>
            <a:r>
              <a:rPr lang="en-US" altLang="zh-TW" dirty="0"/>
              <a:t>off set</a:t>
            </a:r>
            <a:r>
              <a:rPr lang="zh-TW" altLang="en-US" dirty="0"/>
              <a:t>國內放款存放利差的壓力，所以整體存放利差跟前面幾個季度比起來差異不大。</a:t>
            </a:r>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18</a:t>
            </a:fld>
            <a:endParaRPr lang="en-US" altLang="zh-TW"/>
          </a:p>
        </p:txBody>
      </p:sp>
    </p:spTree>
    <p:extLst>
      <p:ext uri="{BB962C8B-B14F-4D97-AF65-F5344CB8AC3E}">
        <p14:creationId xmlns:p14="http://schemas.microsoft.com/office/powerpoint/2010/main" val="414513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所以</a:t>
            </a:r>
            <a:r>
              <a:rPr lang="en-US" altLang="zh-TW" dirty="0"/>
              <a:t>NIM</a:t>
            </a:r>
            <a:r>
              <a:rPr lang="zh-TW" altLang="en-US" dirty="0"/>
              <a:t>也是同樣道理，外幣特別是美元</a:t>
            </a:r>
            <a:r>
              <a:rPr lang="en-US" altLang="zh-TW" dirty="0"/>
              <a:t>NIM</a:t>
            </a:r>
            <a:r>
              <a:rPr lang="zh-TW" altLang="en-US" dirty="0"/>
              <a:t>仍然有上揚的跡象，所以幫忙</a:t>
            </a:r>
            <a:r>
              <a:rPr lang="en-US" altLang="zh-TW" dirty="0"/>
              <a:t>off set</a:t>
            </a:r>
            <a:r>
              <a:rPr lang="zh-TW" altLang="en-US" dirty="0"/>
              <a:t>掉台幣</a:t>
            </a:r>
            <a:r>
              <a:rPr lang="en-US" altLang="zh-TW" dirty="0"/>
              <a:t>NIM</a:t>
            </a:r>
            <a:r>
              <a:rPr lang="zh-TW" altLang="en-US" dirty="0"/>
              <a:t>的壓力，整體</a:t>
            </a:r>
            <a:r>
              <a:rPr lang="en-US" altLang="zh-TW" dirty="0"/>
              <a:t>NIM</a:t>
            </a:r>
            <a:r>
              <a:rPr lang="zh-TW" altLang="en-US" dirty="0"/>
              <a:t>在第二季仍維持</a:t>
            </a:r>
            <a:r>
              <a:rPr lang="en-US" altLang="zh-TW" dirty="0"/>
              <a:t>0.83%</a:t>
            </a:r>
            <a:endParaRPr lang="zh-TW" altLang="en-US" dirty="0"/>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19</a:t>
            </a:fld>
            <a:endParaRPr lang="en-US" altLang="zh-TW"/>
          </a:p>
        </p:txBody>
      </p:sp>
    </p:spTree>
    <p:extLst>
      <p:ext uri="{BB962C8B-B14F-4D97-AF65-F5344CB8AC3E}">
        <p14:creationId xmlns:p14="http://schemas.microsoft.com/office/powerpoint/2010/main" val="123984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雖然上個季度經歷了國內疫情的變化以及股市的波動，有影響部分的理財需求與交易，但是整體財富管理手續費並沒有大幅下滑，仍保持一定收益表現。</a:t>
            </a:r>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20</a:t>
            </a:fld>
            <a:endParaRPr lang="en-US" altLang="zh-TW"/>
          </a:p>
        </p:txBody>
      </p:sp>
    </p:spTree>
    <p:extLst>
      <p:ext uri="{BB962C8B-B14F-4D97-AF65-F5344CB8AC3E}">
        <p14:creationId xmlns:p14="http://schemas.microsoft.com/office/powerpoint/2010/main" val="2604966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銀行的手續費收益在今年上半年達</a:t>
            </a:r>
            <a:r>
              <a:rPr lang="en-US" altLang="zh-TW" dirty="0"/>
              <a:t>31.5</a:t>
            </a:r>
            <a:r>
              <a:rPr lang="zh-TW" altLang="en-US" dirty="0"/>
              <a:t>億元，相較去年同期成長</a:t>
            </a:r>
            <a:r>
              <a:rPr lang="en-US" altLang="zh-TW" dirty="0"/>
              <a:t>4.1%</a:t>
            </a:r>
            <a:r>
              <a:rPr lang="zh-TW" altLang="en-US" dirty="0"/>
              <a:t>，主要的成長動能是來自於財富管理收續費收益。</a:t>
            </a:r>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21</a:t>
            </a:fld>
            <a:endParaRPr lang="en-US" altLang="zh-TW"/>
          </a:p>
        </p:txBody>
      </p:sp>
    </p:spTree>
    <p:extLst>
      <p:ext uri="{BB962C8B-B14F-4D97-AF65-F5344CB8AC3E}">
        <p14:creationId xmlns:p14="http://schemas.microsoft.com/office/powerpoint/2010/main" val="12944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2</a:t>
            </a:fld>
            <a:endParaRPr lang="en-US" altLang="zh-TW"/>
          </a:p>
        </p:txBody>
      </p:sp>
    </p:spTree>
    <p:extLst>
      <p:ext uri="{BB962C8B-B14F-4D97-AF65-F5344CB8AC3E}">
        <p14:creationId xmlns:p14="http://schemas.microsoft.com/office/powerpoint/2010/main" val="2754596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solidFill>
                  <a:prstClr val="black"/>
                </a:solidFill>
              </a:rPr>
              <a:pPr/>
              <a:t>22</a:t>
            </a:fld>
            <a:endParaRPr lang="en-US" altLang="zh-TW">
              <a:solidFill>
                <a:prstClr val="black"/>
              </a:solidFill>
            </a:endParaRPr>
          </a:p>
        </p:txBody>
      </p:sp>
    </p:spTree>
    <p:extLst>
      <p:ext uri="{BB962C8B-B14F-4D97-AF65-F5344CB8AC3E}">
        <p14:creationId xmlns:p14="http://schemas.microsoft.com/office/powerpoint/2010/main" val="366897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23</a:t>
            </a:fld>
            <a:endParaRPr lang="en-US" altLang="zh-TW"/>
          </a:p>
        </p:txBody>
      </p:sp>
    </p:spTree>
    <p:extLst>
      <p:ext uri="{BB962C8B-B14F-4D97-AF65-F5344CB8AC3E}">
        <p14:creationId xmlns:p14="http://schemas.microsoft.com/office/powerpoint/2010/main" val="3281735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24</a:t>
            </a:fld>
            <a:endParaRPr lang="en-US" altLang="zh-TW"/>
          </a:p>
        </p:txBody>
      </p:sp>
    </p:spTree>
    <p:extLst>
      <p:ext uri="{BB962C8B-B14F-4D97-AF65-F5344CB8AC3E}">
        <p14:creationId xmlns:p14="http://schemas.microsoft.com/office/powerpoint/2010/main" val="3266231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3420">
              <a:defRPr sz="1400">
                <a:solidFill>
                  <a:schemeClr val="tx1"/>
                </a:solidFill>
                <a:latin typeface="Arial Narrow" pitchFamily="34" charset="0"/>
                <a:ea typeface="Arial Unicode MS" pitchFamily="34" charset="-120"/>
                <a:cs typeface="Arial Unicode MS" pitchFamily="34" charset="-120"/>
              </a:defRPr>
            </a:lvl1pPr>
            <a:lvl2pPr marL="710310" indent="-273196" defTabSz="933420">
              <a:defRPr sz="1400">
                <a:solidFill>
                  <a:schemeClr val="tx1"/>
                </a:solidFill>
                <a:latin typeface="Arial Narrow" pitchFamily="34" charset="0"/>
                <a:ea typeface="Arial Unicode MS" pitchFamily="34" charset="-120"/>
                <a:cs typeface="Arial Unicode MS" pitchFamily="34" charset="-120"/>
              </a:defRPr>
            </a:lvl2pPr>
            <a:lvl3pPr marL="1092783" indent="-218556" defTabSz="933420">
              <a:defRPr sz="1400">
                <a:solidFill>
                  <a:schemeClr val="tx1"/>
                </a:solidFill>
                <a:latin typeface="Arial Narrow" pitchFamily="34" charset="0"/>
                <a:ea typeface="Arial Unicode MS" pitchFamily="34" charset="-120"/>
                <a:cs typeface="Arial Unicode MS" pitchFamily="34" charset="-120"/>
              </a:defRPr>
            </a:lvl3pPr>
            <a:lvl4pPr marL="1529894" indent="-218556" defTabSz="933420">
              <a:defRPr sz="1400">
                <a:solidFill>
                  <a:schemeClr val="tx1"/>
                </a:solidFill>
                <a:latin typeface="Arial Narrow" pitchFamily="34" charset="0"/>
                <a:ea typeface="Arial Unicode MS" pitchFamily="34" charset="-120"/>
                <a:cs typeface="Arial Unicode MS" pitchFamily="34" charset="-120"/>
              </a:defRPr>
            </a:lvl4pPr>
            <a:lvl5pPr marL="1967009" indent="-218556" defTabSz="933420">
              <a:defRPr sz="1400">
                <a:solidFill>
                  <a:schemeClr val="tx1"/>
                </a:solidFill>
                <a:latin typeface="Arial Narrow" pitchFamily="34" charset="0"/>
                <a:ea typeface="Arial Unicode MS" pitchFamily="34" charset="-120"/>
                <a:cs typeface="Arial Unicode MS" pitchFamily="34" charset="-120"/>
              </a:defRPr>
            </a:lvl5pPr>
            <a:lvl6pPr marL="2404123"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1236"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78351"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5462"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2E0C0F36-65BF-4EE7-A3B9-9B6AF41D71E2}" type="slidenum">
              <a:rPr lang="zh-TW" altLang="en-US" sz="1200">
                <a:latin typeface="Arial" pitchFamily="34" charset="0"/>
                <a:ea typeface="新細明體" pitchFamily="18" charset="-120"/>
                <a:cs typeface="Arial" pitchFamily="34" charset="0"/>
              </a:rPr>
              <a:pPr/>
              <a:t>25</a:t>
            </a:fld>
            <a:endParaRPr lang="en-US" altLang="zh-TW" sz="1200">
              <a:latin typeface="Arial" pitchFamily="34" charset="0"/>
              <a:ea typeface="新細明體" pitchFamily="18" charset="-120"/>
              <a:cs typeface="Arial" pitchFamily="34" charset="0"/>
            </a:endParaRPr>
          </a:p>
        </p:txBody>
      </p:sp>
      <p:sp>
        <p:nvSpPr>
          <p:cNvPr id="32771" name="Rectangle 2"/>
          <p:cNvSpPr>
            <a:spLocks noGrp="1" noRot="1" noChangeAspect="1" noChangeArrowheads="1" noTextEdit="1"/>
          </p:cNvSpPr>
          <p:nvPr>
            <p:ph type="sldImg"/>
          </p:nvPr>
        </p:nvSpPr>
        <p:spPr>
          <a:xfrm>
            <a:off x="915988" y="738188"/>
            <a:ext cx="4978400" cy="3735387"/>
          </a:xfrm>
          <a:ln/>
        </p:spPr>
      </p:sp>
      <p:sp>
        <p:nvSpPr>
          <p:cNvPr id="32772" name="Rectangle 3"/>
          <p:cNvSpPr>
            <a:spLocks noGrp="1" noChangeArrowheads="1"/>
          </p:cNvSpPr>
          <p:nvPr>
            <p:ph type="body" idx="1"/>
          </p:nvPr>
        </p:nvSpPr>
        <p:spPr>
          <a:xfrm>
            <a:off x="679952" y="4719964"/>
            <a:ext cx="5442559" cy="4471868"/>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3132618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54353-718D-4B24-AB8A-ED659CFCB8B0}" type="slidenum">
              <a:rPr lang="zh-TW" altLang="en-US"/>
              <a:pPr/>
              <a:t>26</a:t>
            </a:fld>
            <a:endParaRPr lang="en-US" altLang="zh-TW"/>
          </a:p>
        </p:txBody>
      </p:sp>
      <p:sp>
        <p:nvSpPr>
          <p:cNvPr id="1571842" name="Rectangle 2"/>
          <p:cNvSpPr>
            <a:spLocks noGrp="1" noRot="1" noChangeAspect="1" noChangeArrowheads="1" noTextEdit="1"/>
          </p:cNvSpPr>
          <p:nvPr>
            <p:ph type="sldImg"/>
          </p:nvPr>
        </p:nvSpPr>
        <p:spPr>
          <a:xfrm>
            <a:off x="915988" y="738188"/>
            <a:ext cx="4978400" cy="3735387"/>
          </a:xfrm>
          <a:ln/>
        </p:spPr>
      </p:sp>
      <p:sp>
        <p:nvSpPr>
          <p:cNvPr id="1571843" name="Rectangle 3"/>
          <p:cNvSpPr>
            <a:spLocks noGrp="1" noChangeArrowheads="1"/>
          </p:cNvSpPr>
          <p:nvPr>
            <p:ph type="body" idx="1"/>
          </p:nvPr>
        </p:nvSpPr>
        <p:spPr>
          <a:xfrm>
            <a:off x="683750" y="4720557"/>
            <a:ext cx="5434970" cy="4471432"/>
          </a:xfrm>
        </p:spPr>
        <p:txBody>
          <a:bodyPr/>
          <a:lstStyle/>
          <a:p>
            <a:endParaRPr lang="zh-TW" altLang="en-US"/>
          </a:p>
        </p:txBody>
      </p:sp>
    </p:spTree>
    <p:extLst>
      <p:ext uri="{BB962C8B-B14F-4D97-AF65-F5344CB8AC3E}">
        <p14:creationId xmlns:p14="http://schemas.microsoft.com/office/powerpoint/2010/main" val="277465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3420">
              <a:defRPr sz="1400">
                <a:solidFill>
                  <a:schemeClr val="tx1"/>
                </a:solidFill>
                <a:latin typeface="Arial Narrow" pitchFamily="34" charset="0"/>
                <a:ea typeface="Arial Unicode MS" pitchFamily="34" charset="-120"/>
                <a:cs typeface="Arial Unicode MS" pitchFamily="34" charset="-120"/>
              </a:defRPr>
            </a:lvl1pPr>
            <a:lvl2pPr marL="710310" indent="-273196" defTabSz="933420">
              <a:defRPr sz="1400">
                <a:solidFill>
                  <a:schemeClr val="tx1"/>
                </a:solidFill>
                <a:latin typeface="Arial Narrow" pitchFamily="34" charset="0"/>
                <a:ea typeface="Arial Unicode MS" pitchFamily="34" charset="-120"/>
                <a:cs typeface="Arial Unicode MS" pitchFamily="34" charset="-120"/>
              </a:defRPr>
            </a:lvl2pPr>
            <a:lvl3pPr marL="1092783" indent="-218556" defTabSz="933420">
              <a:defRPr sz="1400">
                <a:solidFill>
                  <a:schemeClr val="tx1"/>
                </a:solidFill>
                <a:latin typeface="Arial Narrow" pitchFamily="34" charset="0"/>
                <a:ea typeface="Arial Unicode MS" pitchFamily="34" charset="-120"/>
                <a:cs typeface="Arial Unicode MS" pitchFamily="34" charset="-120"/>
              </a:defRPr>
            </a:lvl3pPr>
            <a:lvl4pPr marL="1529894" indent="-218556" defTabSz="933420">
              <a:defRPr sz="1400">
                <a:solidFill>
                  <a:schemeClr val="tx1"/>
                </a:solidFill>
                <a:latin typeface="Arial Narrow" pitchFamily="34" charset="0"/>
                <a:ea typeface="Arial Unicode MS" pitchFamily="34" charset="-120"/>
                <a:cs typeface="Arial Unicode MS" pitchFamily="34" charset="-120"/>
              </a:defRPr>
            </a:lvl4pPr>
            <a:lvl5pPr marL="1967009" indent="-218556" defTabSz="933420">
              <a:defRPr sz="1400">
                <a:solidFill>
                  <a:schemeClr val="tx1"/>
                </a:solidFill>
                <a:latin typeface="Arial Narrow" pitchFamily="34" charset="0"/>
                <a:ea typeface="Arial Unicode MS" pitchFamily="34" charset="-120"/>
                <a:cs typeface="Arial Unicode MS" pitchFamily="34" charset="-120"/>
              </a:defRPr>
            </a:lvl5pPr>
            <a:lvl6pPr marL="2404123"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1236"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78351"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5462"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E34DE221-BEF3-4219-9D46-FEF260A2DE91}" type="slidenum">
              <a:rPr lang="zh-TW" altLang="en-US" sz="1200">
                <a:latin typeface="Arial" pitchFamily="34" charset="0"/>
                <a:ea typeface="新細明體" pitchFamily="18" charset="-120"/>
                <a:cs typeface="Arial" pitchFamily="34" charset="0"/>
              </a:rPr>
              <a:pPr/>
              <a:t>27</a:t>
            </a:fld>
            <a:endParaRPr lang="en-US" altLang="zh-TW" sz="1200">
              <a:latin typeface="Arial" pitchFamily="34" charset="0"/>
              <a:ea typeface="新細明體" pitchFamily="18" charset="-120"/>
              <a:cs typeface="Arial" pitchFamily="34" charset="0"/>
            </a:endParaRPr>
          </a:p>
        </p:txBody>
      </p:sp>
      <p:sp>
        <p:nvSpPr>
          <p:cNvPr id="36867" name="Rectangle 2"/>
          <p:cNvSpPr>
            <a:spLocks noGrp="1" noRot="1" noChangeAspect="1" noChangeArrowheads="1" noTextEdit="1"/>
          </p:cNvSpPr>
          <p:nvPr>
            <p:ph type="sldImg"/>
          </p:nvPr>
        </p:nvSpPr>
        <p:spPr>
          <a:xfrm>
            <a:off x="915988" y="738188"/>
            <a:ext cx="4978400" cy="3735387"/>
          </a:xfrm>
          <a:ln/>
        </p:spPr>
      </p:sp>
      <p:sp>
        <p:nvSpPr>
          <p:cNvPr id="36868" name="Rectangle 3"/>
          <p:cNvSpPr>
            <a:spLocks noGrp="1" noChangeArrowheads="1"/>
          </p:cNvSpPr>
          <p:nvPr>
            <p:ph type="body" idx="1"/>
          </p:nvPr>
        </p:nvSpPr>
        <p:spPr>
          <a:xfrm>
            <a:off x="679952" y="4719964"/>
            <a:ext cx="5442559" cy="4471868"/>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667885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3420">
              <a:defRPr sz="1400">
                <a:solidFill>
                  <a:schemeClr val="tx1"/>
                </a:solidFill>
                <a:latin typeface="Arial Narrow" pitchFamily="34" charset="0"/>
                <a:ea typeface="Arial Unicode MS" pitchFamily="34" charset="-120"/>
                <a:cs typeface="Arial Unicode MS" pitchFamily="34" charset="-120"/>
              </a:defRPr>
            </a:lvl1pPr>
            <a:lvl2pPr marL="710310" indent="-273196" defTabSz="933420">
              <a:defRPr sz="1400">
                <a:solidFill>
                  <a:schemeClr val="tx1"/>
                </a:solidFill>
                <a:latin typeface="Arial Narrow" pitchFamily="34" charset="0"/>
                <a:ea typeface="Arial Unicode MS" pitchFamily="34" charset="-120"/>
                <a:cs typeface="Arial Unicode MS" pitchFamily="34" charset="-120"/>
              </a:defRPr>
            </a:lvl2pPr>
            <a:lvl3pPr marL="1092783" indent="-218556" defTabSz="933420">
              <a:defRPr sz="1400">
                <a:solidFill>
                  <a:schemeClr val="tx1"/>
                </a:solidFill>
                <a:latin typeface="Arial Narrow" pitchFamily="34" charset="0"/>
                <a:ea typeface="Arial Unicode MS" pitchFamily="34" charset="-120"/>
                <a:cs typeface="Arial Unicode MS" pitchFamily="34" charset="-120"/>
              </a:defRPr>
            </a:lvl3pPr>
            <a:lvl4pPr marL="1529894" indent="-218556" defTabSz="933420">
              <a:defRPr sz="1400">
                <a:solidFill>
                  <a:schemeClr val="tx1"/>
                </a:solidFill>
                <a:latin typeface="Arial Narrow" pitchFamily="34" charset="0"/>
                <a:ea typeface="Arial Unicode MS" pitchFamily="34" charset="-120"/>
                <a:cs typeface="Arial Unicode MS" pitchFamily="34" charset="-120"/>
              </a:defRPr>
            </a:lvl4pPr>
            <a:lvl5pPr marL="1967009" indent="-218556" defTabSz="933420">
              <a:defRPr sz="1400">
                <a:solidFill>
                  <a:schemeClr val="tx1"/>
                </a:solidFill>
                <a:latin typeface="Arial Narrow" pitchFamily="34" charset="0"/>
                <a:ea typeface="Arial Unicode MS" pitchFamily="34" charset="-120"/>
                <a:cs typeface="Arial Unicode MS" pitchFamily="34" charset="-120"/>
              </a:defRPr>
            </a:lvl5pPr>
            <a:lvl6pPr marL="2404123"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1236"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78351"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5462" indent="-218556" defTabSz="93342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7CB83608-3A37-4295-ABD0-2C28F57E9441}" type="slidenum">
              <a:rPr lang="zh-TW" altLang="en-US" sz="1200">
                <a:latin typeface="Arial" pitchFamily="34" charset="0"/>
                <a:ea typeface="新細明體" pitchFamily="18" charset="-120"/>
                <a:cs typeface="Arial" pitchFamily="34" charset="0"/>
              </a:rPr>
              <a:pPr/>
              <a:t>28</a:t>
            </a:fld>
            <a:endParaRPr lang="en-US" altLang="zh-TW" sz="1200">
              <a:latin typeface="Arial" pitchFamily="34" charset="0"/>
              <a:ea typeface="新細明體" pitchFamily="18" charset="-120"/>
              <a:cs typeface="Arial" pitchFamily="34" charset="0"/>
            </a:endParaRPr>
          </a:p>
        </p:txBody>
      </p:sp>
      <p:sp>
        <p:nvSpPr>
          <p:cNvPr id="38915" name="Rectangle 2"/>
          <p:cNvSpPr>
            <a:spLocks noGrp="1" noRot="1" noChangeAspect="1" noChangeArrowheads="1" noTextEdit="1"/>
          </p:cNvSpPr>
          <p:nvPr>
            <p:ph type="sldImg"/>
          </p:nvPr>
        </p:nvSpPr>
        <p:spPr>
          <a:xfrm>
            <a:off x="915988" y="738188"/>
            <a:ext cx="4978400" cy="3735387"/>
          </a:xfrm>
          <a:ln/>
        </p:spPr>
      </p:sp>
      <p:sp>
        <p:nvSpPr>
          <p:cNvPr id="38916" name="Rectangle 3"/>
          <p:cNvSpPr>
            <a:spLocks noGrp="1" noChangeArrowheads="1"/>
          </p:cNvSpPr>
          <p:nvPr>
            <p:ph type="body" idx="1"/>
          </p:nvPr>
        </p:nvSpPr>
        <p:spPr>
          <a:xfrm>
            <a:off x="679952" y="4719964"/>
            <a:ext cx="5442559" cy="4471868"/>
          </a:xfrm>
          <a:noFill/>
        </p:spPr>
        <p:txBody>
          <a:bodyPr/>
          <a:lstStyle/>
          <a:p>
            <a:pPr eaLnBrk="1" hangingPunct="1"/>
            <a:endParaRPr lang="zh-TW" altLang="en-US" dirty="0">
              <a:latin typeface="Arial" pitchFamily="34" charset="0"/>
              <a:cs typeface="Arial" pitchFamily="34" charset="0"/>
            </a:endParaRPr>
          </a:p>
        </p:txBody>
      </p:sp>
    </p:spTree>
    <p:extLst>
      <p:ext uri="{BB962C8B-B14F-4D97-AF65-F5344CB8AC3E}">
        <p14:creationId xmlns:p14="http://schemas.microsoft.com/office/powerpoint/2010/main" val="1731048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9163">
              <a:defRPr sz="1400">
                <a:solidFill>
                  <a:schemeClr val="tx1"/>
                </a:solidFill>
                <a:latin typeface="Arial Narrow" pitchFamily="34" charset="0"/>
                <a:ea typeface="Arial Unicode MS" pitchFamily="34" charset="-120"/>
                <a:cs typeface="Arial Unicode MS" pitchFamily="34" charset="-120"/>
              </a:defRPr>
            </a:lvl1pPr>
            <a:lvl2pPr marL="707069" indent="-271951" defTabSz="929163">
              <a:defRPr sz="1400">
                <a:solidFill>
                  <a:schemeClr val="tx1"/>
                </a:solidFill>
                <a:latin typeface="Arial Narrow" pitchFamily="34" charset="0"/>
                <a:ea typeface="Arial Unicode MS" pitchFamily="34" charset="-120"/>
                <a:cs typeface="Arial Unicode MS" pitchFamily="34" charset="-120"/>
              </a:defRPr>
            </a:lvl2pPr>
            <a:lvl3pPr marL="1087799" indent="-217560" defTabSz="929163">
              <a:defRPr sz="1400">
                <a:solidFill>
                  <a:schemeClr val="tx1"/>
                </a:solidFill>
                <a:latin typeface="Arial Narrow" pitchFamily="34" charset="0"/>
                <a:ea typeface="Arial Unicode MS" pitchFamily="34" charset="-120"/>
                <a:cs typeface="Arial Unicode MS" pitchFamily="34" charset="-120"/>
              </a:defRPr>
            </a:lvl3pPr>
            <a:lvl4pPr marL="1522917" indent="-217560" defTabSz="929163">
              <a:defRPr sz="1400">
                <a:solidFill>
                  <a:schemeClr val="tx1"/>
                </a:solidFill>
                <a:latin typeface="Arial Narrow" pitchFamily="34" charset="0"/>
                <a:ea typeface="Arial Unicode MS" pitchFamily="34" charset="-120"/>
                <a:cs typeface="Arial Unicode MS" pitchFamily="34" charset="-120"/>
              </a:defRPr>
            </a:lvl4pPr>
            <a:lvl5pPr marL="1958039" indent="-217560" defTabSz="929163">
              <a:defRPr sz="1400">
                <a:solidFill>
                  <a:schemeClr val="tx1"/>
                </a:solidFill>
                <a:latin typeface="Arial Narrow" pitchFamily="34" charset="0"/>
                <a:ea typeface="Arial Unicode MS" pitchFamily="34" charset="-120"/>
                <a:cs typeface="Arial Unicode MS" pitchFamily="34" charset="-120"/>
              </a:defRPr>
            </a:lvl5pPr>
            <a:lvl6pPr marL="2393159" indent="-217560" defTabSz="929163"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28277" indent="-217560" defTabSz="929163"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63399" indent="-217560" defTabSz="929163"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698517" indent="-217560" defTabSz="929163"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13F59FD2-247F-42E9-989D-31FF8265A516}" type="slidenum">
              <a:rPr lang="zh-TW" altLang="en-US" sz="1200">
                <a:latin typeface="Arial" pitchFamily="34" charset="0"/>
                <a:ea typeface="新細明體" pitchFamily="18" charset="-120"/>
                <a:cs typeface="Arial" pitchFamily="34" charset="0"/>
              </a:rPr>
              <a:pPr/>
              <a:t>29</a:t>
            </a:fld>
            <a:endParaRPr lang="en-US" altLang="zh-TW" sz="1200">
              <a:latin typeface="Arial" pitchFamily="34" charset="0"/>
              <a:ea typeface="新細明體" pitchFamily="18" charset="-120"/>
              <a:cs typeface="Arial" pitchFamily="34" charset="0"/>
            </a:endParaRPr>
          </a:p>
        </p:txBody>
      </p:sp>
      <p:sp>
        <p:nvSpPr>
          <p:cNvPr id="41987" name="Rectangle 2"/>
          <p:cNvSpPr>
            <a:spLocks noGrp="1" noRot="1" noChangeAspect="1" noChangeArrowheads="1" noTextEdit="1"/>
          </p:cNvSpPr>
          <p:nvPr>
            <p:ph type="sldImg"/>
          </p:nvPr>
        </p:nvSpPr>
        <p:spPr>
          <a:xfrm>
            <a:off x="914400" y="736600"/>
            <a:ext cx="4981575" cy="3736975"/>
          </a:xfrm>
          <a:ln/>
        </p:spPr>
      </p:sp>
      <p:sp>
        <p:nvSpPr>
          <p:cNvPr id="41988" name="Rectangle 3"/>
          <p:cNvSpPr>
            <a:spLocks noGrp="1" noChangeArrowheads="1"/>
          </p:cNvSpPr>
          <p:nvPr>
            <p:ph type="body" idx="1"/>
          </p:nvPr>
        </p:nvSpPr>
        <p:spPr>
          <a:xfrm>
            <a:off x="908122" y="4719970"/>
            <a:ext cx="4986223" cy="4471866"/>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582146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DEF86-FCA2-49C2-BF8E-D5C99F364A9E}" type="slidenum">
              <a:rPr lang="zh-TW" altLang="en-US">
                <a:solidFill>
                  <a:prstClr val="black"/>
                </a:solidFill>
              </a:rPr>
              <a:pPr/>
              <a:t>30</a:t>
            </a:fld>
            <a:endParaRPr lang="en-US" altLang="zh-TW">
              <a:solidFill>
                <a:prstClr val="black"/>
              </a:solidFill>
            </a:endParaRPr>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334416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3</a:t>
            </a:fld>
            <a:endParaRPr lang="en-US" altLang="zh-TW"/>
          </a:p>
        </p:txBody>
      </p:sp>
    </p:spTree>
    <p:extLst>
      <p:ext uri="{BB962C8B-B14F-4D97-AF65-F5344CB8AC3E}">
        <p14:creationId xmlns:p14="http://schemas.microsoft.com/office/powerpoint/2010/main" val="224758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4</a:t>
            </a:fld>
            <a:endParaRPr lang="en-US" altLang="zh-TW"/>
          </a:p>
        </p:txBody>
      </p:sp>
    </p:spTree>
    <p:extLst>
      <p:ext uri="{BB962C8B-B14F-4D97-AF65-F5344CB8AC3E}">
        <p14:creationId xmlns:p14="http://schemas.microsoft.com/office/powerpoint/2010/main" val="356311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7</a:t>
            </a:fld>
            <a:endParaRPr lang="en-US" altLang="zh-TW"/>
          </a:p>
        </p:txBody>
      </p:sp>
    </p:spTree>
    <p:extLst>
      <p:ext uri="{BB962C8B-B14F-4D97-AF65-F5344CB8AC3E}">
        <p14:creationId xmlns:p14="http://schemas.microsoft.com/office/powerpoint/2010/main" val="302745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去年第一季降息，但是放款收益率在第二三季以後慢慢</a:t>
            </a:r>
            <a:r>
              <a:rPr lang="en-US" altLang="zh-TW" dirty="0"/>
              <a:t>repricing</a:t>
            </a:r>
            <a:r>
              <a:rPr lang="zh-TW" altLang="en-US" dirty="0"/>
              <a:t>，也就是說去年上半年</a:t>
            </a:r>
            <a:r>
              <a:rPr lang="en-US" altLang="zh-TW" dirty="0"/>
              <a:t>NIM</a:t>
            </a:r>
            <a:r>
              <a:rPr lang="zh-TW" altLang="en-US" dirty="0"/>
              <a:t>還是處於高檔，所以今年上半年</a:t>
            </a:r>
            <a:r>
              <a:rPr lang="en-US" altLang="zh-TW" dirty="0"/>
              <a:t>NIM</a:t>
            </a:r>
            <a:r>
              <a:rPr lang="zh-TW" altLang="en-US" dirty="0"/>
              <a:t>會顯得有壓力，但是今年因為國外疫情好轉，放款需求增溫，所以整體淨利息收益並沒有下滑，維持穩定。手續費收益的部分，因為證券經紀手續費收益大幅增加，財管手續費收益表現也不錯，所以整體手續費收益相較去年同期增加</a:t>
            </a:r>
            <a:r>
              <a:rPr lang="en-US" altLang="zh-TW" dirty="0"/>
              <a:t>29%</a:t>
            </a:r>
            <a:r>
              <a:rPr lang="zh-TW" altLang="en-US" dirty="0"/>
              <a:t>  至於交易收益的部分，去年因為降息，實現了很多債券利益，今年就沒有這樣的機會</a:t>
            </a:r>
            <a:endParaRPr lang="en-US" altLang="zh-TW" dirty="0"/>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8</a:t>
            </a:fld>
            <a:endParaRPr lang="en-US" altLang="zh-TW"/>
          </a:p>
        </p:txBody>
      </p:sp>
    </p:spTree>
    <p:extLst>
      <p:ext uri="{BB962C8B-B14F-4D97-AF65-F5344CB8AC3E}">
        <p14:creationId xmlns:p14="http://schemas.microsoft.com/office/powerpoint/2010/main" val="170217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05554-1596-4841-AE54-858DC4C29FDD}" type="slidenum">
              <a:rPr lang="zh-TW" altLang="en-US"/>
              <a:pPr/>
              <a:t>9</a:t>
            </a:fld>
            <a:endParaRPr lang="en-US" altLang="zh-TW"/>
          </a:p>
        </p:txBody>
      </p:sp>
      <p:sp>
        <p:nvSpPr>
          <p:cNvPr id="1601538" name="Rectangle 2"/>
          <p:cNvSpPr>
            <a:spLocks noGrp="1" noRot="1" noChangeAspect="1" noChangeArrowheads="1" noTextEdit="1"/>
          </p:cNvSpPr>
          <p:nvPr>
            <p:ph type="sldImg"/>
          </p:nvPr>
        </p:nvSpPr>
        <p:spPr>
          <a:xfrm>
            <a:off x="920750" y="738188"/>
            <a:ext cx="4979988" cy="3735387"/>
          </a:xfrm>
          <a:ln/>
        </p:spPr>
      </p:sp>
      <p:sp>
        <p:nvSpPr>
          <p:cNvPr id="1601539" name="Rectangle 3"/>
          <p:cNvSpPr>
            <a:spLocks noGrp="1" noChangeArrowheads="1"/>
          </p:cNvSpPr>
          <p:nvPr>
            <p:ph type="body" idx="1"/>
          </p:nvPr>
        </p:nvSpPr>
        <p:spPr>
          <a:xfrm>
            <a:off x="682157" y="4718971"/>
            <a:ext cx="5438146" cy="4471432"/>
          </a:xfrm>
        </p:spPr>
        <p:txBody>
          <a:bodyPr lIns="92667" tIns="46331" rIns="92667" bIns="46331"/>
          <a:lstStyle/>
          <a:p>
            <a:pPr>
              <a:buFontTx/>
              <a:buChar char="•"/>
            </a:pPr>
            <a:r>
              <a:rPr lang="zh-TW" altLang="en-US" dirty="0"/>
              <a:t>我們過去的股利政策維持穩定，今年不負眾望，把發放率拉高到</a:t>
            </a:r>
            <a:r>
              <a:rPr lang="en-US" altLang="zh-TW" dirty="0"/>
              <a:t>86%</a:t>
            </a:r>
            <a:r>
              <a:rPr lang="zh-TW" altLang="en-US" dirty="0"/>
              <a:t>，配發了</a:t>
            </a:r>
            <a:r>
              <a:rPr lang="en-US" altLang="zh-TW" dirty="0"/>
              <a:t>1.58</a:t>
            </a:r>
            <a:r>
              <a:rPr lang="zh-TW" altLang="en-US" dirty="0"/>
              <a:t>的現金股利，殖利率仍然維持</a:t>
            </a:r>
            <a:r>
              <a:rPr lang="en-US" altLang="zh-TW" dirty="0"/>
              <a:t>5-6%</a:t>
            </a:r>
          </a:p>
          <a:p>
            <a:pPr>
              <a:buFontTx/>
              <a:buChar char="•"/>
            </a:pPr>
            <a:r>
              <a:rPr lang="zh-TW" altLang="en-US" dirty="0"/>
              <a:t>今年透過手續費收益以及非銀行業務收益的增加，再加上資產品質維持穩定，所以提存大幅減少，獲利相較去年持成長，</a:t>
            </a:r>
            <a:r>
              <a:rPr lang="en-US" altLang="zh-TW" dirty="0"/>
              <a:t>ROE</a:t>
            </a:r>
            <a:r>
              <a:rPr lang="zh-TW" altLang="en-US" dirty="0"/>
              <a:t>也略為提升</a:t>
            </a:r>
            <a:endParaRPr lang="en-US" altLang="zh-TW" dirty="0"/>
          </a:p>
          <a:p>
            <a:pPr>
              <a:buFontTx/>
              <a:buChar char="•"/>
            </a:pPr>
            <a:endParaRPr lang="en-US" altLang="zh-TW" dirty="0"/>
          </a:p>
        </p:txBody>
      </p:sp>
    </p:spTree>
    <p:extLst>
      <p:ext uri="{BB962C8B-B14F-4D97-AF65-F5344CB8AC3E}">
        <p14:creationId xmlns:p14="http://schemas.microsoft.com/office/powerpoint/2010/main" val="678072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C1F79-1564-4E92-ADE7-3D065E0E5F21}" type="slidenum">
              <a:rPr lang="zh-TW" altLang="en-US"/>
              <a:pPr/>
              <a:t>10</a:t>
            </a:fld>
            <a:endParaRPr lang="en-US" altLang="zh-TW"/>
          </a:p>
        </p:txBody>
      </p:sp>
      <p:sp>
        <p:nvSpPr>
          <p:cNvPr id="1538050" name="Rectangle 2"/>
          <p:cNvSpPr>
            <a:spLocks noGrp="1" noRot="1" noChangeAspect="1" noChangeArrowheads="1" noTextEdit="1"/>
          </p:cNvSpPr>
          <p:nvPr>
            <p:ph type="sldImg"/>
          </p:nvPr>
        </p:nvSpPr>
        <p:spPr>
          <a:xfrm>
            <a:off x="917575" y="736600"/>
            <a:ext cx="4979988" cy="3735388"/>
          </a:xfrm>
          <a:ln/>
        </p:spPr>
      </p:sp>
      <p:sp>
        <p:nvSpPr>
          <p:cNvPr id="1538051" name="Rectangle 3"/>
          <p:cNvSpPr>
            <a:spLocks noGrp="1" noChangeArrowheads="1"/>
          </p:cNvSpPr>
          <p:nvPr>
            <p:ph type="body" idx="1"/>
          </p:nvPr>
        </p:nvSpPr>
        <p:spPr>
          <a:xfrm>
            <a:off x="683754" y="4718976"/>
            <a:ext cx="5434970" cy="4473020"/>
          </a:xfrm>
        </p:spPr>
        <p:txBody>
          <a:bodyPr/>
          <a:lstStyle/>
          <a:p>
            <a:pPr marL="225169" indent="-225169"/>
            <a:r>
              <a:rPr lang="zh-TW" altLang="en-US" dirty="0">
                <a:ea typeface="SimSun" pitchFamily="2" charset="-122"/>
              </a:rPr>
              <a:t>資本的部分，扣掉現金股利以後，銀行的第一類資本適足率仍維持過去幾年的高水準，達</a:t>
            </a:r>
            <a:r>
              <a:rPr lang="en-US" altLang="zh-TW" dirty="0">
                <a:ea typeface="SimSun" pitchFamily="2" charset="-122"/>
              </a:rPr>
              <a:t>12.68%</a:t>
            </a:r>
            <a:endParaRPr lang="zh-CN" altLang="en-US" dirty="0">
              <a:ea typeface="SimSun" pitchFamily="2" charset="-122"/>
            </a:endParaRPr>
          </a:p>
        </p:txBody>
      </p:sp>
    </p:spTree>
    <p:extLst>
      <p:ext uri="{BB962C8B-B14F-4D97-AF65-F5344CB8AC3E}">
        <p14:creationId xmlns:p14="http://schemas.microsoft.com/office/powerpoint/2010/main" val="291011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A93EF47-9CF0-4F1A-9DEF-2AB5275A50C2}" type="slidenum">
              <a:rPr lang="zh-TW" altLang="en-US" smtClean="0"/>
              <a:pPr/>
              <a:t>11</a:t>
            </a:fld>
            <a:endParaRPr lang="en-US" altLang="zh-TW"/>
          </a:p>
        </p:txBody>
      </p:sp>
    </p:spTree>
    <p:extLst>
      <p:ext uri="{BB962C8B-B14F-4D97-AF65-F5344CB8AC3E}">
        <p14:creationId xmlns:p14="http://schemas.microsoft.com/office/powerpoint/2010/main" val="108432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Line 5"/>
          <p:cNvSpPr>
            <a:spLocks noChangeShapeType="1"/>
          </p:cNvSpPr>
          <p:nvPr userDrawn="1"/>
        </p:nvSpPr>
        <p:spPr bwMode="gray">
          <a:xfrm>
            <a:off x="0" y="6298442"/>
            <a:ext cx="9144000"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Line 6"/>
          <p:cNvSpPr>
            <a:spLocks noChangeShapeType="1"/>
          </p:cNvSpPr>
          <p:nvPr userDrawn="1"/>
        </p:nvSpPr>
        <p:spPr bwMode="gray">
          <a:xfrm>
            <a:off x="0" y="6240788"/>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 name="Line 5"/>
          <p:cNvSpPr>
            <a:spLocks noChangeShapeType="1"/>
          </p:cNvSpPr>
          <p:nvPr userDrawn="1"/>
        </p:nvSpPr>
        <p:spPr bwMode="gray">
          <a:xfrm>
            <a:off x="0" y="6358894"/>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0851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650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27487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08713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848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43119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23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1156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24154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579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2192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46252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70237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99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8145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84121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3272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5000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60086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5125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6124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5697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8938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333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23764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627850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38790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03858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91961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291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2099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51984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36260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78510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25707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695148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31465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191080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05735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1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578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4011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34698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8708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09739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06560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74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743959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649862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82150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820167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51416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206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683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37632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06001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61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47159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02292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10882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6685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7474506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7441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553369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1722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6296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63807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54069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9751287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86170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706366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0645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15229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6330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chemeClr val="accent6">
                    <a:lumMod val="50000"/>
                  </a:schemeClr>
                </a:solidFill>
                <a:ea typeface="新細明體" pitchFamily="18" charset="-120"/>
              </a:rPr>
              <a:pPr algn="ctr" eaLnBrk="0" hangingPunct="0"/>
              <a:t>‹#›</a:t>
            </a:fld>
            <a:endParaRPr lang="en-US" altLang="zh-TW" dirty="0">
              <a:solidFill>
                <a:schemeClr val="accent6">
                  <a:lumMod val="50000"/>
                </a:scheme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911302107"/>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473511209"/>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733469137"/>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647781351"/>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8.xml"/><Relationship Id="rId7" Type="http://schemas.openxmlformats.org/officeDocument/2006/relationships/chart" Target="../charts/chart10.xml"/><Relationship Id="rId2" Type="http://schemas.openxmlformats.org/officeDocument/2006/relationships/slideLayout" Target="../slideLayouts/slideLayout57.xml"/><Relationship Id="rId1" Type="http://schemas.openxmlformats.org/officeDocument/2006/relationships/tags" Target="../tags/tag6.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72.xml"/><Relationship Id="rId5" Type="http://schemas.openxmlformats.org/officeDocument/2006/relationships/chart" Target="../charts/chart17.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72.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64.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67.xml"/><Relationship Id="rId5" Type="http://schemas.openxmlformats.org/officeDocument/2006/relationships/chart" Target="../charts/chart24.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64.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5.xml"/><Relationship Id="rId1" Type="http://schemas.openxmlformats.org/officeDocument/2006/relationships/slideLayout" Target="../slideLayouts/slideLayout74.xml"/><Relationship Id="rId4" Type="http://schemas.openxmlformats.org/officeDocument/2006/relationships/chart" Target="../charts/char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75.xml"/><Relationship Id="rId5" Type="http://schemas.openxmlformats.org/officeDocument/2006/relationships/chart" Target="../charts/chart31.xml"/><Relationship Id="rId4" Type="http://schemas.openxmlformats.org/officeDocument/2006/relationships/chart" Target="../charts/chart30.xml"/></Relationships>
</file>

<file path=ppt/slides/_rels/slide1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7.xml"/><Relationship Id="rId1" Type="http://schemas.openxmlformats.org/officeDocument/2006/relationships/slideLayout" Target="../slideLayouts/slideLayout67.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9.xml"/><Relationship Id="rId1" Type="http://schemas.openxmlformats.org/officeDocument/2006/relationships/slideLayout" Target="../slideLayouts/slideLayout72.xml"/><Relationship Id="rId5" Type="http://schemas.openxmlformats.org/officeDocument/2006/relationships/chart" Target="../charts/chart39.xml"/><Relationship Id="rId4" Type="http://schemas.openxmlformats.org/officeDocument/2006/relationships/chart" Target="../charts/chart38.xml"/></Relationships>
</file>

<file path=ppt/slides/_rels/slide2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0.xml"/><Relationship Id="rId1" Type="http://schemas.openxmlformats.org/officeDocument/2006/relationships/slideLayout" Target="../slideLayouts/slideLayout73.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2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67.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7.xml"/><Relationship Id="rId1" Type="http://schemas.openxmlformats.org/officeDocument/2006/relationships/tags" Target="../tags/tag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9.xml"/><Relationship Id="rId1" Type="http://schemas.openxmlformats.org/officeDocument/2006/relationships/tags" Target="../tags/tag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2.xml"/><Relationship Id="rId1" Type="http://schemas.openxmlformats.org/officeDocument/2006/relationships/tags" Target="../tags/tag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Google Shape;54;p13">
            <a:extLst>
              <a:ext uri="{FF2B5EF4-FFF2-40B4-BE49-F238E27FC236}">
                <a16:creationId xmlns:a16="http://schemas.microsoft.com/office/drawing/2014/main" id="{9620A7CC-8FE2-4571-89CB-C2023B78933C}"/>
              </a:ext>
            </a:extLst>
          </p:cNvPr>
          <p:cNvPicPr preferRelativeResize="0"/>
          <p:nvPr/>
        </p:nvPicPr>
        <p:blipFill>
          <a:blip r:embed="rId5">
            <a:alphaModFix/>
          </a:blip>
          <a:stretch>
            <a:fillRect/>
          </a:stretch>
        </p:blipFill>
        <p:spPr>
          <a:xfrm>
            <a:off x="0" y="0"/>
            <a:ext cx="9143998" cy="6858000"/>
          </a:xfrm>
          <a:prstGeom prst="rect">
            <a:avLst/>
          </a:prstGeom>
          <a:noFill/>
          <a:ln>
            <a:noFill/>
          </a:ln>
        </p:spPr>
      </p:pic>
      <p:sp>
        <p:nvSpPr>
          <p:cNvPr id="2" name="矩形 1">
            <a:extLst>
              <a:ext uri="{FF2B5EF4-FFF2-40B4-BE49-F238E27FC236}">
                <a16:creationId xmlns:a16="http://schemas.microsoft.com/office/drawing/2014/main" id="{C7E9803D-6A52-44F5-A857-CABB429D3503}"/>
              </a:ext>
            </a:extLst>
          </p:cNvPr>
          <p:cNvSpPr/>
          <p:nvPr/>
        </p:nvSpPr>
        <p:spPr bwMode="auto">
          <a:xfrm>
            <a:off x="380999" y="381011"/>
            <a:ext cx="8382000" cy="6095978"/>
          </a:xfrm>
          <a:prstGeom prst="rect">
            <a:avLst/>
          </a:prstGeom>
          <a:solidFill>
            <a:schemeClr val="tx1">
              <a:alpha val="80000"/>
            </a:schemeClr>
          </a:solidFill>
          <a:ln w="9525" cap="flat" cmpd="sng" algn="ctr">
            <a:solidFill>
              <a:schemeClr val="tx1"/>
            </a:solidFill>
            <a:prstDash val="solid"/>
            <a:round/>
            <a:headEnd type="none" w="med" len="med"/>
            <a:tailEnd type="none" w="med" len="med"/>
          </a:ln>
          <a:effectLst/>
          <a:extLst/>
        </p:spPr>
        <p:txBody>
          <a:bodyPr vert="horz" wrap="square" lIns="342000" tIns="18288" rIns="18000"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rgbClr val="FFFFFF"/>
              </a:solidFill>
              <a:effectLst/>
              <a:latin typeface="Arial Narrow" pitchFamily="34" charset="0"/>
              <a:ea typeface="Arial Unicode MS" pitchFamily="34" charset="-120"/>
              <a:cs typeface="Arial" pitchFamily="34" charset="0"/>
            </a:endParaRPr>
          </a:p>
        </p:txBody>
      </p:sp>
      <p:sp>
        <p:nvSpPr>
          <p:cNvPr id="1516546" name="Text Box 2"/>
          <p:cNvSpPr txBox="1">
            <a:spLocks noChangeArrowheads="1"/>
          </p:cNvSpPr>
          <p:nvPr>
            <p:custDataLst>
              <p:tags r:id="rId2"/>
            </p:custDataLst>
          </p:nvPr>
        </p:nvSpPr>
        <p:spPr bwMode="auto">
          <a:xfrm>
            <a:off x="1658938" y="819150"/>
            <a:ext cx="1038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6412" bIns="16412" anchor="ctr"/>
          <a:lstStyle>
            <a:lvl1pPr algn="l" defTabSz="820738">
              <a:defRPr>
                <a:solidFill>
                  <a:schemeClr val="tx1"/>
                </a:solidFill>
                <a:latin typeface="Arial" pitchFamily="34" charset="0"/>
                <a:cs typeface="Arial" pitchFamily="34" charset="0"/>
              </a:defRPr>
            </a:lvl1pPr>
            <a:lvl2pPr marL="409575" algn="l" defTabSz="820738">
              <a:defRPr>
                <a:solidFill>
                  <a:schemeClr val="tx1"/>
                </a:solidFill>
                <a:latin typeface="Arial" pitchFamily="34" charset="0"/>
                <a:cs typeface="Arial" pitchFamily="34" charset="0"/>
              </a:defRPr>
            </a:lvl2pPr>
            <a:lvl3pPr marL="820738" algn="l" defTabSz="820738">
              <a:defRPr>
                <a:solidFill>
                  <a:schemeClr val="tx1"/>
                </a:solidFill>
                <a:latin typeface="Arial" pitchFamily="34" charset="0"/>
                <a:cs typeface="Arial" pitchFamily="34" charset="0"/>
              </a:defRPr>
            </a:lvl3pPr>
            <a:lvl4pPr marL="1230313" algn="l" defTabSz="820738">
              <a:defRPr>
                <a:solidFill>
                  <a:schemeClr val="tx1"/>
                </a:solidFill>
                <a:latin typeface="Arial" pitchFamily="34" charset="0"/>
                <a:cs typeface="Arial" pitchFamily="34" charset="0"/>
              </a:defRPr>
            </a:lvl4pPr>
            <a:lvl5pPr marL="1641475" algn="l"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endParaRPr lang="zh-TW" altLang="en-US" sz="1100" b="1" i="1">
              <a:solidFill>
                <a:srgbClr val="000000"/>
              </a:solidFill>
              <a:ea typeface="新細明體" pitchFamily="18" charset="-120"/>
            </a:endParaRPr>
          </a:p>
        </p:txBody>
      </p:sp>
      <p:sp>
        <p:nvSpPr>
          <p:cNvPr id="9" name="Line 6"/>
          <p:cNvSpPr>
            <a:spLocks noChangeShapeType="1"/>
          </p:cNvSpPr>
          <p:nvPr/>
        </p:nvSpPr>
        <p:spPr bwMode="gray">
          <a:xfrm>
            <a:off x="-24095" y="4038600"/>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5"/>
          <p:cNvSpPr>
            <a:spLocks noChangeShapeType="1"/>
          </p:cNvSpPr>
          <p:nvPr/>
        </p:nvSpPr>
        <p:spPr bwMode="gray">
          <a:xfrm>
            <a:off x="-24095" y="4114800"/>
            <a:ext cx="914400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2" name="Line 5"/>
          <p:cNvSpPr>
            <a:spLocks noChangeShapeType="1"/>
          </p:cNvSpPr>
          <p:nvPr/>
        </p:nvSpPr>
        <p:spPr bwMode="gray">
          <a:xfrm>
            <a:off x="-24095" y="4191000"/>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pic>
        <p:nvPicPr>
          <p:cNvPr id="14" name="Google Shape;56;p13">
            <a:extLst>
              <a:ext uri="{FF2B5EF4-FFF2-40B4-BE49-F238E27FC236}">
                <a16:creationId xmlns:a16="http://schemas.microsoft.com/office/drawing/2014/main" id="{125274A9-61F1-4662-B514-ED455FDADC9A}"/>
              </a:ext>
            </a:extLst>
          </p:cNvPr>
          <p:cNvPicPr preferRelativeResize="0"/>
          <p:nvPr/>
        </p:nvPicPr>
        <p:blipFill>
          <a:blip r:embed="rId6">
            <a:alphaModFix/>
          </a:blip>
          <a:stretch>
            <a:fillRect/>
          </a:stretch>
        </p:blipFill>
        <p:spPr>
          <a:xfrm>
            <a:off x="1923330" y="2137451"/>
            <a:ext cx="5249149" cy="881400"/>
          </a:xfrm>
          <a:prstGeom prst="rect">
            <a:avLst/>
          </a:prstGeom>
          <a:noFill/>
          <a:ln>
            <a:noFill/>
          </a:ln>
        </p:spPr>
      </p:pic>
      <p:sp>
        <p:nvSpPr>
          <p:cNvPr id="13" name="Text Box 4">
            <a:extLst>
              <a:ext uri="{FF2B5EF4-FFF2-40B4-BE49-F238E27FC236}">
                <a16:creationId xmlns:a16="http://schemas.microsoft.com/office/drawing/2014/main" id="{2F39B256-312F-48D4-A877-57652D471AE0}"/>
              </a:ext>
            </a:extLst>
          </p:cNvPr>
          <p:cNvSpPr txBox="1">
            <a:spLocks noChangeArrowheads="1"/>
          </p:cNvSpPr>
          <p:nvPr/>
        </p:nvSpPr>
        <p:spPr bwMode="auto">
          <a:xfrm>
            <a:off x="1515268" y="3208315"/>
            <a:ext cx="6113461" cy="62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20000"/>
              </a:lnSpc>
            </a:pPr>
            <a:r>
              <a:rPr lang="en-US" altLang="zh-TW" sz="3200" b="1" spc="50" dirty="0">
                <a:ln w="11430"/>
                <a:solidFill>
                  <a:srgbClr val="A98D63">
                    <a:lumMod val="50000"/>
                  </a:srgb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2021</a:t>
            </a:r>
            <a:r>
              <a:rPr lang="zh-TW" altLang="en-US" sz="3200" b="1" spc="50" dirty="0">
                <a:ln w="11430"/>
                <a:solidFill>
                  <a:srgbClr val="A98D63">
                    <a:lumMod val="50000"/>
                  </a:srgb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年第二季法人說明會</a:t>
            </a:r>
          </a:p>
        </p:txBody>
      </p:sp>
    </p:spTree>
    <p:custDataLst>
      <p:tags r:id="rId1"/>
    </p:custDataLst>
    <p:extLst>
      <p:ext uri="{BB962C8B-B14F-4D97-AF65-F5344CB8AC3E}">
        <p14:creationId xmlns:p14="http://schemas.microsoft.com/office/powerpoint/2010/main" val="13777467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Object 19"/>
          <p:cNvGraphicFramePr>
            <a:graphicFrameLocks noChangeAspect="1"/>
          </p:cNvGraphicFramePr>
          <p:nvPr>
            <p:extLst>
              <p:ext uri="{D42A27DB-BD31-4B8C-83A1-F6EECF244321}">
                <p14:modId xmlns:p14="http://schemas.microsoft.com/office/powerpoint/2010/main" val="30828369"/>
              </p:ext>
            </p:extLst>
          </p:nvPr>
        </p:nvGraphicFramePr>
        <p:xfrm>
          <a:off x="3205688" y="2008832"/>
          <a:ext cx="2781300" cy="1572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Object 19"/>
          <p:cNvGraphicFramePr>
            <a:graphicFrameLocks noChangeAspect="1"/>
          </p:cNvGraphicFramePr>
          <p:nvPr>
            <p:extLst>
              <p:ext uri="{D42A27DB-BD31-4B8C-83A1-F6EECF244321}">
                <p14:modId xmlns:p14="http://schemas.microsoft.com/office/powerpoint/2010/main" val="4051789059"/>
              </p:ext>
            </p:extLst>
          </p:nvPr>
        </p:nvGraphicFramePr>
        <p:xfrm>
          <a:off x="3314700" y="1932871"/>
          <a:ext cx="2781300" cy="1403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Object 19"/>
          <p:cNvGraphicFramePr>
            <a:graphicFrameLocks noChangeAspect="1"/>
          </p:cNvGraphicFramePr>
          <p:nvPr>
            <p:extLst>
              <p:ext uri="{D42A27DB-BD31-4B8C-83A1-F6EECF244321}">
                <p14:modId xmlns:p14="http://schemas.microsoft.com/office/powerpoint/2010/main" val="2902503607"/>
              </p:ext>
            </p:extLst>
          </p:nvPr>
        </p:nvGraphicFramePr>
        <p:xfrm>
          <a:off x="6000750" y="4343400"/>
          <a:ext cx="2781300" cy="16383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Object 19"/>
          <p:cNvGraphicFramePr>
            <a:graphicFrameLocks noChangeAspect="1"/>
          </p:cNvGraphicFramePr>
          <p:nvPr>
            <p:extLst>
              <p:ext uri="{D42A27DB-BD31-4B8C-83A1-F6EECF244321}">
                <p14:modId xmlns:p14="http://schemas.microsoft.com/office/powerpoint/2010/main" val="1779214539"/>
              </p:ext>
            </p:extLst>
          </p:nvPr>
        </p:nvGraphicFramePr>
        <p:xfrm>
          <a:off x="3200273" y="4343400"/>
          <a:ext cx="2781300" cy="1638300"/>
        </p:xfrm>
        <a:graphic>
          <a:graphicData uri="http://schemas.openxmlformats.org/drawingml/2006/chart">
            <c:chart xmlns:c="http://schemas.openxmlformats.org/drawingml/2006/chart" xmlns:r="http://schemas.openxmlformats.org/officeDocument/2006/relationships" r:id="rId7"/>
          </a:graphicData>
        </a:graphic>
      </p:graphicFrame>
      <p:sp>
        <p:nvSpPr>
          <p:cNvPr id="54" name="Oval 19"/>
          <p:cNvSpPr>
            <a:spLocks noChangeArrowheads="1"/>
          </p:cNvSpPr>
          <p:nvPr/>
        </p:nvSpPr>
        <p:spPr bwMode="gray">
          <a:xfrm>
            <a:off x="5340147" y="2706920"/>
            <a:ext cx="712092" cy="318428"/>
          </a:xfrm>
          <a:prstGeom prst="ellipse">
            <a:avLst/>
          </a:prstGeom>
          <a:noFill/>
          <a:ln w="38100" algn="ctr">
            <a:solidFill>
              <a:schemeClr val="accent4">
                <a:lumMod val="75000"/>
              </a:schemeClr>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p>
            <a:pPr algn="ctr"/>
            <a:endParaRPr kumimoji="0" lang="zh-TW" altLang="en-US"/>
          </a:p>
        </p:txBody>
      </p:sp>
      <p:graphicFrame>
        <p:nvGraphicFramePr>
          <p:cNvPr id="44" name="Object 21"/>
          <p:cNvGraphicFramePr>
            <a:graphicFrameLocks noChangeAspect="1"/>
          </p:cNvGraphicFramePr>
          <p:nvPr>
            <p:extLst/>
          </p:nvPr>
        </p:nvGraphicFramePr>
        <p:xfrm>
          <a:off x="6042504" y="2625725"/>
          <a:ext cx="1436133" cy="1143419"/>
        </p:xfrm>
        <a:graphic>
          <a:graphicData uri="http://schemas.openxmlformats.org/drawingml/2006/chart">
            <c:chart xmlns:c="http://schemas.openxmlformats.org/drawingml/2006/chart" xmlns:r="http://schemas.openxmlformats.org/officeDocument/2006/relationships" r:id="rId8"/>
          </a:graphicData>
        </a:graphic>
      </p:graphicFrame>
      <p:sp>
        <p:nvSpPr>
          <p:cNvPr id="1537035" name="Rectangle 11"/>
          <p:cNvSpPr>
            <a:spLocks noChangeArrowheads="1"/>
          </p:cNvSpPr>
          <p:nvPr/>
        </p:nvSpPr>
        <p:spPr bwMode="auto">
          <a:xfrm>
            <a:off x="6165850" y="1454150"/>
            <a:ext cx="425450" cy="261938"/>
          </a:xfrm>
          <a:prstGeom prst="rect">
            <a:avLst/>
          </a:prstGeom>
          <a:solidFill>
            <a:schemeClr val="accent6"/>
          </a:solidFill>
          <a:ln>
            <a:noFill/>
          </a:ln>
          <a:effectLst/>
          <a:extLst/>
        </p:spPr>
        <p:txBody>
          <a:bodyPr wrap="none" anchor="ctr"/>
          <a:lstStyle/>
          <a:p>
            <a:endParaRPr lang="zh-TW" altLang="en-US">
              <a:solidFill>
                <a:schemeClr val="accent6">
                  <a:lumMod val="50000"/>
                </a:schemeClr>
              </a:solidFill>
              <a:latin typeface="+mj-ea"/>
              <a:ea typeface="+mj-ea"/>
            </a:endParaRPr>
          </a:p>
        </p:txBody>
      </p:sp>
      <p:sp>
        <p:nvSpPr>
          <p:cNvPr id="1537036" name="Rectangle 12" descr="寬右斜對角線"/>
          <p:cNvSpPr>
            <a:spLocks noChangeArrowheads="1"/>
          </p:cNvSpPr>
          <p:nvPr/>
        </p:nvSpPr>
        <p:spPr bwMode="auto">
          <a:xfrm>
            <a:off x="6172200" y="1905000"/>
            <a:ext cx="425450" cy="261938"/>
          </a:xfrm>
          <a:prstGeom prst="rect">
            <a:avLst/>
          </a:prstGeom>
          <a:solidFill>
            <a:schemeClr val="accent2"/>
          </a:solidFill>
          <a:ln>
            <a:noFill/>
          </a:ln>
          <a:effectLst/>
          <a:extLst/>
        </p:spPr>
        <p:txBody>
          <a:bodyPr wrap="none" anchor="ctr"/>
          <a:lstStyle/>
          <a:p>
            <a:endParaRPr lang="zh-TW" altLang="en-US">
              <a:solidFill>
                <a:schemeClr val="accent6">
                  <a:lumMod val="50000"/>
                </a:schemeClr>
              </a:solidFill>
              <a:latin typeface="+mj-ea"/>
              <a:ea typeface="+mj-ea"/>
            </a:endParaRPr>
          </a:p>
        </p:txBody>
      </p:sp>
      <p:sp>
        <p:nvSpPr>
          <p:cNvPr id="1537037" name="Text Box 13"/>
          <p:cNvSpPr txBox="1">
            <a:spLocks noChangeArrowheads="1"/>
          </p:cNvSpPr>
          <p:nvPr/>
        </p:nvSpPr>
        <p:spPr bwMode="auto">
          <a:xfrm>
            <a:off x="3129488" y="1778000"/>
            <a:ext cx="1404412" cy="230832"/>
          </a:xfrm>
          <a:prstGeom prst="rect">
            <a:avLst/>
          </a:prstGeom>
          <a:noFill/>
          <a:ln w="28575" algn="ctr">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900" dirty="0">
                <a:solidFill>
                  <a:schemeClr val="accent6">
                    <a:lumMod val="50000"/>
                  </a:schemeClr>
                </a:solidFill>
                <a:latin typeface="+mj-lt"/>
                <a:ea typeface="+mj-ea"/>
              </a:rPr>
              <a:t>Moody’s: A1 / S&amp;P: A+  </a:t>
            </a:r>
          </a:p>
        </p:txBody>
      </p:sp>
      <p:sp>
        <p:nvSpPr>
          <p:cNvPr id="1537038" name="Text Box 14"/>
          <p:cNvSpPr txBox="1">
            <a:spLocks noChangeArrowheads="1"/>
          </p:cNvSpPr>
          <p:nvPr/>
        </p:nvSpPr>
        <p:spPr bwMode="auto">
          <a:xfrm>
            <a:off x="423863" y="1784350"/>
            <a:ext cx="1176337" cy="251619"/>
          </a:xfrm>
          <a:prstGeom prst="rect">
            <a:avLst/>
          </a:prstGeom>
          <a:noFill/>
          <a:ln w="28575" algn="ctr">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chemeClr val="accent6">
                    <a:lumMod val="50000"/>
                  </a:schemeClr>
                </a:solidFill>
                <a:latin typeface="+mj-lt"/>
                <a:ea typeface="+mj-ea"/>
              </a:rPr>
              <a:t>Moody’s: A2</a:t>
            </a:r>
            <a:endParaRPr lang="zh-TW" altLang="en-US" sz="1000" dirty="0">
              <a:solidFill>
                <a:schemeClr val="accent6">
                  <a:lumMod val="50000"/>
                </a:schemeClr>
              </a:solidFill>
              <a:latin typeface="+mj-lt"/>
              <a:ea typeface="+mj-ea"/>
            </a:endParaRPr>
          </a:p>
        </p:txBody>
      </p:sp>
      <p:sp>
        <p:nvSpPr>
          <p:cNvPr id="1537040" name="Text Box 16"/>
          <p:cNvSpPr txBox="1">
            <a:spLocks noChangeArrowheads="1"/>
          </p:cNvSpPr>
          <p:nvPr/>
        </p:nvSpPr>
        <p:spPr bwMode="auto">
          <a:xfrm>
            <a:off x="3219450" y="4038599"/>
            <a:ext cx="1394619" cy="230832"/>
          </a:xfrm>
          <a:prstGeom prst="rect">
            <a:avLst/>
          </a:prstGeom>
          <a:noFill/>
          <a:ln w="28575" algn="ctr">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p>
            <a:pPr>
              <a:spcBef>
                <a:spcPct val="50000"/>
              </a:spcBef>
            </a:pPr>
            <a:r>
              <a:rPr lang="en-US" altLang="zh-TW" sz="900" dirty="0">
                <a:solidFill>
                  <a:schemeClr val="accent6">
                    <a:lumMod val="50000"/>
                  </a:schemeClr>
                </a:solidFill>
                <a:latin typeface="+mj-lt"/>
                <a:ea typeface="+mj-ea"/>
              </a:rPr>
              <a:t>Moody’s: A3 / S&amp;P: A-</a:t>
            </a:r>
          </a:p>
        </p:txBody>
      </p:sp>
      <p:sp>
        <p:nvSpPr>
          <p:cNvPr id="1537041" name="Rectangle 17"/>
          <p:cNvSpPr>
            <a:spLocks noGrp="1" noChangeArrowheads="1"/>
          </p:cNvSpPr>
          <p:nvPr>
            <p:ph type="title"/>
          </p:nvPr>
        </p:nvSpPr>
        <p:spPr bwMode="gray">
          <a:xfrm>
            <a:off x="284162" y="304800"/>
            <a:ext cx="8564563" cy="512961"/>
          </a:xfrm>
          <a:noFill/>
          <a:ln/>
        </p:spPr>
        <p:txBody>
          <a:bodyPr>
            <a:normAutofit/>
          </a:bodyPr>
          <a:lstStyle/>
          <a:p>
            <a:r>
              <a:rPr lang="zh-TW" altLang="en-US" sz="2800" dirty="0">
                <a:latin typeface="+mj-ea"/>
              </a:rPr>
              <a:t>資本穩健</a:t>
            </a:r>
          </a:p>
        </p:txBody>
      </p:sp>
      <p:sp>
        <p:nvSpPr>
          <p:cNvPr id="1537042" name="Rectangle 18"/>
          <p:cNvSpPr>
            <a:spLocks noChangeArrowheads="1"/>
          </p:cNvSpPr>
          <p:nvPr/>
        </p:nvSpPr>
        <p:spPr bwMode="auto">
          <a:xfrm>
            <a:off x="3225800" y="1363663"/>
            <a:ext cx="2616200" cy="31908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600" b="1" dirty="0">
                <a:latin typeface="+mj-ea"/>
                <a:ea typeface="+mj-ea"/>
              </a:rPr>
              <a:t>兆豐銀行</a:t>
            </a:r>
          </a:p>
        </p:txBody>
      </p:sp>
      <p:sp>
        <p:nvSpPr>
          <p:cNvPr id="1537043" name="Rectangle 19"/>
          <p:cNvSpPr>
            <a:spLocks noChangeArrowheads="1"/>
          </p:cNvSpPr>
          <p:nvPr/>
        </p:nvSpPr>
        <p:spPr bwMode="auto">
          <a:xfrm>
            <a:off x="419100"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a:latin typeface="+mj-ea"/>
                <a:ea typeface="+mj-ea"/>
              </a:rPr>
              <a:t>   </a:t>
            </a:r>
            <a:r>
              <a:rPr lang="zh-TW" altLang="en-US" sz="1600" b="1">
                <a:latin typeface="+mj-ea"/>
                <a:ea typeface="+mj-ea"/>
              </a:rPr>
              <a:t>兆豐票劵</a:t>
            </a:r>
          </a:p>
        </p:txBody>
      </p:sp>
      <p:sp>
        <p:nvSpPr>
          <p:cNvPr id="1537044" name="Rectangle 20"/>
          <p:cNvSpPr>
            <a:spLocks noChangeArrowheads="1"/>
          </p:cNvSpPr>
          <p:nvPr/>
        </p:nvSpPr>
        <p:spPr bwMode="auto">
          <a:xfrm>
            <a:off x="6016625"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600" b="1">
                <a:latin typeface="+mj-ea"/>
                <a:ea typeface="+mj-ea"/>
              </a:rPr>
              <a:t>兆豐證劵</a:t>
            </a:r>
          </a:p>
        </p:txBody>
      </p:sp>
      <p:sp>
        <p:nvSpPr>
          <p:cNvPr id="1537045" name="Rectangle 21"/>
          <p:cNvSpPr>
            <a:spLocks noChangeArrowheads="1"/>
          </p:cNvSpPr>
          <p:nvPr/>
        </p:nvSpPr>
        <p:spPr bwMode="auto">
          <a:xfrm>
            <a:off x="3217863" y="3638550"/>
            <a:ext cx="2697162"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600" b="1">
                <a:latin typeface="+mj-ea"/>
                <a:ea typeface="+mj-ea"/>
              </a:rPr>
              <a:t>兆豐產險</a:t>
            </a:r>
          </a:p>
        </p:txBody>
      </p:sp>
      <p:sp>
        <p:nvSpPr>
          <p:cNvPr id="1537046" name="Rectangle 22"/>
          <p:cNvSpPr>
            <a:spLocks noChangeArrowheads="1"/>
          </p:cNvSpPr>
          <p:nvPr/>
        </p:nvSpPr>
        <p:spPr bwMode="auto">
          <a:xfrm>
            <a:off x="381000" y="1371600"/>
            <a:ext cx="2705100"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600" b="1" dirty="0">
                <a:latin typeface="+mj-ea"/>
                <a:ea typeface="+mj-ea"/>
              </a:rPr>
              <a:t>兆豐金控</a:t>
            </a:r>
          </a:p>
        </p:txBody>
      </p:sp>
      <p:sp>
        <p:nvSpPr>
          <p:cNvPr id="1537047" name="Text Box 23"/>
          <p:cNvSpPr txBox="1">
            <a:spLocks noChangeArrowheads="1"/>
          </p:cNvSpPr>
          <p:nvPr/>
        </p:nvSpPr>
        <p:spPr bwMode="auto">
          <a:xfrm>
            <a:off x="4861750" y="4038600"/>
            <a:ext cx="1173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TW" altLang="en-US" sz="1000" dirty="0">
                <a:solidFill>
                  <a:schemeClr val="accent6">
                    <a:lumMod val="50000"/>
                  </a:schemeClr>
                </a:solidFill>
                <a:latin typeface="+mj-ea"/>
                <a:ea typeface="+mj-ea"/>
              </a:rPr>
              <a:t>法定要求 </a:t>
            </a:r>
            <a:r>
              <a:rPr lang="en-US" altLang="zh-TW" sz="1000" dirty="0">
                <a:solidFill>
                  <a:schemeClr val="accent6">
                    <a:lumMod val="50000"/>
                  </a:schemeClr>
                </a:solidFill>
                <a:latin typeface="+mj-ea"/>
                <a:ea typeface="+mj-ea"/>
              </a:rPr>
              <a:t>: 200%</a:t>
            </a:r>
          </a:p>
        </p:txBody>
      </p:sp>
      <p:sp>
        <p:nvSpPr>
          <p:cNvPr id="1537048" name="Text Box 24"/>
          <p:cNvSpPr txBox="1">
            <a:spLocks noChangeArrowheads="1"/>
          </p:cNvSpPr>
          <p:nvPr/>
        </p:nvSpPr>
        <p:spPr bwMode="auto">
          <a:xfrm>
            <a:off x="7681876" y="4069396"/>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TW" altLang="en-US" sz="1000" dirty="0">
                <a:solidFill>
                  <a:schemeClr val="accent6">
                    <a:lumMod val="50000"/>
                  </a:schemeClr>
                </a:solidFill>
                <a:latin typeface="+mj-ea"/>
                <a:ea typeface="+mj-ea"/>
              </a:rPr>
              <a:t>法定要求 </a:t>
            </a:r>
            <a:r>
              <a:rPr lang="en-US" altLang="zh-TW" sz="1000" dirty="0">
                <a:solidFill>
                  <a:schemeClr val="accent6">
                    <a:lumMod val="50000"/>
                  </a:schemeClr>
                </a:solidFill>
                <a:latin typeface="+mj-ea"/>
                <a:ea typeface="+mj-ea"/>
              </a:rPr>
              <a:t>: 150%</a:t>
            </a:r>
          </a:p>
        </p:txBody>
      </p:sp>
      <p:sp>
        <p:nvSpPr>
          <p:cNvPr id="1537049" name="Text Box 25"/>
          <p:cNvSpPr txBox="1">
            <a:spLocks noChangeArrowheads="1"/>
          </p:cNvSpPr>
          <p:nvPr/>
        </p:nvSpPr>
        <p:spPr bwMode="auto">
          <a:xfrm>
            <a:off x="1986819" y="4018861"/>
            <a:ext cx="1189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000" dirty="0">
                <a:solidFill>
                  <a:schemeClr val="accent6">
                    <a:lumMod val="50000"/>
                  </a:schemeClr>
                </a:solidFill>
                <a:latin typeface="+mj-ea"/>
                <a:ea typeface="+mj-ea"/>
              </a:rPr>
              <a:t>法定要求 </a:t>
            </a:r>
            <a:r>
              <a:rPr lang="en-US" altLang="zh-TW" sz="1000" dirty="0">
                <a:solidFill>
                  <a:schemeClr val="accent6">
                    <a:lumMod val="50000"/>
                  </a:schemeClr>
                </a:solidFill>
                <a:latin typeface="+mj-ea"/>
                <a:ea typeface="+mj-ea"/>
              </a:rPr>
              <a:t>: 8.0%</a:t>
            </a:r>
          </a:p>
        </p:txBody>
      </p:sp>
      <p:sp>
        <p:nvSpPr>
          <p:cNvPr id="1537050" name="Text Box 26"/>
          <p:cNvSpPr txBox="1">
            <a:spLocks noChangeArrowheads="1"/>
          </p:cNvSpPr>
          <p:nvPr/>
        </p:nvSpPr>
        <p:spPr bwMode="auto">
          <a:xfrm>
            <a:off x="4533899" y="1752600"/>
            <a:ext cx="1562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zh-TW" altLang="en-US" sz="900" dirty="0">
                <a:solidFill>
                  <a:schemeClr val="accent6">
                    <a:lumMod val="50000"/>
                  </a:schemeClr>
                </a:solidFill>
                <a:latin typeface="+mj-ea"/>
                <a:ea typeface="+mj-ea"/>
              </a:rPr>
              <a:t>法定要求 </a:t>
            </a:r>
            <a:r>
              <a:rPr lang="en-US" altLang="zh-TW" sz="900" dirty="0">
                <a:solidFill>
                  <a:schemeClr val="accent6">
                    <a:lumMod val="50000"/>
                  </a:schemeClr>
                </a:solidFill>
                <a:latin typeface="+mj-ea"/>
                <a:ea typeface="+mj-ea"/>
              </a:rPr>
              <a:t>: CAR: 10.50%</a:t>
            </a:r>
          </a:p>
          <a:p>
            <a:pPr algn="l">
              <a:spcBef>
                <a:spcPts val="0"/>
              </a:spcBef>
            </a:pPr>
            <a:r>
              <a:rPr lang="en-US" altLang="zh-TW" sz="900" dirty="0">
                <a:solidFill>
                  <a:schemeClr val="accent6">
                    <a:lumMod val="50000"/>
                  </a:schemeClr>
                </a:solidFill>
                <a:latin typeface="+mj-ea"/>
                <a:ea typeface="+mj-ea"/>
              </a:rPr>
              <a:t>                 Tier-1: 8.50%</a:t>
            </a:r>
          </a:p>
        </p:txBody>
      </p:sp>
      <p:sp>
        <p:nvSpPr>
          <p:cNvPr id="1537051" name="Text Box 27"/>
          <p:cNvSpPr txBox="1">
            <a:spLocks noChangeArrowheads="1"/>
          </p:cNvSpPr>
          <p:nvPr/>
        </p:nvSpPr>
        <p:spPr bwMode="auto">
          <a:xfrm>
            <a:off x="1804257" y="1876176"/>
            <a:ext cx="1371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40000"/>
              </a:lnSpc>
              <a:spcBef>
                <a:spcPct val="50000"/>
              </a:spcBef>
            </a:pPr>
            <a:r>
              <a:rPr lang="en-US" altLang="zh-TW" sz="1000" dirty="0">
                <a:solidFill>
                  <a:schemeClr val="accent6">
                    <a:lumMod val="50000"/>
                  </a:schemeClr>
                </a:solidFill>
                <a:latin typeface="+mj-ea"/>
                <a:ea typeface="+mj-ea"/>
              </a:rPr>
              <a:t>CAR</a:t>
            </a:r>
            <a:r>
              <a:rPr lang="zh-TW" altLang="en-US" sz="1000" dirty="0">
                <a:solidFill>
                  <a:schemeClr val="accent6">
                    <a:lumMod val="50000"/>
                  </a:schemeClr>
                </a:solidFill>
                <a:latin typeface="+mj-ea"/>
                <a:ea typeface="+mj-ea"/>
              </a:rPr>
              <a:t>法定要求 </a:t>
            </a:r>
            <a:r>
              <a:rPr lang="en-US" altLang="zh-TW" sz="1000" dirty="0">
                <a:solidFill>
                  <a:schemeClr val="accent6">
                    <a:lumMod val="50000"/>
                  </a:schemeClr>
                </a:solidFill>
                <a:latin typeface="+mj-ea"/>
                <a:ea typeface="+mj-ea"/>
              </a:rPr>
              <a:t>: 100%</a:t>
            </a:r>
          </a:p>
        </p:txBody>
      </p:sp>
      <p:sp>
        <p:nvSpPr>
          <p:cNvPr id="1537052" name="Text Box 28"/>
          <p:cNvSpPr txBox="1">
            <a:spLocks noChangeArrowheads="1"/>
          </p:cNvSpPr>
          <p:nvPr/>
        </p:nvSpPr>
        <p:spPr bwMode="auto">
          <a:xfrm>
            <a:off x="6527800" y="1435100"/>
            <a:ext cx="109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200" dirty="0">
                <a:solidFill>
                  <a:schemeClr val="accent6">
                    <a:lumMod val="50000"/>
                  </a:schemeClr>
                </a:solidFill>
                <a:latin typeface="+mj-ea"/>
                <a:ea typeface="+mj-ea"/>
              </a:rPr>
              <a:t>資本適足率</a:t>
            </a:r>
          </a:p>
        </p:txBody>
      </p:sp>
      <p:sp>
        <p:nvSpPr>
          <p:cNvPr id="1537053" name="Text Box 29"/>
          <p:cNvSpPr txBox="1">
            <a:spLocks noChangeArrowheads="1"/>
          </p:cNvSpPr>
          <p:nvPr/>
        </p:nvSpPr>
        <p:spPr bwMode="auto">
          <a:xfrm>
            <a:off x="6432550" y="1866900"/>
            <a:ext cx="21859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dirty="0">
                <a:solidFill>
                  <a:schemeClr val="accent6">
                    <a:lumMod val="50000"/>
                  </a:schemeClr>
                </a:solidFill>
                <a:latin typeface="+mj-ea"/>
                <a:ea typeface="+mj-ea"/>
              </a:rPr>
              <a:t>普通股第一類資本適足率</a:t>
            </a:r>
            <a:endParaRPr lang="zh-TW" altLang="en-US" sz="1200" baseline="30000" dirty="0">
              <a:solidFill>
                <a:schemeClr val="accent6">
                  <a:lumMod val="50000"/>
                </a:schemeClr>
              </a:solidFill>
              <a:latin typeface="+mj-ea"/>
              <a:ea typeface="+mj-ea"/>
            </a:endParaRPr>
          </a:p>
        </p:txBody>
      </p:sp>
      <p:sp>
        <p:nvSpPr>
          <p:cNvPr id="1537071" name="Text Box 18"/>
          <p:cNvSpPr txBox="1">
            <a:spLocks noChangeArrowheads="1"/>
          </p:cNvSpPr>
          <p:nvPr/>
        </p:nvSpPr>
        <p:spPr bwMode="auto">
          <a:xfrm>
            <a:off x="6172200" y="2352675"/>
            <a:ext cx="419100" cy="246221"/>
          </a:xfrm>
          <a:prstGeom prst="rect">
            <a:avLst/>
          </a:prstGeom>
          <a:noFill/>
          <a:ln w="28575" algn="ctr">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sz="1000">
              <a:solidFill>
                <a:schemeClr val="accent6">
                  <a:lumMod val="50000"/>
                </a:schemeClr>
              </a:solidFill>
              <a:latin typeface="+mj-ea"/>
              <a:ea typeface="+mj-ea"/>
              <a:cs typeface="Arial Unicode MS" pitchFamily="34" charset="-120"/>
            </a:endParaRPr>
          </a:p>
        </p:txBody>
      </p:sp>
      <p:sp>
        <p:nvSpPr>
          <p:cNvPr id="1537072" name="Text Box 27"/>
          <p:cNvSpPr txBox="1">
            <a:spLocks noChangeArrowheads="1"/>
          </p:cNvSpPr>
          <p:nvPr/>
        </p:nvSpPr>
        <p:spPr bwMode="auto">
          <a:xfrm>
            <a:off x="6562879" y="2343150"/>
            <a:ext cx="1381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zh-TW" altLang="en-US" sz="1200" dirty="0">
                <a:solidFill>
                  <a:schemeClr val="accent6">
                    <a:lumMod val="50000"/>
                  </a:schemeClr>
                </a:solidFill>
                <a:latin typeface="+mj-ea"/>
                <a:ea typeface="+mj-ea"/>
                <a:cs typeface="Arial Unicode MS" pitchFamily="34" charset="-120"/>
              </a:rPr>
              <a:t>信評</a:t>
            </a:r>
            <a:endParaRPr lang="zh-TW" altLang="en-US" sz="1200" baseline="30000" dirty="0">
              <a:solidFill>
                <a:schemeClr val="accent6">
                  <a:lumMod val="50000"/>
                </a:schemeClr>
              </a:solidFill>
              <a:latin typeface="+mj-ea"/>
              <a:ea typeface="+mj-ea"/>
              <a:cs typeface="Arial Unicode MS" pitchFamily="34" charset="-120"/>
            </a:endParaRPr>
          </a:p>
        </p:txBody>
      </p:sp>
      <p:sp>
        <p:nvSpPr>
          <p:cNvPr id="46" name="Text Box 27"/>
          <p:cNvSpPr txBox="1">
            <a:spLocks noChangeArrowheads="1"/>
          </p:cNvSpPr>
          <p:nvPr/>
        </p:nvSpPr>
        <p:spPr bwMode="auto">
          <a:xfrm>
            <a:off x="6597650" y="2866783"/>
            <a:ext cx="1381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zh-TW" altLang="en-US" sz="1800" baseline="30000" dirty="0">
                <a:solidFill>
                  <a:schemeClr val="accent6">
                    <a:lumMod val="50000"/>
                  </a:schemeClr>
                </a:solidFill>
                <a:latin typeface="+mj-ea"/>
                <a:ea typeface="+mj-ea"/>
                <a:cs typeface="Arial Unicode MS" pitchFamily="34" charset="-120"/>
              </a:rPr>
              <a:t>雙重槓桿比率</a:t>
            </a:r>
          </a:p>
        </p:txBody>
      </p:sp>
      <p:sp>
        <p:nvSpPr>
          <p:cNvPr id="37" name="Rectangle 8"/>
          <p:cNvSpPr>
            <a:spLocks noChangeArrowheads="1"/>
          </p:cNvSpPr>
          <p:nvPr>
            <p:custDataLst>
              <p:tags r:id="rId1"/>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chemeClr val="accent6">
                    <a:lumMod val="50000"/>
                  </a:schemeClr>
                </a:solidFill>
                <a:ea typeface="新細明體" pitchFamily="18" charset="-120"/>
              </a:rPr>
              <a:t>* 2Q/21</a:t>
            </a:r>
            <a:r>
              <a:rPr lang="zh-TW" altLang="en-US" sz="1000" dirty="0">
                <a:solidFill>
                  <a:schemeClr val="accent6">
                    <a:lumMod val="50000"/>
                  </a:schemeClr>
                </a:solidFill>
                <a:ea typeface="新細明體" pitchFamily="18" charset="-120"/>
              </a:rPr>
              <a:t>乃查核數</a:t>
            </a:r>
          </a:p>
        </p:txBody>
      </p:sp>
      <p:graphicFrame>
        <p:nvGraphicFramePr>
          <p:cNvPr id="40" name="Object 19"/>
          <p:cNvGraphicFramePr>
            <a:graphicFrameLocks noChangeAspect="1"/>
          </p:cNvGraphicFramePr>
          <p:nvPr>
            <p:extLst>
              <p:ext uri="{D42A27DB-BD31-4B8C-83A1-F6EECF244321}">
                <p14:modId xmlns:p14="http://schemas.microsoft.com/office/powerpoint/2010/main" val="738645574"/>
              </p:ext>
            </p:extLst>
          </p:nvPr>
        </p:nvGraphicFramePr>
        <p:xfrm>
          <a:off x="320040" y="2067604"/>
          <a:ext cx="2781300" cy="16383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Object 21"/>
          <p:cNvGraphicFramePr>
            <a:graphicFrameLocks noChangeAspect="1"/>
          </p:cNvGraphicFramePr>
          <p:nvPr>
            <p:extLst>
              <p:ext uri="{D42A27DB-BD31-4B8C-83A1-F6EECF244321}">
                <p14:modId xmlns:p14="http://schemas.microsoft.com/office/powerpoint/2010/main" val="3405922066"/>
              </p:ext>
            </p:extLst>
          </p:nvPr>
        </p:nvGraphicFramePr>
        <p:xfrm>
          <a:off x="304800" y="2507052"/>
          <a:ext cx="2811463" cy="11434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7" name="Object 19"/>
          <p:cNvGraphicFramePr>
            <a:graphicFrameLocks noChangeAspect="1"/>
          </p:cNvGraphicFramePr>
          <p:nvPr>
            <p:extLst>
              <p:ext uri="{D42A27DB-BD31-4B8C-83A1-F6EECF244321}">
                <p14:modId xmlns:p14="http://schemas.microsoft.com/office/powerpoint/2010/main" val="516487929"/>
              </p:ext>
            </p:extLst>
          </p:nvPr>
        </p:nvGraphicFramePr>
        <p:xfrm>
          <a:off x="402495" y="4343535"/>
          <a:ext cx="2781300" cy="163830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77344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411480" y="228600"/>
            <a:ext cx="8604250" cy="467179"/>
          </a:xfrm>
        </p:spPr>
        <p:txBody>
          <a:bodyPr>
            <a:noAutofit/>
          </a:bodyPr>
          <a:lstStyle/>
          <a:p>
            <a:r>
              <a:rPr lang="zh-TW" altLang="en-US" sz="2800">
                <a:latin typeface="微軟正黑體" panose="020B0604030504040204" pitchFamily="34" charset="-120"/>
                <a:ea typeface="微軟正黑體" panose="020B0604030504040204" pitchFamily="34" charset="-120"/>
              </a:rPr>
              <a:t>目錄</a:t>
            </a:r>
            <a:endParaRPr lang="zh-TW" altLang="en-US" sz="2800" dirty="0">
              <a:latin typeface="微軟正黑體" panose="020B0604030504040204" pitchFamily="34" charset="-120"/>
              <a:ea typeface="微軟正黑體" panose="020B0604030504040204" pitchFamily="34" charset="-120"/>
            </a:endParaRPr>
          </a:p>
        </p:txBody>
      </p:sp>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財務概況</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附錄</a:t>
            </a:r>
          </a:p>
        </p:txBody>
      </p:sp>
      <p:sp>
        <p:nvSpPr>
          <p:cNvPr id="24" name="Rectangle 12"/>
          <p:cNvSpPr>
            <a:spLocks noChangeArrowheads="1"/>
          </p:cNvSpPr>
          <p:nvPr/>
        </p:nvSpPr>
        <p:spPr bwMode="auto">
          <a:xfrm>
            <a:off x="1535495" y="3614605"/>
            <a:ext cx="1754885"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zh-TW" altLang="en-US" sz="2400" b="1" dirty="0">
                <a:solidFill>
                  <a:prstClr val="white"/>
                </a:solidFill>
                <a:latin typeface="微軟正黑體" panose="020B0604030504040204" pitchFamily="34" charset="-120"/>
                <a:ea typeface="微軟正黑體" panose="020B0604030504040204" pitchFamily="34" charset="-120"/>
              </a:rPr>
              <a:t>業務概況</a:t>
            </a:r>
          </a:p>
        </p:txBody>
      </p:sp>
      <p:sp>
        <p:nvSpPr>
          <p:cNvPr id="25"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營運摘要及策略聚焦</a:t>
            </a:r>
          </a:p>
        </p:txBody>
      </p:sp>
    </p:spTree>
    <p:extLst>
      <p:ext uri="{BB962C8B-B14F-4D97-AF65-F5344CB8AC3E}">
        <p14:creationId xmlns:p14="http://schemas.microsoft.com/office/powerpoint/2010/main" val="215238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2"/>
          <p:cNvGraphicFramePr>
            <a:graphicFrameLocks noChangeAspect="1"/>
          </p:cNvGraphicFramePr>
          <p:nvPr>
            <p:extLst>
              <p:ext uri="{D42A27DB-BD31-4B8C-83A1-F6EECF244321}">
                <p14:modId xmlns:p14="http://schemas.microsoft.com/office/powerpoint/2010/main" val="3080746489"/>
              </p:ext>
            </p:extLst>
          </p:nvPr>
        </p:nvGraphicFramePr>
        <p:xfrm>
          <a:off x="112713" y="1066803"/>
          <a:ext cx="3576637" cy="5148260"/>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 Box 13"/>
          <p:cNvSpPr txBox="1">
            <a:spLocks noChangeArrowheads="1"/>
          </p:cNvSpPr>
          <p:nvPr/>
        </p:nvSpPr>
        <p:spPr bwMode="gray">
          <a:xfrm>
            <a:off x="3637329" y="1729263"/>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zh-TW" altLang="en-US" sz="1200" dirty="0">
                <a:solidFill>
                  <a:srgbClr val="A98D63">
                    <a:lumMod val="50000"/>
                  </a:srgbClr>
                </a:solidFill>
                <a:latin typeface="微軟正黑體" panose="020B0604030504040204" pitchFamily="34" charset="-120"/>
                <a:ea typeface="微軟正黑體" panose="020B0604030504040204" pitchFamily="34" charset="-120"/>
              </a:rPr>
              <a:t>整體</a:t>
            </a:r>
            <a:endParaRPr lang="en-US" altLang="zh-TW"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67" name="Text Box 3"/>
          <p:cNvSpPr txBox="1">
            <a:spLocks noChangeArrowheads="1"/>
          </p:cNvSpPr>
          <p:nvPr/>
        </p:nvSpPr>
        <p:spPr bwMode="gray">
          <a:xfrm>
            <a:off x="152400" y="16002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zh-TW" altLang="en-US" sz="1200" b="1">
                <a:solidFill>
                  <a:srgbClr val="A98D63">
                    <a:lumMod val="50000"/>
                  </a:srgbClr>
                </a:solidFill>
                <a:latin typeface="微軟正黑體" panose="020B0604030504040204" pitchFamily="34" charset="-120"/>
                <a:ea typeface="微軟正黑體" panose="020B0604030504040204" pitchFamily="34" charset="-120"/>
              </a:rPr>
              <a:t>單位</a:t>
            </a:r>
            <a:r>
              <a:rPr lang="en-US" altLang="zh-TW" sz="1200" b="1">
                <a:solidFill>
                  <a:srgbClr val="A98D63">
                    <a:lumMod val="50000"/>
                  </a:srgbClr>
                </a:solidFill>
                <a:latin typeface="微軟正黑體" panose="020B0604030504040204" pitchFamily="34" charset="-120"/>
                <a:ea typeface="微軟正黑體" panose="020B0604030504040204" pitchFamily="34" charset="-120"/>
              </a:rPr>
              <a:t>: NT$bn</a:t>
            </a:r>
          </a:p>
        </p:txBody>
      </p:sp>
      <p:sp>
        <p:nvSpPr>
          <p:cNvPr id="1521668" name="Rectangle 4"/>
          <p:cNvSpPr>
            <a:spLocks noGrp="1" noChangeArrowheads="1"/>
          </p:cNvSpPr>
          <p:nvPr>
            <p:ph type="title"/>
          </p:nvPr>
        </p:nvSpPr>
        <p:spPr>
          <a:xfrm>
            <a:off x="371475" y="265839"/>
            <a:ext cx="8458200" cy="512961"/>
          </a:xfrm>
          <a:noFill/>
          <a:ln/>
        </p:spPr>
        <p:txBody>
          <a:bodyPr>
            <a:noAutofit/>
          </a:bodyPr>
          <a:lstStyle/>
          <a:p>
            <a:r>
              <a:rPr lang="en-US" altLang="zh-TW" sz="2800" dirty="0">
                <a:latin typeface="微軟正黑體" panose="020B0604030504040204" pitchFamily="34" charset="-120"/>
                <a:ea typeface="微軟正黑體" panose="020B0604030504040204" pitchFamily="34" charset="-120"/>
              </a:rPr>
              <a:t>2Q/21</a:t>
            </a:r>
            <a:r>
              <a:rPr lang="zh-TW" altLang="en-US" sz="2800" dirty="0">
                <a:latin typeface="微軟正黑體" panose="020B0604030504040204" pitchFamily="34" charset="-120"/>
                <a:ea typeface="微軟正黑體" panose="020B0604030504040204" pitchFamily="34" charset="-120"/>
              </a:rPr>
              <a:t>中小企業放款及房貸放款動能強勁</a:t>
            </a:r>
            <a:endParaRPr lang="en-US" altLang="zh-TW" sz="2800" dirty="0">
              <a:latin typeface="微軟正黑體" panose="020B0604030504040204" pitchFamily="34" charset="-120"/>
              <a:ea typeface="微軟正黑體" panose="020B0604030504040204" pitchFamily="34" charset="-120"/>
            </a:endParaRPr>
          </a:p>
        </p:txBody>
      </p:sp>
      <p:graphicFrame>
        <p:nvGraphicFramePr>
          <p:cNvPr id="2" name="Object 6"/>
          <p:cNvGraphicFramePr>
            <a:graphicFrameLocks noGrp="1" noChangeAspect="1"/>
          </p:cNvGraphicFramePr>
          <p:nvPr>
            <p:ph type="chart" idx="1"/>
            <p:extLst/>
          </p:nvPr>
        </p:nvGraphicFramePr>
        <p:xfrm>
          <a:off x="5608637" y="1835788"/>
          <a:ext cx="3717925" cy="3470275"/>
        </p:xfrm>
        <a:graphic>
          <a:graphicData uri="http://schemas.openxmlformats.org/drawingml/2006/chart">
            <c:chart xmlns:c="http://schemas.openxmlformats.org/drawingml/2006/chart" xmlns:r="http://schemas.openxmlformats.org/officeDocument/2006/relationships" r:id="rId4"/>
          </a:graphicData>
        </a:graphic>
      </p:graphicFrame>
      <p:sp>
        <p:nvSpPr>
          <p:cNvPr id="1521669" name="Line 5"/>
          <p:cNvSpPr>
            <a:spLocks noChangeShapeType="1"/>
          </p:cNvSpPr>
          <p:nvPr/>
        </p:nvSpPr>
        <p:spPr bwMode="gray">
          <a:xfrm>
            <a:off x="3648075"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1" name="Line 7"/>
          <p:cNvSpPr>
            <a:spLocks noChangeShapeType="1"/>
          </p:cNvSpPr>
          <p:nvPr/>
        </p:nvSpPr>
        <p:spPr bwMode="gray">
          <a:xfrm>
            <a:off x="3648075" y="4158300"/>
            <a:ext cx="2000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2" name="Line 8"/>
          <p:cNvSpPr>
            <a:spLocks noChangeShapeType="1"/>
          </p:cNvSpPr>
          <p:nvPr/>
        </p:nvSpPr>
        <p:spPr bwMode="gray">
          <a:xfrm flipV="1">
            <a:off x="3635375" y="4650899"/>
            <a:ext cx="2159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3" name="Line 9"/>
          <p:cNvSpPr>
            <a:spLocks noChangeShapeType="1"/>
          </p:cNvSpPr>
          <p:nvPr/>
        </p:nvSpPr>
        <p:spPr bwMode="gray">
          <a:xfrm>
            <a:off x="3622675" y="4754087"/>
            <a:ext cx="231775" cy="131762"/>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4" name="Line 10"/>
          <p:cNvSpPr>
            <a:spLocks noChangeShapeType="1"/>
          </p:cNvSpPr>
          <p:nvPr/>
        </p:nvSpPr>
        <p:spPr bwMode="gray">
          <a:xfrm>
            <a:off x="3622675" y="52505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5" name="Line 11"/>
          <p:cNvSpPr>
            <a:spLocks noChangeShapeType="1"/>
          </p:cNvSpPr>
          <p:nvPr/>
        </p:nvSpPr>
        <p:spPr bwMode="gray">
          <a:xfrm>
            <a:off x="3622675" y="55807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8" name="Rectangle 14"/>
          <p:cNvSpPr>
            <a:spLocks noChangeArrowheads="1"/>
          </p:cNvSpPr>
          <p:nvPr/>
        </p:nvSpPr>
        <p:spPr bwMode="auto">
          <a:xfrm>
            <a:off x="5943600" y="1136904"/>
            <a:ext cx="30480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200" b="1" dirty="0">
                <a:solidFill>
                  <a:prstClr val="white"/>
                </a:solidFill>
                <a:latin typeface="微軟正黑體" panose="020B0604030504040204" pitchFamily="34" charset="-120"/>
                <a:ea typeface="微軟正黑體" panose="020B0604030504040204" pitchFamily="34" charset="-120"/>
              </a:rPr>
              <a:t>兆豐銀行</a:t>
            </a:r>
            <a:r>
              <a:rPr lang="en-US" altLang="zh-TW" sz="1200" b="1" dirty="0">
                <a:solidFill>
                  <a:prstClr val="white"/>
                </a:solidFill>
                <a:latin typeface="微軟正黑體" panose="020B0604030504040204" pitchFamily="34" charset="-120"/>
                <a:ea typeface="微軟正黑體" panose="020B0604030504040204" pitchFamily="34" charset="-120"/>
              </a:rPr>
              <a:t>2Q/21 </a:t>
            </a:r>
            <a:r>
              <a:rPr lang="zh-TW" altLang="en-US" sz="1200" b="1" dirty="0">
                <a:solidFill>
                  <a:prstClr val="white"/>
                </a:solidFill>
                <a:latin typeface="微軟正黑體" panose="020B0604030504040204" pitchFamily="34" charset="-120"/>
                <a:ea typeface="微軟正黑體" panose="020B0604030504040204" pitchFamily="34" charset="-120"/>
              </a:rPr>
              <a:t>放款分佈 </a:t>
            </a:r>
            <a:r>
              <a:rPr lang="en-US" altLang="zh-TW" sz="1200" b="1" dirty="0">
                <a:solidFill>
                  <a:prstClr val="white"/>
                </a:solidFill>
                <a:latin typeface="微軟正黑體" panose="020B0604030504040204" pitchFamily="34" charset="-120"/>
                <a:ea typeface="微軟正黑體" panose="020B0604030504040204" pitchFamily="34" charset="-120"/>
              </a:rPr>
              <a:t>– </a:t>
            </a:r>
            <a:r>
              <a:rPr lang="zh-TW" altLang="en-US" sz="1200" b="1" dirty="0">
                <a:solidFill>
                  <a:prstClr val="white"/>
                </a:solidFill>
                <a:latin typeface="微軟正黑體" panose="020B0604030504040204" pitchFamily="34" charset="-120"/>
                <a:ea typeface="微軟正黑體" panose="020B0604030504040204" pitchFamily="34" charset="-120"/>
              </a:rPr>
              <a:t>依客戶別</a:t>
            </a:r>
          </a:p>
        </p:txBody>
      </p:sp>
      <p:sp>
        <p:nvSpPr>
          <p:cNvPr id="1521679" name="Rectangle 15"/>
          <p:cNvSpPr>
            <a:spLocks noChangeArrowheads="1"/>
          </p:cNvSpPr>
          <p:nvPr/>
        </p:nvSpPr>
        <p:spPr bwMode="auto">
          <a:xfrm>
            <a:off x="304800" y="1136904"/>
            <a:ext cx="5450906"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solidFill>
                  <a:prstClr val="white"/>
                </a:solidFill>
                <a:latin typeface="微軟正黑體" panose="020B0604030504040204" pitchFamily="34" charset="-120"/>
                <a:ea typeface="微軟正黑體" panose="020B0604030504040204" pitchFamily="34" charset="-120"/>
              </a:rPr>
              <a:t>兆豐銀行季末放款餘額*</a:t>
            </a:r>
          </a:p>
        </p:txBody>
      </p:sp>
      <p:sp>
        <p:nvSpPr>
          <p:cNvPr id="1521680" name="Text Box 16"/>
          <p:cNvSpPr txBox="1">
            <a:spLocks noChangeArrowheads="1"/>
          </p:cNvSpPr>
          <p:nvPr/>
        </p:nvSpPr>
        <p:spPr bwMode="gray">
          <a:xfrm>
            <a:off x="206375" y="6373813"/>
            <a:ext cx="8534400" cy="266700"/>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   兆豐銀行季末餘額</a:t>
            </a:r>
            <a:r>
              <a:rPr lang="en-US" altLang="zh-TW"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r>
              <a:rPr lang="en-US" altLang="zh-TW"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，含一般放款、應收帳款融資、進出口信用狀融資、信用卡循環餘額、催收款但不包含保證。</a:t>
            </a:r>
          </a:p>
          <a:p>
            <a:pPr>
              <a:lnSpc>
                <a:spcPct val="50000"/>
              </a:lnSpc>
              <a:spcBef>
                <a:spcPct val="50000"/>
              </a:spcBef>
            </a:pPr>
            <a:r>
              <a:rPr lang="en-US" altLang="zh-TW"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 </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包含政府相關之非營利機構等。</a:t>
            </a:r>
          </a:p>
        </p:txBody>
      </p:sp>
      <p:sp>
        <p:nvSpPr>
          <p:cNvPr id="1521681" name="Text Box 17"/>
          <p:cNvSpPr txBox="1">
            <a:spLocks noChangeArrowheads="1"/>
          </p:cNvSpPr>
          <p:nvPr/>
        </p:nvSpPr>
        <p:spPr bwMode="gray">
          <a:xfrm>
            <a:off x="3863975" y="2824800"/>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zh-TW" altLang="en-US" sz="1200">
                <a:solidFill>
                  <a:srgbClr val="A98D63">
                    <a:lumMod val="50000"/>
                  </a:srgbClr>
                </a:solidFill>
                <a:latin typeface="微軟正黑體" panose="020B0604030504040204" pitchFamily="34" charset="-120"/>
                <a:ea typeface="微軟正黑體" panose="020B0604030504040204" pitchFamily="34" charset="-120"/>
              </a:rPr>
              <a:t>大型企業</a:t>
            </a:r>
          </a:p>
        </p:txBody>
      </p:sp>
      <p:sp>
        <p:nvSpPr>
          <p:cNvPr id="1521682" name="Text Box 18"/>
          <p:cNvSpPr txBox="1">
            <a:spLocks noChangeArrowheads="1"/>
          </p:cNvSpPr>
          <p:nvPr/>
        </p:nvSpPr>
        <p:spPr bwMode="gray">
          <a:xfrm>
            <a:off x="3863975" y="4024950"/>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zh-TW" altLang="en-US" sz="1200">
                <a:solidFill>
                  <a:srgbClr val="A98D63">
                    <a:lumMod val="50000"/>
                  </a:srgbClr>
                </a:solidFill>
                <a:latin typeface="微軟正黑體" panose="020B0604030504040204" pitchFamily="34" charset="-120"/>
                <a:ea typeface="微軟正黑體" panose="020B0604030504040204" pitchFamily="34" charset="-120"/>
              </a:rPr>
              <a:t>中小企業</a:t>
            </a:r>
          </a:p>
        </p:txBody>
      </p:sp>
      <p:sp>
        <p:nvSpPr>
          <p:cNvPr id="1521683" name="Text Box 19"/>
          <p:cNvSpPr txBox="1">
            <a:spLocks noChangeArrowheads="1"/>
          </p:cNvSpPr>
          <p:nvPr/>
        </p:nvSpPr>
        <p:spPr bwMode="gray">
          <a:xfrm>
            <a:off x="3886200" y="4498499"/>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zh-TW" altLang="en-US" sz="1200">
                <a:solidFill>
                  <a:srgbClr val="A98D63">
                    <a:lumMod val="50000"/>
                  </a:srgbClr>
                </a:solidFill>
                <a:latin typeface="微軟正黑體" panose="020B0604030504040204" pitchFamily="34" charset="-120"/>
                <a:ea typeface="微軟正黑體" panose="020B0604030504040204" pitchFamily="34" charset="-120"/>
              </a:rPr>
              <a:t>其他企業**</a:t>
            </a:r>
          </a:p>
        </p:txBody>
      </p:sp>
      <p:sp>
        <p:nvSpPr>
          <p:cNvPr id="1521684" name="Text Box 20"/>
          <p:cNvSpPr txBox="1">
            <a:spLocks noChangeArrowheads="1"/>
          </p:cNvSpPr>
          <p:nvPr/>
        </p:nvSpPr>
        <p:spPr bwMode="gray">
          <a:xfrm>
            <a:off x="3876675" y="4736624"/>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zh-TW" altLang="en-US" sz="1200">
                <a:solidFill>
                  <a:srgbClr val="A98D63">
                    <a:lumMod val="50000"/>
                  </a:srgbClr>
                </a:solidFill>
                <a:latin typeface="微軟正黑體" panose="020B0604030504040204" pitchFamily="34" charset="-120"/>
                <a:ea typeface="微軟正黑體" panose="020B0604030504040204" pitchFamily="34" charset="-120"/>
              </a:rPr>
              <a:t>政府相關企業</a:t>
            </a:r>
          </a:p>
        </p:txBody>
      </p:sp>
      <p:sp>
        <p:nvSpPr>
          <p:cNvPr id="1521685" name="Text Box 21"/>
          <p:cNvSpPr txBox="1">
            <a:spLocks noChangeArrowheads="1"/>
          </p:cNvSpPr>
          <p:nvPr/>
        </p:nvSpPr>
        <p:spPr bwMode="gray">
          <a:xfrm>
            <a:off x="3857625" y="5101275"/>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zh-TW" altLang="en-US" sz="1200">
                <a:solidFill>
                  <a:srgbClr val="A98D63">
                    <a:lumMod val="50000"/>
                  </a:srgbClr>
                </a:solidFill>
                <a:latin typeface="微軟正黑體" panose="020B0604030504040204" pitchFamily="34" charset="-120"/>
                <a:ea typeface="微軟正黑體" panose="020B0604030504040204" pitchFamily="34" charset="-120"/>
              </a:rPr>
              <a:t>房貸</a:t>
            </a:r>
          </a:p>
        </p:txBody>
      </p:sp>
      <p:sp>
        <p:nvSpPr>
          <p:cNvPr id="1521686" name="Text Box 22"/>
          <p:cNvSpPr txBox="1">
            <a:spLocks noChangeArrowheads="1"/>
          </p:cNvSpPr>
          <p:nvPr/>
        </p:nvSpPr>
        <p:spPr bwMode="gray">
          <a:xfrm>
            <a:off x="3838575" y="5415600"/>
            <a:ext cx="1600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zh-TW" altLang="en-US" sz="1200">
                <a:solidFill>
                  <a:srgbClr val="A98D63">
                    <a:lumMod val="50000"/>
                  </a:srgbClr>
                </a:solidFill>
                <a:latin typeface="微軟正黑體" panose="020B0604030504040204" pitchFamily="34" charset="-120"/>
                <a:ea typeface="微軟正黑體" panose="020B0604030504040204" pitchFamily="34" charset="-120"/>
              </a:rPr>
              <a:t>其他消金放款</a:t>
            </a:r>
          </a:p>
        </p:txBody>
      </p:sp>
      <p:sp>
        <p:nvSpPr>
          <p:cNvPr id="36" name="AutoShape 20"/>
          <p:cNvSpPr>
            <a:spLocks noChangeArrowheads="1"/>
          </p:cNvSpPr>
          <p:nvPr/>
        </p:nvSpPr>
        <p:spPr bwMode="gray">
          <a:xfrm>
            <a:off x="4797125" y="1481931"/>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zh-TW" altLang="en-US" sz="1200" b="1" dirty="0">
                <a:solidFill>
                  <a:srgbClr val="A98D63">
                    <a:lumMod val="50000"/>
                  </a:srgbClr>
                </a:solidFill>
                <a:latin typeface="微軟正黑體" panose="020B0604030504040204" pitchFamily="34" charset="-120"/>
                <a:ea typeface="微軟正黑體" panose="020B0604030504040204" pitchFamily="34" charset="-120"/>
              </a:rPr>
              <a:t>成長趨勢</a:t>
            </a:r>
            <a:endParaRPr lang="en-US" altLang="zh-TW" sz="1200" b="1"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0" name="Line 19"/>
          <p:cNvSpPr>
            <a:spLocks noChangeShapeType="1"/>
          </p:cNvSpPr>
          <p:nvPr/>
        </p:nvSpPr>
        <p:spPr bwMode="gray">
          <a:xfrm>
            <a:off x="4239902" y="5229069"/>
            <a:ext cx="671524" cy="1873"/>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gray">
          <a:xfrm>
            <a:off x="4600575" y="4174842"/>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gray">
          <a:xfrm>
            <a:off x="4684112"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gray">
          <a:xfrm>
            <a:off x="4632594" y="1839249"/>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5" name="Line 19"/>
          <p:cNvSpPr>
            <a:spLocks noChangeShapeType="1"/>
          </p:cNvSpPr>
          <p:nvPr/>
        </p:nvSpPr>
        <p:spPr bwMode="gray">
          <a:xfrm>
            <a:off x="3711532" y="1857821"/>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graphicFrame>
        <p:nvGraphicFramePr>
          <p:cNvPr id="37" name="Object 6"/>
          <p:cNvGraphicFramePr>
            <a:graphicFrameLocks noChangeAspect="1"/>
          </p:cNvGraphicFramePr>
          <p:nvPr>
            <p:extLst>
              <p:ext uri="{D42A27DB-BD31-4B8C-83A1-F6EECF244321}">
                <p14:modId xmlns:p14="http://schemas.microsoft.com/office/powerpoint/2010/main" val="498806914"/>
              </p:ext>
            </p:extLst>
          </p:nvPr>
        </p:nvGraphicFramePr>
        <p:xfrm>
          <a:off x="5608637" y="1835788"/>
          <a:ext cx="3717925" cy="3470275"/>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 Box 25"/>
          <p:cNvSpPr txBox="1">
            <a:spLocks noChangeArrowheads="1"/>
          </p:cNvSpPr>
          <p:nvPr/>
        </p:nvSpPr>
        <p:spPr bwMode="gray">
          <a:xfrm>
            <a:off x="1998534" y="178985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1,990</a:t>
            </a:r>
          </a:p>
        </p:txBody>
      </p:sp>
      <p:sp>
        <p:nvSpPr>
          <p:cNvPr id="56" name="Text Box 73"/>
          <p:cNvSpPr txBox="1">
            <a:spLocks noChangeArrowheads="1"/>
          </p:cNvSpPr>
          <p:nvPr/>
        </p:nvSpPr>
        <p:spPr bwMode="gray">
          <a:xfrm>
            <a:off x="1324328" y="1908044"/>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57" name="Text Box 62"/>
          <p:cNvSpPr txBox="1">
            <a:spLocks noChangeArrowheads="1"/>
          </p:cNvSpPr>
          <p:nvPr/>
        </p:nvSpPr>
        <p:spPr bwMode="gray">
          <a:xfrm>
            <a:off x="2715257" y="1703231"/>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2,015</a:t>
            </a:r>
          </a:p>
        </p:txBody>
      </p:sp>
      <p:sp>
        <p:nvSpPr>
          <p:cNvPr id="59" name="Text Box 71"/>
          <p:cNvSpPr txBox="1">
            <a:spLocks noChangeArrowheads="1"/>
          </p:cNvSpPr>
          <p:nvPr/>
        </p:nvSpPr>
        <p:spPr bwMode="gray">
          <a:xfrm>
            <a:off x="-55365" y="1918824"/>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47" name="AutoShape 21"/>
          <p:cNvSpPr>
            <a:spLocks noChangeArrowheads="1"/>
          </p:cNvSpPr>
          <p:nvPr/>
        </p:nvSpPr>
        <p:spPr bwMode="gray">
          <a:xfrm>
            <a:off x="4944788" y="2801817"/>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-3.4%</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-1.2%</a:t>
            </a:r>
          </a:p>
        </p:txBody>
      </p:sp>
      <p:sp>
        <p:nvSpPr>
          <p:cNvPr id="48" name="AutoShape 21"/>
          <p:cNvSpPr>
            <a:spLocks noChangeArrowheads="1"/>
          </p:cNvSpPr>
          <p:nvPr/>
        </p:nvSpPr>
        <p:spPr bwMode="gray">
          <a:xfrm>
            <a:off x="4954256" y="1745903"/>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6.0%</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1.3%</a:t>
            </a:r>
          </a:p>
        </p:txBody>
      </p:sp>
      <p:sp>
        <p:nvSpPr>
          <p:cNvPr id="49" name="AutoShape 21"/>
          <p:cNvSpPr>
            <a:spLocks noChangeArrowheads="1"/>
          </p:cNvSpPr>
          <p:nvPr/>
        </p:nvSpPr>
        <p:spPr bwMode="gray">
          <a:xfrm>
            <a:off x="4911425" y="3967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7.5%</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1.4%</a:t>
            </a:r>
          </a:p>
        </p:txBody>
      </p:sp>
      <p:sp>
        <p:nvSpPr>
          <p:cNvPr id="50" name="AutoShape 21"/>
          <p:cNvSpPr>
            <a:spLocks noChangeArrowheads="1"/>
          </p:cNvSpPr>
          <p:nvPr/>
        </p:nvSpPr>
        <p:spPr bwMode="gray">
          <a:xfrm>
            <a:off x="4911425" y="5038569"/>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22.3%</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5.6%</a:t>
            </a:r>
          </a:p>
        </p:txBody>
      </p:sp>
      <p:sp>
        <p:nvSpPr>
          <p:cNvPr id="38" name="Text Box 71"/>
          <p:cNvSpPr txBox="1">
            <a:spLocks noChangeArrowheads="1"/>
          </p:cNvSpPr>
          <p:nvPr/>
        </p:nvSpPr>
        <p:spPr bwMode="gray">
          <a:xfrm>
            <a:off x="636686" y="1918825"/>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1,898</a:t>
            </a:r>
          </a:p>
        </p:txBody>
      </p:sp>
    </p:spTree>
    <p:extLst>
      <p:ext uri="{BB962C8B-B14F-4D97-AF65-F5344CB8AC3E}">
        <p14:creationId xmlns:p14="http://schemas.microsoft.com/office/powerpoint/2010/main" val="352924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物件 1"/>
          <p:cNvGraphicFramePr>
            <a:graphicFrameLocks noChangeAspect="1"/>
          </p:cNvGraphicFramePr>
          <p:nvPr>
            <p:extLst>
              <p:ext uri="{D42A27DB-BD31-4B8C-83A1-F6EECF244321}">
                <p14:modId xmlns:p14="http://schemas.microsoft.com/office/powerpoint/2010/main" val="4203836274"/>
              </p:ext>
            </p:extLst>
          </p:nvPr>
        </p:nvGraphicFramePr>
        <p:xfrm>
          <a:off x="50800" y="1017588"/>
          <a:ext cx="4710113" cy="5307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5"/>
          <p:cNvGraphicFramePr>
            <a:graphicFrameLocks noGrp="1" noChangeAspect="1"/>
          </p:cNvGraphicFramePr>
          <p:nvPr>
            <p:ph type="chart" idx="1"/>
            <p:extLst>
              <p:ext uri="{D42A27DB-BD31-4B8C-83A1-F6EECF244321}">
                <p14:modId xmlns:p14="http://schemas.microsoft.com/office/powerpoint/2010/main" val="457744993"/>
              </p:ext>
            </p:extLst>
          </p:nvPr>
        </p:nvGraphicFramePr>
        <p:xfrm>
          <a:off x="5671058" y="2111335"/>
          <a:ext cx="3460750" cy="3146425"/>
        </p:xfrm>
        <a:graphic>
          <a:graphicData uri="http://schemas.openxmlformats.org/drawingml/2006/chart">
            <c:chart xmlns:c="http://schemas.openxmlformats.org/drawingml/2006/chart" xmlns:r="http://schemas.openxmlformats.org/officeDocument/2006/relationships" r:id="rId4"/>
          </a:graphicData>
        </a:graphic>
      </p:graphicFrame>
      <p:sp>
        <p:nvSpPr>
          <p:cNvPr id="1554440" name="Text Box 8"/>
          <p:cNvSpPr txBox="1">
            <a:spLocks noChangeArrowheads="1"/>
          </p:cNvSpPr>
          <p:nvPr/>
        </p:nvSpPr>
        <p:spPr bwMode="gray">
          <a:xfrm>
            <a:off x="152400" y="1586232"/>
            <a:ext cx="1676400" cy="220662"/>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zh-TW" altLang="en-US" sz="1200" b="1" dirty="0">
                <a:solidFill>
                  <a:srgbClr val="A98D63">
                    <a:lumMod val="50000"/>
                  </a:srgbClr>
                </a:solidFill>
                <a:latin typeface="微軟正黑體"/>
                <a:ea typeface="微軟正黑體"/>
              </a:rPr>
              <a:t>單位</a:t>
            </a:r>
            <a:r>
              <a:rPr lang="en-US" altLang="zh-TW" sz="1200" b="1" dirty="0">
                <a:solidFill>
                  <a:srgbClr val="A98D63">
                    <a:lumMod val="50000"/>
                  </a:srgbClr>
                </a:solidFill>
                <a:latin typeface="微軟正黑體"/>
                <a:ea typeface="微軟正黑體"/>
              </a:rPr>
              <a:t>: NT$BN</a:t>
            </a:r>
          </a:p>
        </p:txBody>
      </p:sp>
      <p:sp>
        <p:nvSpPr>
          <p:cNvPr id="1554443" name="Rectangle 11"/>
          <p:cNvSpPr>
            <a:spLocks noChangeArrowheads="1"/>
          </p:cNvSpPr>
          <p:nvPr/>
        </p:nvSpPr>
        <p:spPr bwMode="auto">
          <a:xfrm>
            <a:off x="5791200" y="1209675"/>
            <a:ext cx="326707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dirty="0">
                <a:solidFill>
                  <a:prstClr val="white"/>
                </a:solidFill>
                <a:latin typeface="微軟正黑體"/>
                <a:ea typeface="微軟正黑體"/>
              </a:rPr>
              <a:t>兆豐銀行 </a:t>
            </a:r>
            <a:r>
              <a:rPr lang="en-US" altLang="zh-TW" dirty="0">
                <a:solidFill>
                  <a:prstClr val="white"/>
                </a:solidFill>
                <a:latin typeface="微軟正黑體"/>
                <a:ea typeface="微軟正黑體"/>
              </a:rPr>
              <a:t>2Q/21 </a:t>
            </a:r>
            <a:r>
              <a:rPr lang="zh-TW" altLang="en-US" dirty="0">
                <a:solidFill>
                  <a:prstClr val="white"/>
                </a:solidFill>
                <a:latin typeface="微軟正黑體"/>
                <a:ea typeface="微軟正黑體"/>
              </a:rPr>
              <a:t>放款分佈 </a:t>
            </a:r>
            <a:r>
              <a:rPr lang="en-US" altLang="zh-TW" dirty="0">
                <a:solidFill>
                  <a:prstClr val="white"/>
                </a:solidFill>
                <a:latin typeface="微軟正黑體"/>
                <a:ea typeface="微軟正黑體"/>
              </a:rPr>
              <a:t>– </a:t>
            </a:r>
            <a:r>
              <a:rPr lang="zh-TW" altLang="en-US" dirty="0">
                <a:solidFill>
                  <a:prstClr val="white"/>
                </a:solidFill>
                <a:latin typeface="微軟正黑體"/>
                <a:ea typeface="微軟正黑體"/>
              </a:rPr>
              <a:t>依產業別*</a:t>
            </a:r>
            <a:endParaRPr lang="en-US" altLang="zh-TW" dirty="0">
              <a:solidFill>
                <a:prstClr val="white"/>
              </a:solidFill>
              <a:latin typeface="微軟正黑體"/>
              <a:ea typeface="微軟正黑體"/>
            </a:endParaRPr>
          </a:p>
        </p:txBody>
      </p:sp>
      <p:sp>
        <p:nvSpPr>
          <p:cNvPr id="1554444" name="Rectangle 12"/>
          <p:cNvSpPr>
            <a:spLocks noChangeArrowheads="1"/>
          </p:cNvSpPr>
          <p:nvPr/>
        </p:nvSpPr>
        <p:spPr bwMode="auto">
          <a:xfrm>
            <a:off x="152400" y="1209675"/>
            <a:ext cx="54102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dirty="0">
                <a:solidFill>
                  <a:prstClr val="white"/>
                </a:solidFill>
                <a:latin typeface="微軟正黑體"/>
                <a:ea typeface="微軟正黑體"/>
              </a:rPr>
              <a:t>兆豐銀行放款餘額</a:t>
            </a:r>
            <a:r>
              <a:rPr lang="en-US" altLang="zh-TW" dirty="0">
                <a:solidFill>
                  <a:prstClr val="white"/>
                </a:solidFill>
                <a:latin typeface="微軟正黑體"/>
                <a:ea typeface="微軟正黑體"/>
              </a:rPr>
              <a:t>-</a:t>
            </a:r>
            <a:r>
              <a:rPr lang="zh-TW" altLang="en-US" dirty="0">
                <a:solidFill>
                  <a:prstClr val="white"/>
                </a:solidFill>
                <a:latin typeface="微軟正黑體"/>
                <a:ea typeface="微軟正黑體"/>
              </a:rPr>
              <a:t>依產業別*</a:t>
            </a:r>
          </a:p>
        </p:txBody>
      </p:sp>
      <p:sp>
        <p:nvSpPr>
          <p:cNvPr id="1554445" name="Text Box 13"/>
          <p:cNvSpPr txBox="1">
            <a:spLocks noChangeArrowheads="1"/>
          </p:cNvSpPr>
          <p:nvPr/>
        </p:nvSpPr>
        <p:spPr bwMode="gray">
          <a:xfrm>
            <a:off x="200025" y="6381750"/>
            <a:ext cx="8534400" cy="433067"/>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zh-TW" altLang="en-US" sz="1000" dirty="0">
                <a:solidFill>
                  <a:srgbClr val="A98D63">
                    <a:lumMod val="50000"/>
                  </a:srgbClr>
                </a:solidFill>
                <a:latin typeface="微軟正黑體"/>
                <a:ea typeface="微軟正黑體"/>
                <a:cs typeface="Arial Unicode MS" pitchFamily="34" charset="-120"/>
              </a:rPr>
              <a:t>*  兆豐銀行季末餘額</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a:ea typeface="微軟正黑體"/>
                <a:cs typeface="Arial Unicode MS" pitchFamily="34" charset="-120"/>
              </a:rPr>
              <a:t>，含一般放款、應收帳款融資、進出口信用狀融資、信用卡循環餘額、催收款但不包含保證。</a:t>
            </a:r>
            <a:endParaRPr lang="en-US" altLang="zh-TW" sz="1000" dirty="0">
              <a:solidFill>
                <a:srgbClr val="A98D63">
                  <a:lumMod val="50000"/>
                </a:srgbClr>
              </a:solidFill>
              <a:latin typeface="微軟正黑體"/>
              <a:ea typeface="微軟正黑體"/>
              <a:cs typeface="Arial Unicode MS" pitchFamily="34" charset="-120"/>
            </a:endParaRPr>
          </a:p>
          <a:p>
            <a:pPr marL="0" indent="0">
              <a:lnSpc>
                <a:spcPct val="50000"/>
              </a:lnSpc>
              <a:spcBef>
                <a:spcPct val="50000"/>
              </a:spcBef>
            </a:pPr>
            <a:endParaRPr lang="en-US" altLang="zh-TW" sz="1000" dirty="0">
              <a:solidFill>
                <a:srgbClr val="A98D63">
                  <a:lumMod val="50000"/>
                </a:srgbClr>
              </a:solidFill>
              <a:latin typeface="微軟正黑體"/>
              <a:ea typeface="微軟正黑體"/>
              <a:cs typeface="Arial Unicode MS" pitchFamily="34" charset="-120"/>
            </a:endParaRPr>
          </a:p>
          <a:p>
            <a:pPr>
              <a:lnSpc>
                <a:spcPct val="50000"/>
              </a:lnSpc>
              <a:spcBef>
                <a:spcPct val="50000"/>
              </a:spcBef>
              <a:buFont typeface="Arial" charset="0"/>
              <a:buChar char="•"/>
            </a:pPr>
            <a:endParaRPr lang="zh-TW" altLang="en-US" sz="1000" dirty="0">
              <a:solidFill>
                <a:srgbClr val="A98D63">
                  <a:lumMod val="50000"/>
                </a:srgbClr>
              </a:solidFill>
              <a:latin typeface="微軟正黑體"/>
              <a:ea typeface="微軟正黑體"/>
              <a:cs typeface="Arial Unicode MS" pitchFamily="34" charset="-120"/>
            </a:endParaRPr>
          </a:p>
        </p:txBody>
      </p:sp>
      <p:sp>
        <p:nvSpPr>
          <p:cNvPr id="1554446" name="Rectangle 14"/>
          <p:cNvSpPr>
            <a:spLocks noChangeArrowheads="1"/>
          </p:cNvSpPr>
          <p:nvPr/>
        </p:nvSpPr>
        <p:spPr bwMode="black">
          <a:xfrm>
            <a:off x="269875" y="264821"/>
            <a:ext cx="8604250" cy="4671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2Q/21</a:t>
            </a:r>
            <a:r>
              <a:rPr lang="zh-TW" altLang="en-US" sz="2800" dirty="0">
                <a:solidFill>
                  <a:srgbClr val="A98D63">
                    <a:lumMod val="50000"/>
                  </a:srgbClr>
                </a:solidFill>
                <a:latin typeface="微軟正黑體"/>
                <a:ea typeface="微軟正黑體"/>
              </a:rPr>
              <a:t>製造業及消金放款需求遠優於其他產業</a:t>
            </a:r>
            <a:endParaRPr lang="en-US" altLang="zh-TW" sz="2800" dirty="0">
              <a:solidFill>
                <a:srgbClr val="A98D63">
                  <a:lumMod val="50000"/>
                </a:srgbClr>
              </a:solidFill>
              <a:latin typeface="微軟正黑體"/>
              <a:ea typeface="微軟正黑體"/>
            </a:endParaRPr>
          </a:p>
        </p:txBody>
      </p:sp>
      <p:sp>
        <p:nvSpPr>
          <p:cNvPr id="26" name="AutoShape 20"/>
          <p:cNvSpPr>
            <a:spLocks noChangeArrowheads="1"/>
          </p:cNvSpPr>
          <p:nvPr/>
        </p:nvSpPr>
        <p:spPr bwMode="gray">
          <a:xfrm>
            <a:off x="4765106" y="159226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zh-TW" altLang="en-US" sz="1200" b="1" dirty="0">
                <a:solidFill>
                  <a:srgbClr val="A98D63">
                    <a:lumMod val="50000"/>
                  </a:srgbClr>
                </a:solidFill>
                <a:latin typeface="微軟正黑體"/>
                <a:ea typeface="微軟正黑體"/>
              </a:rPr>
              <a:t>成長趨勢</a:t>
            </a:r>
            <a:endParaRPr lang="en-US" altLang="zh-TW" sz="1200" b="1" dirty="0">
              <a:solidFill>
                <a:srgbClr val="A98D63">
                  <a:lumMod val="50000"/>
                </a:srgbClr>
              </a:solidFill>
              <a:latin typeface="微軟正黑體"/>
              <a:ea typeface="微軟正黑體"/>
            </a:endParaRPr>
          </a:p>
        </p:txBody>
      </p:sp>
      <p:sp>
        <p:nvSpPr>
          <p:cNvPr id="25" name="AutoShape 18"/>
          <p:cNvSpPr>
            <a:spLocks noChangeArrowheads="1"/>
          </p:cNvSpPr>
          <p:nvPr/>
        </p:nvSpPr>
        <p:spPr bwMode="gray">
          <a:xfrm>
            <a:off x="4876800" y="1825625"/>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5.6%</a:t>
            </a:r>
          </a:p>
          <a:p>
            <a:r>
              <a:rPr lang="en-US" altLang="zh-TW" sz="1000" dirty="0" err="1">
                <a:solidFill>
                  <a:srgbClr val="FF0000"/>
                </a:solidFill>
                <a:latin typeface="微軟正黑體"/>
                <a:ea typeface="微軟正黑體"/>
              </a:rPr>
              <a:t>QoQ</a:t>
            </a:r>
            <a:r>
              <a:rPr lang="en-US" altLang="zh-TW" sz="1000" dirty="0">
                <a:solidFill>
                  <a:srgbClr val="FF0000"/>
                </a:solidFill>
                <a:latin typeface="微軟正黑體"/>
                <a:ea typeface="微軟正黑體"/>
              </a:rPr>
              <a:t>: 2.5%</a:t>
            </a:r>
          </a:p>
        </p:txBody>
      </p:sp>
      <p:sp>
        <p:nvSpPr>
          <p:cNvPr id="27" name="AutoShape 21"/>
          <p:cNvSpPr>
            <a:spLocks noChangeArrowheads="1"/>
          </p:cNvSpPr>
          <p:nvPr/>
        </p:nvSpPr>
        <p:spPr bwMode="gray">
          <a:xfrm>
            <a:off x="4865716" y="2859218"/>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4.5%</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-1.2%</a:t>
            </a:r>
          </a:p>
        </p:txBody>
      </p:sp>
      <p:sp>
        <p:nvSpPr>
          <p:cNvPr id="28" name="AutoShape 22"/>
          <p:cNvSpPr>
            <a:spLocks noChangeArrowheads="1"/>
          </p:cNvSpPr>
          <p:nvPr/>
        </p:nvSpPr>
        <p:spPr bwMode="gray">
          <a:xfrm>
            <a:off x="4876800" y="3352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6.3%</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-1.2%</a:t>
            </a:r>
          </a:p>
        </p:txBody>
      </p:sp>
      <p:sp>
        <p:nvSpPr>
          <p:cNvPr id="29" name="AutoShape 23"/>
          <p:cNvSpPr>
            <a:spLocks noChangeArrowheads="1"/>
          </p:cNvSpPr>
          <p:nvPr/>
        </p:nvSpPr>
        <p:spPr bwMode="gray">
          <a:xfrm>
            <a:off x="4876800" y="231085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-3.4%</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-3.7%</a:t>
            </a:r>
          </a:p>
        </p:txBody>
      </p:sp>
      <p:sp>
        <p:nvSpPr>
          <p:cNvPr id="30" name="AutoShape 24"/>
          <p:cNvSpPr>
            <a:spLocks noChangeArrowheads="1"/>
          </p:cNvSpPr>
          <p:nvPr/>
        </p:nvSpPr>
        <p:spPr bwMode="gray">
          <a:xfrm>
            <a:off x="4876800" y="3835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-5.0%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1.5%</a:t>
            </a:r>
          </a:p>
        </p:txBody>
      </p:sp>
      <p:sp>
        <p:nvSpPr>
          <p:cNvPr id="31" name="AutoShape 25"/>
          <p:cNvSpPr>
            <a:spLocks noChangeArrowheads="1"/>
          </p:cNvSpPr>
          <p:nvPr/>
        </p:nvSpPr>
        <p:spPr bwMode="gray">
          <a:xfrm>
            <a:off x="4876800" y="4343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-7.8%</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-3.0%</a:t>
            </a:r>
          </a:p>
        </p:txBody>
      </p:sp>
      <p:sp>
        <p:nvSpPr>
          <p:cNvPr id="32" name="AutoShape 26"/>
          <p:cNvSpPr>
            <a:spLocks noChangeArrowheads="1"/>
          </p:cNvSpPr>
          <p:nvPr/>
        </p:nvSpPr>
        <p:spPr bwMode="gray">
          <a:xfrm>
            <a:off x="4876800" y="57912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a:ea typeface="微軟正黑體"/>
              </a:rPr>
              <a:t>YoY: -5.7%</a:t>
            </a:r>
          </a:p>
          <a:p>
            <a:r>
              <a:rPr lang="en-US" altLang="zh-TW" sz="1000" dirty="0" err="1">
                <a:solidFill>
                  <a:srgbClr val="A98D63">
                    <a:lumMod val="50000"/>
                  </a:srgbClr>
                </a:solidFill>
                <a:latin typeface="微軟正黑體"/>
                <a:ea typeface="微軟正黑體"/>
              </a:rPr>
              <a:t>QoQ</a:t>
            </a:r>
            <a:r>
              <a:rPr lang="en-US" altLang="zh-TW" sz="1000" dirty="0">
                <a:solidFill>
                  <a:srgbClr val="A98D63">
                    <a:lumMod val="50000"/>
                  </a:srgbClr>
                </a:solidFill>
                <a:latin typeface="微軟正黑體"/>
                <a:ea typeface="微軟正黑體"/>
              </a:rPr>
              <a:t>: -2.0%</a:t>
            </a:r>
          </a:p>
        </p:txBody>
      </p:sp>
      <p:sp>
        <p:nvSpPr>
          <p:cNvPr id="33" name="AutoShape 27"/>
          <p:cNvSpPr>
            <a:spLocks noChangeArrowheads="1"/>
          </p:cNvSpPr>
          <p:nvPr/>
        </p:nvSpPr>
        <p:spPr bwMode="gray">
          <a:xfrm>
            <a:off x="4865716" y="528519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19.3%</a:t>
            </a:r>
          </a:p>
          <a:p>
            <a:r>
              <a:rPr lang="en-US" altLang="zh-TW" sz="1000" dirty="0" err="1">
                <a:solidFill>
                  <a:srgbClr val="FF0000"/>
                </a:solidFill>
                <a:latin typeface="微軟正黑體"/>
                <a:ea typeface="微軟正黑體"/>
              </a:rPr>
              <a:t>QoQ</a:t>
            </a:r>
            <a:r>
              <a:rPr lang="en-US" altLang="zh-TW" sz="1000" dirty="0">
                <a:solidFill>
                  <a:srgbClr val="FF0000"/>
                </a:solidFill>
                <a:latin typeface="微軟正黑體"/>
                <a:ea typeface="微軟正黑體"/>
              </a:rPr>
              <a:t>: 4.6%</a:t>
            </a:r>
          </a:p>
        </p:txBody>
      </p:sp>
      <p:sp>
        <p:nvSpPr>
          <p:cNvPr id="34" name="AutoShape 28"/>
          <p:cNvSpPr>
            <a:spLocks noChangeArrowheads="1"/>
          </p:cNvSpPr>
          <p:nvPr/>
        </p:nvSpPr>
        <p:spPr bwMode="gray">
          <a:xfrm>
            <a:off x="4876800" y="48006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-17.5%</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-3.9%</a:t>
            </a:r>
          </a:p>
        </p:txBody>
      </p:sp>
    </p:spTree>
    <p:extLst>
      <p:ext uri="{BB962C8B-B14F-4D97-AF65-F5344CB8AC3E}">
        <p14:creationId xmlns:p14="http://schemas.microsoft.com/office/powerpoint/2010/main" val="246621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gray">
          <a:xfrm>
            <a:off x="2286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zh-TW" altLang="en-US" sz="1200" b="1">
                <a:solidFill>
                  <a:srgbClr val="A98D63">
                    <a:lumMod val="50000"/>
                  </a:srgbClr>
                </a:solidFill>
                <a:latin typeface="微軟正黑體"/>
                <a:ea typeface="微軟正黑體"/>
              </a:rPr>
              <a:t>單位</a:t>
            </a:r>
            <a:r>
              <a:rPr lang="en-US" altLang="zh-TW" sz="1200" b="1">
                <a:solidFill>
                  <a:srgbClr val="A98D63">
                    <a:lumMod val="50000"/>
                  </a:srgbClr>
                </a:solidFill>
                <a:latin typeface="微軟正黑體"/>
                <a:ea typeface="微軟正黑體"/>
              </a:rPr>
              <a:t>: NT$bn</a:t>
            </a:r>
          </a:p>
        </p:txBody>
      </p:sp>
      <p:sp>
        <p:nvSpPr>
          <p:cNvPr id="1523715" name="Rectangle 3"/>
          <p:cNvSpPr>
            <a:spLocks noGrp="1" noChangeArrowheads="1"/>
          </p:cNvSpPr>
          <p:nvPr>
            <p:ph type="title"/>
          </p:nvPr>
        </p:nvSpPr>
        <p:spPr>
          <a:xfrm>
            <a:off x="361950" y="76200"/>
            <a:ext cx="8534400" cy="685800"/>
          </a:xfrm>
          <a:noFill/>
          <a:ln/>
        </p:spPr>
        <p:txBody>
          <a:bodyPr>
            <a:noAutofit/>
          </a:bodyPr>
          <a:lstStyle/>
          <a:p>
            <a:r>
              <a:rPr lang="en-US" altLang="zh-TW" dirty="0"/>
              <a:t>2Q/21</a:t>
            </a:r>
            <a:r>
              <a:rPr lang="zh-TW" altLang="en-US" dirty="0"/>
              <a:t> 國內分行放款餘額成長</a:t>
            </a:r>
            <a:r>
              <a:rPr lang="en-US" altLang="zh-TW" dirty="0"/>
              <a:t>3%</a:t>
            </a:r>
            <a:r>
              <a:rPr lang="zh-TW" altLang="en-US" dirty="0"/>
              <a:t> </a:t>
            </a:r>
            <a:r>
              <a:rPr lang="en-US" altLang="zh-TW" dirty="0" err="1"/>
              <a:t>QoQ</a:t>
            </a:r>
            <a:endParaRPr lang="en-US" altLang="zh-TW" dirty="0"/>
          </a:p>
        </p:txBody>
      </p:sp>
      <p:sp>
        <p:nvSpPr>
          <p:cNvPr id="1523716" name="Text Box 4"/>
          <p:cNvSpPr txBox="1">
            <a:spLocks noChangeArrowheads="1"/>
          </p:cNvSpPr>
          <p:nvPr/>
        </p:nvSpPr>
        <p:spPr bwMode="gray">
          <a:xfrm>
            <a:off x="4038600" y="41910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a:solidFill>
                  <a:srgbClr val="A98D63">
                    <a:lumMod val="50000"/>
                  </a:srgbClr>
                </a:solidFill>
                <a:latin typeface="微軟正黑體"/>
                <a:ea typeface="微軟正黑體"/>
              </a:rPr>
              <a:t>國內分行</a:t>
            </a:r>
          </a:p>
        </p:txBody>
      </p:sp>
      <p:sp>
        <p:nvSpPr>
          <p:cNvPr id="1523717" name="Text Box 5"/>
          <p:cNvSpPr txBox="1">
            <a:spLocks noChangeArrowheads="1"/>
          </p:cNvSpPr>
          <p:nvPr/>
        </p:nvSpPr>
        <p:spPr bwMode="gray">
          <a:xfrm>
            <a:off x="3962400" y="28194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a:solidFill>
                  <a:srgbClr val="A98D63">
                    <a:lumMod val="50000"/>
                  </a:srgbClr>
                </a:solidFill>
                <a:latin typeface="微軟正黑體"/>
                <a:ea typeface="微軟正黑體"/>
              </a:rPr>
              <a:t>OBU</a:t>
            </a:r>
          </a:p>
        </p:txBody>
      </p:sp>
      <p:sp>
        <p:nvSpPr>
          <p:cNvPr id="1523718" name="Text Box 6"/>
          <p:cNvSpPr txBox="1">
            <a:spLocks noChangeArrowheads="1"/>
          </p:cNvSpPr>
          <p:nvPr/>
        </p:nvSpPr>
        <p:spPr bwMode="gray">
          <a:xfrm>
            <a:off x="4114800" y="2209800"/>
            <a:ext cx="10287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a:solidFill>
                  <a:srgbClr val="A98D63">
                    <a:lumMod val="50000"/>
                  </a:srgbClr>
                </a:solidFill>
                <a:latin typeface="微軟正黑體"/>
                <a:ea typeface="微軟正黑體"/>
              </a:rPr>
              <a:t>海外分行</a:t>
            </a:r>
          </a:p>
        </p:txBody>
      </p:sp>
      <p:sp>
        <p:nvSpPr>
          <p:cNvPr id="1523719" name="Line 7"/>
          <p:cNvSpPr>
            <a:spLocks noChangeShapeType="1"/>
          </p:cNvSpPr>
          <p:nvPr/>
        </p:nvSpPr>
        <p:spPr bwMode="gray">
          <a:xfrm>
            <a:off x="4038600" y="4343400"/>
            <a:ext cx="2286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1" name="Line 9"/>
          <p:cNvSpPr>
            <a:spLocks noChangeShapeType="1"/>
          </p:cNvSpPr>
          <p:nvPr/>
        </p:nvSpPr>
        <p:spPr bwMode="gray">
          <a:xfrm>
            <a:off x="4038600" y="2438400"/>
            <a:ext cx="2286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2" name="Line 10"/>
          <p:cNvSpPr>
            <a:spLocks noChangeShapeType="1"/>
          </p:cNvSpPr>
          <p:nvPr/>
        </p:nvSpPr>
        <p:spPr bwMode="gray">
          <a:xfrm>
            <a:off x="4076700" y="2952750"/>
            <a:ext cx="2286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4" name="Rectangle 12"/>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solidFill>
                  <a:prstClr val="white"/>
                </a:solidFill>
                <a:latin typeface="微軟正黑體"/>
                <a:ea typeface="微軟正黑體"/>
              </a:rPr>
              <a:t>兆豐銀行</a:t>
            </a:r>
            <a:r>
              <a:rPr lang="en-US" altLang="zh-TW" b="1" dirty="0">
                <a:solidFill>
                  <a:prstClr val="white"/>
                </a:solidFill>
                <a:latin typeface="微軟正黑體"/>
                <a:ea typeface="微軟正黑體"/>
              </a:rPr>
              <a:t>2Q/21</a:t>
            </a:r>
            <a:r>
              <a:rPr lang="zh-TW" altLang="en-US" b="1" dirty="0">
                <a:solidFill>
                  <a:prstClr val="white"/>
                </a:solidFill>
                <a:latin typeface="微軟正黑體"/>
                <a:ea typeface="微軟正黑體"/>
              </a:rPr>
              <a:t>放款分佈 </a:t>
            </a:r>
            <a:r>
              <a:rPr lang="en-US" altLang="zh-TW" b="1" dirty="0">
                <a:solidFill>
                  <a:prstClr val="white"/>
                </a:solidFill>
                <a:latin typeface="微軟正黑體"/>
                <a:ea typeface="微軟正黑體"/>
              </a:rPr>
              <a:t>– </a:t>
            </a:r>
            <a:r>
              <a:rPr lang="zh-TW" altLang="en-US" b="1" dirty="0">
                <a:solidFill>
                  <a:prstClr val="white"/>
                </a:solidFill>
                <a:latin typeface="微軟正黑體"/>
                <a:ea typeface="微軟正黑體"/>
              </a:rPr>
              <a:t>依地區別</a:t>
            </a:r>
            <a:r>
              <a:rPr lang="en-US" altLang="zh-TW" b="1" dirty="0">
                <a:solidFill>
                  <a:prstClr val="white"/>
                </a:solidFill>
                <a:latin typeface="微軟正黑體"/>
                <a:ea typeface="微軟正黑體"/>
              </a:rPr>
              <a:t> * </a:t>
            </a:r>
          </a:p>
        </p:txBody>
      </p:sp>
      <p:sp>
        <p:nvSpPr>
          <p:cNvPr id="1523725" name="Text Box 13"/>
          <p:cNvSpPr txBox="1">
            <a:spLocks noChangeArrowheads="1"/>
          </p:cNvSpPr>
          <p:nvPr/>
        </p:nvSpPr>
        <p:spPr bwMode="gray">
          <a:xfrm>
            <a:off x="190500" y="6353175"/>
            <a:ext cx="8534400" cy="266700"/>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zh-TW" altLang="en-US" sz="1000" dirty="0">
                <a:solidFill>
                  <a:srgbClr val="A98D63">
                    <a:lumMod val="50000"/>
                  </a:srgbClr>
                </a:solidFill>
                <a:latin typeface="微軟正黑體"/>
                <a:ea typeface="微軟正黑體"/>
                <a:cs typeface="Arial Unicode MS" pitchFamily="34" charset="-120"/>
              </a:rPr>
              <a:t>*   兆豐銀行季末餘額</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a:ea typeface="微軟正黑體"/>
                <a:cs typeface="Arial Unicode MS" pitchFamily="34" charset="-120"/>
              </a:rPr>
              <a:t>，含一般放款、應收帳款融資、進出口信用狀融資、信用卡循環餘額、催收款但不包含保證。</a:t>
            </a:r>
          </a:p>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OBU </a:t>
            </a:r>
            <a:r>
              <a:rPr lang="zh-TW" altLang="en-US" sz="1000" dirty="0">
                <a:solidFill>
                  <a:srgbClr val="A98D63">
                    <a:lumMod val="50000"/>
                  </a:srgbClr>
                </a:solidFill>
                <a:latin typeface="微軟正黑體"/>
                <a:ea typeface="微軟正黑體"/>
                <a:cs typeface="Arial Unicode MS" pitchFamily="34" charset="-120"/>
              </a:rPr>
              <a:t>為</a:t>
            </a:r>
            <a:r>
              <a:rPr lang="en-US" altLang="zh-TW" sz="1000" dirty="0">
                <a:solidFill>
                  <a:srgbClr val="A98D63">
                    <a:lumMod val="50000"/>
                  </a:srgbClr>
                </a:solidFill>
                <a:latin typeface="微軟正黑體"/>
                <a:ea typeface="微軟正黑體"/>
                <a:cs typeface="Arial Unicode MS" pitchFamily="34" charset="-120"/>
              </a:rPr>
              <a:t>Off-Shore Banking Unit</a:t>
            </a:r>
            <a:r>
              <a:rPr lang="zh-TW" altLang="en-US" sz="1000" dirty="0">
                <a:solidFill>
                  <a:srgbClr val="A98D63">
                    <a:lumMod val="50000"/>
                  </a:srgbClr>
                </a:solidFill>
                <a:latin typeface="微軟正黑體"/>
                <a:ea typeface="微軟正黑體"/>
                <a:cs typeface="Arial Unicode MS" pitchFamily="34" charset="-120"/>
              </a:rPr>
              <a:t>之縮寫</a:t>
            </a:r>
            <a:endParaRPr lang="en-US" altLang="zh-TW" sz="1000" dirty="0">
              <a:solidFill>
                <a:srgbClr val="A98D63">
                  <a:lumMod val="50000"/>
                </a:srgbClr>
              </a:solidFill>
              <a:latin typeface="微軟正黑體"/>
              <a:ea typeface="微軟正黑體"/>
              <a:cs typeface="Arial Unicode MS" pitchFamily="34" charset="-120"/>
            </a:endParaRPr>
          </a:p>
        </p:txBody>
      </p:sp>
      <p:graphicFrame>
        <p:nvGraphicFramePr>
          <p:cNvPr id="26" name="Object 36"/>
          <p:cNvGraphicFramePr>
            <a:graphicFrameLocks noChangeAspect="1"/>
          </p:cNvGraphicFramePr>
          <p:nvPr>
            <p:extLst>
              <p:ext uri="{D42A27DB-BD31-4B8C-83A1-F6EECF244321}">
                <p14:modId xmlns:p14="http://schemas.microsoft.com/office/powerpoint/2010/main" val="1447475918"/>
              </p:ext>
            </p:extLst>
          </p:nvPr>
        </p:nvGraphicFramePr>
        <p:xfrm>
          <a:off x="5842000" y="1955800"/>
          <a:ext cx="3708400" cy="3460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Object 14"/>
          <p:cNvGraphicFramePr>
            <a:graphicFrameLocks noGrp="1" noChangeAspect="1"/>
          </p:cNvGraphicFramePr>
          <p:nvPr>
            <p:ph sz="half" idx="1"/>
            <p:extLst>
              <p:ext uri="{D42A27DB-BD31-4B8C-83A1-F6EECF244321}">
                <p14:modId xmlns:p14="http://schemas.microsoft.com/office/powerpoint/2010/main" val="2459422104"/>
              </p:ext>
            </p:extLst>
          </p:nvPr>
        </p:nvGraphicFramePr>
        <p:xfrm>
          <a:off x="144509" y="1412080"/>
          <a:ext cx="4279900" cy="4189413"/>
        </p:xfrm>
        <a:graphic>
          <a:graphicData uri="http://schemas.openxmlformats.org/drawingml/2006/chart">
            <c:chart xmlns:c="http://schemas.openxmlformats.org/drawingml/2006/chart" xmlns:r="http://schemas.openxmlformats.org/officeDocument/2006/relationships" r:id="rId4"/>
          </a:graphicData>
        </a:graphic>
      </p:graphicFrame>
      <p:sp>
        <p:nvSpPr>
          <p:cNvPr id="19" name="AutoShape 8"/>
          <p:cNvSpPr>
            <a:spLocks noChangeArrowheads="1"/>
          </p:cNvSpPr>
          <p:nvPr/>
        </p:nvSpPr>
        <p:spPr bwMode="gray">
          <a:xfrm>
            <a:off x="5181600" y="2133600"/>
            <a:ext cx="1066800" cy="609600"/>
          </a:xfrm>
          <a:prstGeom prst="wedgeRoundRectCallout">
            <a:avLst>
              <a:gd name="adj1" fmla="val -71130"/>
              <a:gd name="adj2" fmla="val -78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-3.4%</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-1.5%</a:t>
            </a:r>
          </a:p>
        </p:txBody>
      </p:sp>
      <p:sp>
        <p:nvSpPr>
          <p:cNvPr id="20" name="AutoShape 8"/>
          <p:cNvSpPr>
            <a:spLocks noChangeArrowheads="1"/>
          </p:cNvSpPr>
          <p:nvPr/>
        </p:nvSpPr>
        <p:spPr bwMode="gray">
          <a:xfrm>
            <a:off x="5181600" y="2971800"/>
            <a:ext cx="1066800" cy="609600"/>
          </a:xfrm>
          <a:prstGeom prst="wedgeRoundRectCallout">
            <a:avLst>
              <a:gd name="adj1" fmla="val -88097"/>
              <a:gd name="adj2" fmla="val -453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-10.9%</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-5.2%</a:t>
            </a:r>
          </a:p>
        </p:txBody>
      </p:sp>
      <p:sp>
        <p:nvSpPr>
          <p:cNvPr id="21" name="AutoShape 8"/>
          <p:cNvSpPr>
            <a:spLocks noChangeArrowheads="1"/>
          </p:cNvSpPr>
          <p:nvPr/>
        </p:nvSpPr>
        <p:spPr bwMode="gray">
          <a:xfrm>
            <a:off x="5181600" y="4419600"/>
            <a:ext cx="1066800" cy="609600"/>
          </a:xfrm>
          <a:prstGeom prst="wedgeRoundRectCallout">
            <a:avLst>
              <a:gd name="adj1" fmla="val -71130"/>
              <a:gd name="adj2" fmla="val -5312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11.8%</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3.0%</a:t>
            </a:r>
          </a:p>
        </p:txBody>
      </p:sp>
    </p:spTree>
    <p:extLst>
      <p:ext uri="{BB962C8B-B14F-4D97-AF65-F5344CB8AC3E}">
        <p14:creationId xmlns:p14="http://schemas.microsoft.com/office/powerpoint/2010/main" val="398035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35" name="Rectangle 3"/>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zh-TW" altLang="en-US" b="1" dirty="0">
                <a:solidFill>
                  <a:prstClr val="white"/>
                </a:solidFill>
                <a:latin typeface="微軟正黑體"/>
                <a:ea typeface="微軟正黑體"/>
              </a:rPr>
              <a:t>兆豐銀行當季平均放款餘額分佈 </a:t>
            </a:r>
            <a:r>
              <a:rPr lang="en-US" altLang="zh-TW" b="1" dirty="0">
                <a:solidFill>
                  <a:prstClr val="white"/>
                </a:solidFill>
                <a:latin typeface="微軟正黑體"/>
                <a:ea typeface="微軟正黑體"/>
              </a:rPr>
              <a:t>– </a:t>
            </a:r>
            <a:r>
              <a:rPr lang="zh-TW" altLang="en-US" b="1" dirty="0">
                <a:solidFill>
                  <a:prstClr val="white"/>
                </a:solidFill>
                <a:latin typeface="微軟正黑體"/>
                <a:ea typeface="微軟正黑體"/>
              </a:rPr>
              <a:t>依幣別</a:t>
            </a:r>
            <a:r>
              <a:rPr lang="en-US" altLang="zh-TW" b="1" dirty="0">
                <a:solidFill>
                  <a:prstClr val="white"/>
                </a:solidFill>
                <a:latin typeface="微軟正黑體"/>
                <a:ea typeface="微軟正黑體"/>
              </a:rPr>
              <a:t>: </a:t>
            </a:r>
            <a:r>
              <a:rPr lang="zh-TW" altLang="en-US" b="1" dirty="0">
                <a:solidFill>
                  <a:prstClr val="white"/>
                </a:solidFill>
                <a:latin typeface="微軟正黑體"/>
                <a:ea typeface="微軟正黑體"/>
              </a:rPr>
              <a:t>台幣 </a:t>
            </a:r>
            <a:r>
              <a:rPr lang="en-US" altLang="zh-TW" b="1" dirty="0">
                <a:solidFill>
                  <a:prstClr val="white"/>
                </a:solidFill>
                <a:latin typeface="微軟正黑體"/>
                <a:ea typeface="微軟正黑體"/>
              </a:rPr>
              <a:t>vs. </a:t>
            </a:r>
            <a:r>
              <a:rPr lang="zh-TW" altLang="en-US" b="1" dirty="0">
                <a:solidFill>
                  <a:prstClr val="white"/>
                </a:solidFill>
                <a:latin typeface="微軟正黑體"/>
                <a:ea typeface="微軟正黑體"/>
              </a:rPr>
              <a:t>外幣放款 *</a:t>
            </a:r>
            <a:r>
              <a:rPr lang="zh-TW" altLang="en-US" dirty="0">
                <a:solidFill>
                  <a:prstClr val="white"/>
                </a:solidFill>
                <a:latin typeface="微軟正黑體"/>
                <a:ea typeface="微軟正黑體"/>
              </a:rPr>
              <a:t> </a:t>
            </a:r>
          </a:p>
        </p:txBody>
      </p:sp>
      <p:sp>
        <p:nvSpPr>
          <p:cNvPr id="1604611" name="Text Box 7"/>
          <p:cNvSpPr txBox="1">
            <a:spLocks noChangeArrowheads="1"/>
          </p:cNvSpPr>
          <p:nvPr/>
        </p:nvSpPr>
        <p:spPr bwMode="gray">
          <a:xfrm>
            <a:off x="4152900" y="1676399"/>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zh-TW" altLang="en-US" sz="1200" b="1" dirty="0">
                <a:solidFill>
                  <a:srgbClr val="A98D63">
                    <a:lumMod val="50000"/>
                  </a:srgbClr>
                </a:solidFill>
                <a:latin typeface="微軟正黑體"/>
                <a:ea typeface="微軟正黑體"/>
                <a:cs typeface="Arial Unicode MS" pitchFamily="34" charset="-120"/>
              </a:rPr>
              <a:t>單位</a:t>
            </a:r>
            <a:r>
              <a:rPr lang="en-US" altLang="zh-TW" sz="1200" b="1" dirty="0">
                <a:solidFill>
                  <a:srgbClr val="A98D63">
                    <a:lumMod val="50000"/>
                  </a:srgbClr>
                </a:solidFill>
                <a:latin typeface="微軟正黑體"/>
                <a:ea typeface="微軟正黑體"/>
                <a:cs typeface="Arial Unicode MS" pitchFamily="34" charset="-120"/>
              </a:rPr>
              <a:t>: </a:t>
            </a:r>
            <a:r>
              <a:rPr lang="en-US" altLang="zh-TW" sz="1200" b="1" dirty="0" err="1">
                <a:solidFill>
                  <a:srgbClr val="A98D63">
                    <a:lumMod val="50000"/>
                  </a:srgbClr>
                </a:solidFill>
                <a:latin typeface="微軟正黑體"/>
                <a:ea typeface="微軟正黑體"/>
                <a:cs typeface="Arial Unicode MS" pitchFamily="34" charset="-120"/>
              </a:rPr>
              <a:t>NT$bn</a:t>
            </a:r>
            <a:endParaRPr lang="en-US" altLang="zh-TW" sz="1200" b="1" dirty="0">
              <a:solidFill>
                <a:srgbClr val="A98D63">
                  <a:lumMod val="50000"/>
                </a:srgbClr>
              </a:solidFill>
              <a:latin typeface="微軟正黑體"/>
              <a:ea typeface="微軟正黑體"/>
              <a:cs typeface="Arial Unicode MS" pitchFamily="34" charset="-120"/>
            </a:endParaRPr>
          </a:p>
        </p:txBody>
      </p:sp>
      <p:sp>
        <p:nvSpPr>
          <p:cNvPr id="1604613" name="Text Box 24"/>
          <p:cNvSpPr txBox="1">
            <a:spLocks noChangeArrowheads="1"/>
          </p:cNvSpPr>
          <p:nvPr/>
        </p:nvSpPr>
        <p:spPr bwMode="gray">
          <a:xfrm>
            <a:off x="4114800" y="27432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zh-TW" altLang="en-US" sz="1200">
                <a:solidFill>
                  <a:srgbClr val="A98D63">
                    <a:lumMod val="50000"/>
                  </a:srgbClr>
                </a:solidFill>
                <a:latin typeface="微軟正黑體"/>
                <a:ea typeface="微軟正黑體"/>
                <a:cs typeface="Arial Unicode MS" pitchFamily="34" charset="-120"/>
              </a:rPr>
              <a:t>台幣放款</a:t>
            </a:r>
          </a:p>
        </p:txBody>
      </p:sp>
      <p:sp>
        <p:nvSpPr>
          <p:cNvPr id="1604614" name="Text Box 25"/>
          <p:cNvSpPr txBox="1">
            <a:spLocks noChangeArrowheads="1"/>
          </p:cNvSpPr>
          <p:nvPr/>
        </p:nvSpPr>
        <p:spPr bwMode="gray">
          <a:xfrm>
            <a:off x="4038600" y="22098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zh-TW" altLang="en-US" sz="1200">
                <a:solidFill>
                  <a:srgbClr val="A98D63">
                    <a:lumMod val="50000"/>
                  </a:srgbClr>
                </a:solidFill>
                <a:latin typeface="微軟正黑體"/>
                <a:ea typeface="微軟正黑體"/>
                <a:cs typeface="Arial Unicode MS" pitchFamily="34" charset="-120"/>
              </a:rPr>
              <a:t>外幣放款**</a:t>
            </a:r>
          </a:p>
        </p:txBody>
      </p:sp>
      <p:sp>
        <p:nvSpPr>
          <p:cNvPr id="1604615" name="Line 30"/>
          <p:cNvSpPr>
            <a:spLocks noChangeShapeType="1"/>
          </p:cNvSpPr>
          <p:nvPr/>
        </p:nvSpPr>
        <p:spPr bwMode="gray">
          <a:xfrm>
            <a:off x="4114800" y="2895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604616" name="Line 39"/>
          <p:cNvSpPr>
            <a:spLocks noChangeShapeType="1"/>
          </p:cNvSpPr>
          <p:nvPr/>
        </p:nvSpPr>
        <p:spPr bwMode="gray">
          <a:xfrm>
            <a:off x="4076700" y="2324100"/>
            <a:ext cx="1524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604623" name="Rectangle 32"/>
          <p:cNvSpPr>
            <a:spLocks noChangeArrowheads="1"/>
          </p:cNvSpPr>
          <p:nvPr/>
        </p:nvSpPr>
        <p:spPr bwMode="auto">
          <a:xfrm>
            <a:off x="304800" y="4038600"/>
            <a:ext cx="8534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zh-TW" altLang="en-US" b="1" dirty="0">
                <a:solidFill>
                  <a:prstClr val="white"/>
                </a:solidFill>
                <a:latin typeface="微軟正黑體"/>
                <a:ea typeface="微軟正黑體"/>
                <a:cs typeface="Arial Unicode MS" pitchFamily="34" charset="-120"/>
              </a:rPr>
              <a:t>兆豐銀行美元當季平均放款餘額趨勢</a:t>
            </a:r>
            <a:r>
              <a:rPr lang="en-US" altLang="zh-TW" b="1" dirty="0">
                <a:solidFill>
                  <a:prstClr val="white"/>
                </a:solidFill>
                <a:latin typeface="微軟正黑體"/>
                <a:ea typeface="微軟正黑體"/>
                <a:cs typeface="Arial Unicode MS" pitchFamily="34" charset="-120"/>
              </a:rPr>
              <a:t>*</a:t>
            </a:r>
            <a:r>
              <a:rPr lang="zh-TW" altLang="en-US" b="1" dirty="0">
                <a:solidFill>
                  <a:prstClr val="white"/>
                </a:solidFill>
                <a:latin typeface="微軟正黑體"/>
                <a:ea typeface="微軟正黑體"/>
                <a:cs typeface="Arial Unicode MS" pitchFamily="34" charset="-120"/>
              </a:rPr>
              <a:t> </a:t>
            </a:r>
            <a:endParaRPr lang="en-US" altLang="zh-TW" b="1" dirty="0">
              <a:solidFill>
                <a:prstClr val="white"/>
              </a:solidFill>
              <a:latin typeface="微軟正黑體"/>
              <a:ea typeface="微軟正黑體"/>
              <a:cs typeface="Arial Unicode MS" pitchFamily="34" charset="-120"/>
            </a:endParaRPr>
          </a:p>
        </p:txBody>
      </p:sp>
      <p:sp>
        <p:nvSpPr>
          <p:cNvPr id="1604624" name="Text Box 50"/>
          <p:cNvSpPr txBox="1">
            <a:spLocks noChangeArrowheads="1"/>
          </p:cNvSpPr>
          <p:nvPr/>
        </p:nvSpPr>
        <p:spPr bwMode="gray">
          <a:xfrm>
            <a:off x="4114800" y="44196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zh-TW" altLang="en-US" sz="1200" b="1" dirty="0">
                <a:solidFill>
                  <a:srgbClr val="A98D63">
                    <a:lumMod val="50000"/>
                  </a:srgbClr>
                </a:solidFill>
                <a:latin typeface="微軟正黑體"/>
                <a:ea typeface="微軟正黑體"/>
                <a:cs typeface="Arial Unicode MS" pitchFamily="34" charset="-120"/>
              </a:rPr>
              <a:t>單位</a:t>
            </a:r>
            <a:r>
              <a:rPr lang="en-US" altLang="zh-TW" sz="1200" b="1" dirty="0">
                <a:solidFill>
                  <a:srgbClr val="A98D63">
                    <a:lumMod val="50000"/>
                  </a:srgbClr>
                </a:solidFill>
                <a:latin typeface="微軟正黑體"/>
                <a:ea typeface="微軟正黑體"/>
                <a:cs typeface="Arial Unicode MS" pitchFamily="34" charset="-120"/>
              </a:rPr>
              <a:t>: NT$ billion</a:t>
            </a:r>
          </a:p>
        </p:txBody>
      </p:sp>
      <p:sp>
        <p:nvSpPr>
          <p:cNvPr id="1604631" name="Text Box 38"/>
          <p:cNvSpPr txBox="1">
            <a:spLocks noChangeArrowheads="1"/>
          </p:cNvSpPr>
          <p:nvPr/>
        </p:nvSpPr>
        <p:spPr bwMode="gray">
          <a:xfrm>
            <a:off x="4038600" y="6019800"/>
            <a:ext cx="838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zh-TW" altLang="en-US" sz="1000">
                <a:solidFill>
                  <a:srgbClr val="A98D63">
                    <a:lumMod val="50000"/>
                  </a:srgbClr>
                </a:solidFill>
                <a:latin typeface="微軟正黑體"/>
                <a:ea typeface="微軟正黑體"/>
                <a:cs typeface="Arial Unicode MS" pitchFamily="34" charset="-120"/>
              </a:rPr>
              <a:t>美元匯率</a:t>
            </a:r>
          </a:p>
        </p:txBody>
      </p:sp>
      <p:sp>
        <p:nvSpPr>
          <p:cNvPr id="1604632" name="Text Box 24"/>
          <p:cNvSpPr txBox="1">
            <a:spLocks noChangeArrowheads="1"/>
          </p:cNvSpPr>
          <p:nvPr/>
        </p:nvSpPr>
        <p:spPr bwMode="gray">
          <a:xfrm>
            <a:off x="4114800" y="535860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zh-TW" altLang="en-US" sz="1200" dirty="0">
                <a:solidFill>
                  <a:srgbClr val="A98D63">
                    <a:lumMod val="50000"/>
                  </a:srgbClr>
                </a:solidFill>
                <a:latin typeface="微軟正黑體"/>
                <a:ea typeface="微軟正黑體"/>
                <a:cs typeface="Arial Unicode MS" pitchFamily="34" charset="-120"/>
              </a:rPr>
              <a:t>美元放款**</a:t>
            </a:r>
          </a:p>
        </p:txBody>
      </p:sp>
      <p:sp>
        <p:nvSpPr>
          <p:cNvPr id="1604633" name="Line 30"/>
          <p:cNvSpPr>
            <a:spLocks noChangeShapeType="1"/>
          </p:cNvSpPr>
          <p:nvPr/>
        </p:nvSpPr>
        <p:spPr bwMode="gray">
          <a:xfrm>
            <a:off x="4114800" y="5511006"/>
            <a:ext cx="1524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604634" name="Rectangle 8"/>
          <p:cNvSpPr>
            <a:spLocks noChangeArrowheads="1"/>
          </p:cNvSpPr>
          <p:nvPr/>
        </p:nvSpPr>
        <p:spPr bwMode="black">
          <a:xfrm>
            <a:off x="300228" y="-30127"/>
            <a:ext cx="8686800"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2Q/21</a:t>
            </a:r>
            <a:r>
              <a:rPr lang="zh-TW" altLang="en-US" sz="2800" dirty="0">
                <a:solidFill>
                  <a:srgbClr val="A98D63">
                    <a:lumMod val="50000"/>
                  </a:srgbClr>
                </a:solidFill>
                <a:latin typeface="微軟正黑體"/>
                <a:ea typeface="微軟正黑體"/>
              </a:rPr>
              <a:t>台幣及美元放款持續增溫</a:t>
            </a:r>
            <a:r>
              <a:rPr lang="en-US" altLang="zh-TW" sz="2800" dirty="0">
                <a:solidFill>
                  <a:srgbClr val="A98D63">
                    <a:lumMod val="50000"/>
                  </a:srgbClr>
                </a:solidFill>
                <a:latin typeface="微軟正黑體"/>
                <a:ea typeface="微軟正黑體"/>
              </a:rPr>
              <a:t>; </a:t>
            </a:r>
            <a:r>
              <a:rPr lang="zh-TW" altLang="en-US" sz="2800" dirty="0">
                <a:solidFill>
                  <a:srgbClr val="A98D63">
                    <a:lumMod val="50000"/>
                  </a:srgbClr>
                </a:solidFill>
                <a:latin typeface="微軟正黑體"/>
                <a:ea typeface="微軟正黑體"/>
              </a:rPr>
              <a:t>若排除匯率因素美元放款增幅更為顯著 </a:t>
            </a:r>
            <a:endParaRPr lang="en-US" altLang="zh-TW" sz="2800" dirty="0">
              <a:solidFill>
                <a:srgbClr val="A98D63">
                  <a:lumMod val="50000"/>
                </a:srgbClr>
              </a:solidFill>
              <a:latin typeface="微軟正黑體"/>
              <a:ea typeface="微軟正黑體"/>
            </a:endParaRPr>
          </a:p>
        </p:txBody>
      </p:sp>
      <p:sp>
        <p:nvSpPr>
          <p:cNvPr id="1604636" name="Text Box 28"/>
          <p:cNvSpPr txBox="1">
            <a:spLocks noChangeArrowheads="1"/>
          </p:cNvSpPr>
          <p:nvPr/>
        </p:nvSpPr>
        <p:spPr bwMode="gray">
          <a:xfrm>
            <a:off x="228600" y="6378702"/>
            <a:ext cx="8534400" cy="266700"/>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zh-TW" altLang="en-US" sz="1000" dirty="0">
                <a:solidFill>
                  <a:srgbClr val="A98D63">
                    <a:lumMod val="50000"/>
                  </a:srgbClr>
                </a:solidFill>
                <a:latin typeface="微軟正黑體"/>
                <a:ea typeface="微軟正黑體"/>
                <a:cs typeface="Arial Unicode MS" pitchFamily="34" charset="-120"/>
              </a:rPr>
              <a:t>*      兆豐銀行當季平均餘額</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a:ea typeface="微軟正黑體"/>
                <a:cs typeface="Arial Unicode MS" pitchFamily="34" charset="-120"/>
              </a:rPr>
              <a:t>，含一般放款、應收帳款融資、進出口信用狀融資、催收款但不包含信用卡循環餘額及保證。</a:t>
            </a:r>
          </a:p>
          <a:p>
            <a:pPr>
              <a:lnSpc>
                <a:spcPct val="50000"/>
              </a:lnSpc>
              <a:spcBef>
                <a:spcPct val="50000"/>
              </a:spcBef>
            </a:pPr>
            <a:r>
              <a:rPr lang="zh-TW" altLang="en-US" sz="1000" dirty="0">
                <a:solidFill>
                  <a:srgbClr val="A98D63">
                    <a:lumMod val="50000"/>
                  </a:srgbClr>
                </a:solidFill>
                <a:latin typeface="微軟正黑體"/>
                <a:ea typeface="微軟正黑體"/>
                <a:cs typeface="Arial Unicode MS" pitchFamily="34" charset="-120"/>
              </a:rPr>
              <a:t>**    外幣放款及美元放款含</a:t>
            </a:r>
            <a:r>
              <a:rPr lang="en-US" altLang="zh-TW" sz="1000" dirty="0">
                <a:solidFill>
                  <a:srgbClr val="A98D63">
                    <a:lumMod val="50000"/>
                  </a:srgbClr>
                </a:solidFill>
                <a:latin typeface="微軟正黑體"/>
                <a:ea typeface="微軟正黑體"/>
                <a:cs typeface="Arial Unicode MS" pitchFamily="34" charset="-120"/>
              </a:rPr>
              <a:t>OBU</a:t>
            </a:r>
            <a:r>
              <a:rPr lang="zh-TW" altLang="en-US" sz="1000" dirty="0">
                <a:solidFill>
                  <a:srgbClr val="A98D63">
                    <a:lumMod val="50000"/>
                  </a:srgbClr>
                </a:solidFill>
                <a:latin typeface="微軟正黑體"/>
                <a:ea typeface="微軟正黑體"/>
                <a:cs typeface="Arial Unicode MS" pitchFamily="34" charset="-120"/>
              </a:rPr>
              <a:t>、國外分行及部分國內分行放款。</a:t>
            </a:r>
          </a:p>
        </p:txBody>
      </p:sp>
      <p:graphicFrame>
        <p:nvGraphicFramePr>
          <p:cNvPr id="34" name="Object 36"/>
          <p:cNvGraphicFramePr>
            <a:graphicFrameLocks noChangeAspect="1"/>
          </p:cNvGraphicFramePr>
          <p:nvPr>
            <p:extLst>
              <p:ext uri="{D42A27DB-BD31-4B8C-83A1-F6EECF244321}">
                <p14:modId xmlns:p14="http://schemas.microsoft.com/office/powerpoint/2010/main" val="655571048"/>
              </p:ext>
            </p:extLst>
          </p:nvPr>
        </p:nvGraphicFramePr>
        <p:xfrm>
          <a:off x="5689600" y="965200"/>
          <a:ext cx="3708400" cy="3460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Object 14"/>
          <p:cNvGraphicFramePr>
            <a:graphicFrameLocks noChangeAspect="1"/>
          </p:cNvGraphicFramePr>
          <p:nvPr>
            <p:extLst>
              <p:ext uri="{D42A27DB-BD31-4B8C-83A1-F6EECF244321}">
                <p14:modId xmlns:p14="http://schemas.microsoft.com/office/powerpoint/2010/main" val="3049670569"/>
              </p:ext>
            </p:extLst>
          </p:nvPr>
        </p:nvGraphicFramePr>
        <p:xfrm>
          <a:off x="241300" y="1733675"/>
          <a:ext cx="4254500" cy="20580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Object 14"/>
          <p:cNvGraphicFramePr>
            <a:graphicFrameLocks noChangeAspect="1"/>
          </p:cNvGraphicFramePr>
          <p:nvPr>
            <p:extLst>
              <p:ext uri="{D42A27DB-BD31-4B8C-83A1-F6EECF244321}">
                <p14:modId xmlns:p14="http://schemas.microsoft.com/office/powerpoint/2010/main" val="1386713203"/>
              </p:ext>
            </p:extLst>
          </p:nvPr>
        </p:nvGraphicFramePr>
        <p:xfrm>
          <a:off x="111125" y="4420032"/>
          <a:ext cx="4346575" cy="1622425"/>
        </p:xfrm>
        <a:graphic>
          <a:graphicData uri="http://schemas.openxmlformats.org/drawingml/2006/chart">
            <c:chart xmlns:c="http://schemas.openxmlformats.org/drawingml/2006/chart" xmlns:r="http://schemas.openxmlformats.org/officeDocument/2006/relationships" r:id="rId5"/>
          </a:graphicData>
        </a:graphic>
      </p:graphicFrame>
      <p:sp>
        <p:nvSpPr>
          <p:cNvPr id="29" name="AutoShape 8"/>
          <p:cNvSpPr>
            <a:spLocks noChangeArrowheads="1"/>
          </p:cNvSpPr>
          <p:nvPr/>
        </p:nvSpPr>
        <p:spPr bwMode="gray">
          <a:xfrm>
            <a:off x="5367528" y="4646359"/>
            <a:ext cx="1066800" cy="609600"/>
          </a:xfrm>
          <a:prstGeom prst="wedgeRoundRectCallout">
            <a:avLst>
              <a:gd name="adj1" fmla="val -103792"/>
              <a:gd name="adj2" fmla="val 59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-9.2%</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0.7%</a:t>
            </a:r>
          </a:p>
        </p:txBody>
      </p:sp>
      <p:sp>
        <p:nvSpPr>
          <p:cNvPr id="30" name="Text Box 38"/>
          <p:cNvSpPr txBox="1">
            <a:spLocks noChangeArrowheads="1"/>
          </p:cNvSpPr>
          <p:nvPr/>
        </p:nvSpPr>
        <p:spPr bwMode="gray">
          <a:xfrm>
            <a:off x="1900428" y="602953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28.93</a:t>
            </a:r>
          </a:p>
        </p:txBody>
      </p:sp>
      <p:sp>
        <p:nvSpPr>
          <p:cNvPr id="31" name="Text Box 38"/>
          <p:cNvSpPr txBox="1">
            <a:spLocks noChangeArrowheads="1"/>
          </p:cNvSpPr>
          <p:nvPr/>
        </p:nvSpPr>
        <p:spPr bwMode="gray">
          <a:xfrm>
            <a:off x="2740914" y="6042312"/>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28.53</a:t>
            </a:r>
          </a:p>
        </p:txBody>
      </p:sp>
      <p:sp>
        <p:nvSpPr>
          <p:cNvPr id="32" name="Text Box 38"/>
          <p:cNvSpPr txBox="1">
            <a:spLocks noChangeArrowheads="1"/>
          </p:cNvSpPr>
          <p:nvPr/>
        </p:nvSpPr>
        <p:spPr bwMode="gray">
          <a:xfrm>
            <a:off x="1181100" y="6032790"/>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29.10</a:t>
            </a:r>
          </a:p>
        </p:txBody>
      </p:sp>
      <p:sp>
        <p:nvSpPr>
          <p:cNvPr id="33" name="Text Box 38"/>
          <p:cNvSpPr txBox="1">
            <a:spLocks noChangeArrowheads="1"/>
          </p:cNvSpPr>
          <p:nvPr/>
        </p:nvSpPr>
        <p:spPr bwMode="gray">
          <a:xfrm>
            <a:off x="402026" y="603279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29.63</a:t>
            </a:r>
          </a:p>
        </p:txBody>
      </p:sp>
      <p:sp>
        <p:nvSpPr>
          <p:cNvPr id="37" name="Text Box 38"/>
          <p:cNvSpPr txBox="1">
            <a:spLocks noChangeArrowheads="1"/>
          </p:cNvSpPr>
          <p:nvPr/>
        </p:nvSpPr>
        <p:spPr bwMode="gray">
          <a:xfrm>
            <a:off x="3519988" y="6035994"/>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27.86</a:t>
            </a:r>
          </a:p>
        </p:txBody>
      </p:sp>
      <p:sp>
        <p:nvSpPr>
          <p:cNvPr id="38" name="AutoShape 8"/>
          <p:cNvSpPr>
            <a:spLocks noChangeArrowheads="1"/>
          </p:cNvSpPr>
          <p:nvPr/>
        </p:nvSpPr>
        <p:spPr bwMode="gray">
          <a:xfrm>
            <a:off x="5367528" y="5522912"/>
            <a:ext cx="1066800" cy="609600"/>
          </a:xfrm>
          <a:prstGeom prst="wedgeRoundRectCallout">
            <a:avLst>
              <a:gd name="adj1" fmla="val -105506"/>
              <a:gd name="adj2" fmla="val 44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-6.0%</a:t>
            </a:r>
          </a:p>
          <a:p>
            <a:r>
              <a:rPr lang="en-US" altLang="zh-TW" sz="1200" dirty="0" err="1">
                <a:solidFill>
                  <a:srgbClr val="FF0000"/>
                </a:solidFill>
                <a:latin typeface="微軟正黑體"/>
                <a:ea typeface="微軟正黑體"/>
              </a:rPr>
              <a:t>QoQ</a:t>
            </a:r>
            <a:r>
              <a:rPr lang="en-US" altLang="zh-TW" sz="1200" dirty="0">
                <a:solidFill>
                  <a:srgbClr val="FF0000"/>
                </a:solidFill>
                <a:latin typeface="微軟正黑體"/>
                <a:ea typeface="微軟正黑體"/>
              </a:rPr>
              <a:t>: -2.3%</a:t>
            </a:r>
          </a:p>
        </p:txBody>
      </p:sp>
      <p:sp>
        <p:nvSpPr>
          <p:cNvPr id="40" name="AutoShape 8"/>
          <p:cNvSpPr>
            <a:spLocks noChangeArrowheads="1"/>
          </p:cNvSpPr>
          <p:nvPr/>
        </p:nvSpPr>
        <p:spPr bwMode="gray">
          <a:xfrm>
            <a:off x="5257800" y="2209800"/>
            <a:ext cx="1066800" cy="609600"/>
          </a:xfrm>
          <a:prstGeom prst="wedgeRoundRectCallout">
            <a:avLst>
              <a:gd name="adj1" fmla="val -71130"/>
              <a:gd name="adj2" fmla="val -2500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-5.9%</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0.0%</a:t>
            </a:r>
          </a:p>
        </p:txBody>
      </p:sp>
      <p:sp>
        <p:nvSpPr>
          <p:cNvPr id="41" name="AutoShape 8"/>
          <p:cNvSpPr>
            <a:spLocks noChangeArrowheads="1"/>
          </p:cNvSpPr>
          <p:nvPr/>
        </p:nvSpPr>
        <p:spPr bwMode="gray">
          <a:xfrm>
            <a:off x="5257800" y="3124200"/>
            <a:ext cx="1066800" cy="609600"/>
          </a:xfrm>
          <a:prstGeom prst="wedgeRoundRectCallout">
            <a:avLst>
              <a:gd name="adj1" fmla="val -73810"/>
              <a:gd name="adj2" fmla="val -6875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10.2%</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3.2%</a:t>
            </a:r>
          </a:p>
        </p:txBody>
      </p:sp>
    </p:spTree>
    <p:extLst>
      <p:ext uri="{BB962C8B-B14F-4D97-AF65-F5344CB8AC3E}">
        <p14:creationId xmlns:p14="http://schemas.microsoft.com/office/powerpoint/2010/main" val="20008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98" name="Text Box 14"/>
          <p:cNvSpPr txBox="1">
            <a:spLocks noChangeArrowheads="1"/>
          </p:cNvSpPr>
          <p:nvPr/>
        </p:nvSpPr>
        <p:spPr bwMode="gray">
          <a:xfrm>
            <a:off x="3733800" y="337359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a:solidFill>
                  <a:srgbClr val="A98D63">
                    <a:lumMod val="50000"/>
                  </a:srgbClr>
                </a:solidFill>
                <a:latin typeface="微軟正黑體"/>
                <a:ea typeface="微軟正黑體"/>
              </a:rPr>
              <a:t>台幣定存</a:t>
            </a:r>
          </a:p>
        </p:txBody>
      </p:sp>
      <p:sp>
        <p:nvSpPr>
          <p:cNvPr id="1526799" name="Text Box 15"/>
          <p:cNvSpPr txBox="1">
            <a:spLocks noChangeArrowheads="1"/>
          </p:cNvSpPr>
          <p:nvPr/>
        </p:nvSpPr>
        <p:spPr bwMode="gray">
          <a:xfrm>
            <a:off x="3733800" y="421179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a:solidFill>
                  <a:srgbClr val="A98D63">
                    <a:lumMod val="50000"/>
                  </a:srgbClr>
                </a:solidFill>
                <a:latin typeface="微軟正黑體"/>
                <a:ea typeface="微軟正黑體"/>
              </a:rPr>
              <a:t>外幣活存</a:t>
            </a:r>
          </a:p>
        </p:txBody>
      </p:sp>
      <p:sp>
        <p:nvSpPr>
          <p:cNvPr id="1526787" name="Rectangle 3"/>
          <p:cNvSpPr>
            <a:spLocks noChangeArrowheads="1"/>
          </p:cNvSpPr>
          <p:nvPr/>
        </p:nvSpPr>
        <p:spPr bwMode="auto">
          <a:xfrm>
            <a:off x="266700" y="1295400"/>
            <a:ext cx="40767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solidFill>
                  <a:prstClr val="white"/>
                </a:solidFill>
                <a:latin typeface="微軟正黑體"/>
                <a:ea typeface="微軟正黑體"/>
              </a:rPr>
              <a:t>兆豐銀行存款餘額 *</a:t>
            </a:r>
          </a:p>
        </p:txBody>
      </p:sp>
      <p:sp>
        <p:nvSpPr>
          <p:cNvPr id="1526788" name="Text Box 4"/>
          <p:cNvSpPr txBox="1">
            <a:spLocks noChangeArrowheads="1"/>
          </p:cNvSpPr>
          <p:nvPr/>
        </p:nvSpPr>
        <p:spPr bwMode="gray">
          <a:xfrm>
            <a:off x="2667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zh-TW" altLang="en-US" sz="1200" b="1" dirty="0">
                <a:solidFill>
                  <a:srgbClr val="A98D63">
                    <a:lumMod val="50000"/>
                  </a:srgbClr>
                </a:solidFill>
                <a:latin typeface="微軟正黑體"/>
                <a:ea typeface="微軟正黑體"/>
              </a:rPr>
              <a:t>單位</a:t>
            </a:r>
            <a:r>
              <a:rPr lang="en-US" altLang="zh-TW" sz="1200" b="1" dirty="0">
                <a:solidFill>
                  <a:srgbClr val="A98D63">
                    <a:lumMod val="50000"/>
                  </a:srgbClr>
                </a:solidFill>
                <a:latin typeface="微軟正黑體"/>
                <a:ea typeface="微軟正黑體"/>
              </a:rPr>
              <a:t>: </a:t>
            </a:r>
            <a:r>
              <a:rPr lang="en-US" altLang="zh-TW" sz="1200" b="1" dirty="0" err="1">
                <a:solidFill>
                  <a:srgbClr val="A98D63">
                    <a:lumMod val="50000"/>
                  </a:srgbClr>
                </a:solidFill>
                <a:latin typeface="微軟正黑體"/>
                <a:ea typeface="微軟正黑體"/>
              </a:rPr>
              <a:t>NT$bn</a:t>
            </a:r>
            <a:endParaRPr lang="en-US" altLang="zh-TW" sz="1200" b="1" dirty="0">
              <a:solidFill>
                <a:srgbClr val="A98D63">
                  <a:lumMod val="50000"/>
                </a:srgbClr>
              </a:solidFill>
              <a:latin typeface="微軟正黑體"/>
              <a:ea typeface="微軟正黑體"/>
            </a:endParaRPr>
          </a:p>
        </p:txBody>
      </p:sp>
      <p:sp>
        <p:nvSpPr>
          <p:cNvPr id="1526789" name="Rectangle 5"/>
          <p:cNvSpPr>
            <a:spLocks noGrp="1" noChangeArrowheads="1"/>
          </p:cNvSpPr>
          <p:nvPr>
            <p:ph type="title"/>
          </p:nvPr>
        </p:nvSpPr>
        <p:spPr>
          <a:xfrm>
            <a:off x="238125" y="182443"/>
            <a:ext cx="8905875" cy="512961"/>
          </a:xfrm>
          <a:noFill/>
          <a:ln/>
        </p:spPr>
        <p:txBody>
          <a:bodyPr>
            <a:normAutofit/>
          </a:bodyPr>
          <a:lstStyle/>
          <a:p>
            <a:r>
              <a:rPr lang="en-US" altLang="zh-TW" dirty="0">
                <a:latin typeface="Microsoft JhengHei" panose="020B0604030504040204" pitchFamily="34" charset="-120"/>
                <a:ea typeface="Microsoft JhengHei" panose="020B0604030504040204" pitchFamily="34" charset="-120"/>
              </a:rPr>
              <a:t>2Q/21</a:t>
            </a:r>
            <a:r>
              <a:rPr lang="zh-TW" altLang="en-US" dirty="0">
                <a:latin typeface="Microsoft JhengHei" panose="020B0604030504040204" pitchFamily="34" charset="-120"/>
                <a:ea typeface="Microsoft JhengHei" panose="020B0604030504040204" pitchFamily="34" charset="-120"/>
              </a:rPr>
              <a:t>外幣活存持續增加</a:t>
            </a:r>
          </a:p>
        </p:txBody>
      </p:sp>
      <p:graphicFrame>
        <p:nvGraphicFramePr>
          <p:cNvPr id="2" name="Object 6"/>
          <p:cNvGraphicFramePr>
            <a:graphicFrameLocks noGrp="1" noChangeAspect="1"/>
          </p:cNvGraphicFramePr>
          <p:nvPr>
            <p:ph sz="half" idx="1"/>
            <p:extLst>
              <p:ext uri="{D42A27DB-BD31-4B8C-83A1-F6EECF244321}">
                <p14:modId xmlns:p14="http://schemas.microsoft.com/office/powerpoint/2010/main" val="2913498874"/>
              </p:ext>
            </p:extLst>
          </p:nvPr>
        </p:nvGraphicFramePr>
        <p:xfrm>
          <a:off x="5350668" y="2330450"/>
          <a:ext cx="3078163" cy="2927350"/>
        </p:xfrm>
        <a:graphic>
          <a:graphicData uri="http://schemas.openxmlformats.org/drawingml/2006/chart">
            <c:chart xmlns:c="http://schemas.openxmlformats.org/drawingml/2006/chart" xmlns:r="http://schemas.openxmlformats.org/officeDocument/2006/relationships" r:id="rId3"/>
          </a:graphicData>
        </a:graphic>
      </p:graphicFrame>
      <p:sp>
        <p:nvSpPr>
          <p:cNvPr id="1526791" name="Line 7"/>
          <p:cNvSpPr>
            <a:spLocks noChangeShapeType="1"/>
          </p:cNvSpPr>
          <p:nvPr/>
        </p:nvSpPr>
        <p:spPr bwMode="gray">
          <a:xfrm>
            <a:off x="3708400" y="3525996"/>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6793" name="Line 9"/>
          <p:cNvSpPr>
            <a:spLocks noChangeShapeType="1"/>
          </p:cNvSpPr>
          <p:nvPr/>
        </p:nvSpPr>
        <p:spPr bwMode="gray">
          <a:xfrm>
            <a:off x="3733800" y="4364196"/>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6794" name="Line 10"/>
          <p:cNvSpPr>
            <a:spLocks noChangeShapeType="1"/>
          </p:cNvSpPr>
          <p:nvPr/>
        </p:nvSpPr>
        <p:spPr bwMode="gray">
          <a:xfrm>
            <a:off x="3673475" y="54102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6797" name="Text Box 13"/>
          <p:cNvSpPr txBox="1">
            <a:spLocks noChangeArrowheads="1"/>
          </p:cNvSpPr>
          <p:nvPr/>
        </p:nvSpPr>
        <p:spPr bwMode="gray">
          <a:xfrm>
            <a:off x="3791204" y="2438400"/>
            <a:ext cx="10795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a:solidFill>
                  <a:srgbClr val="A98D63">
                    <a:lumMod val="50000"/>
                  </a:srgbClr>
                </a:solidFill>
                <a:latin typeface="微軟正黑體"/>
                <a:ea typeface="微軟正黑體"/>
              </a:rPr>
              <a:t>外幣定存</a:t>
            </a:r>
          </a:p>
        </p:txBody>
      </p:sp>
      <p:sp>
        <p:nvSpPr>
          <p:cNvPr id="1526800" name="Text Box 16"/>
          <p:cNvSpPr txBox="1">
            <a:spLocks noChangeArrowheads="1"/>
          </p:cNvSpPr>
          <p:nvPr/>
        </p:nvSpPr>
        <p:spPr bwMode="gray">
          <a:xfrm>
            <a:off x="3733800" y="52578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dirty="0">
                <a:solidFill>
                  <a:srgbClr val="A98D63">
                    <a:lumMod val="50000"/>
                  </a:srgbClr>
                </a:solidFill>
                <a:latin typeface="微軟正黑體"/>
                <a:ea typeface="微軟正黑體"/>
              </a:rPr>
              <a:t>台幣活存</a:t>
            </a:r>
          </a:p>
        </p:txBody>
      </p:sp>
      <p:sp>
        <p:nvSpPr>
          <p:cNvPr id="1526801" name="Rectangle 17"/>
          <p:cNvSpPr>
            <a:spLocks noChangeArrowheads="1"/>
          </p:cNvSpPr>
          <p:nvPr/>
        </p:nvSpPr>
        <p:spPr bwMode="auto">
          <a:xfrm>
            <a:off x="4889500" y="1295400"/>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solidFill>
                  <a:prstClr val="white"/>
                </a:solidFill>
                <a:latin typeface="微軟正黑體"/>
                <a:ea typeface="微軟正黑體"/>
              </a:rPr>
              <a:t>兆豐銀行</a:t>
            </a:r>
            <a:r>
              <a:rPr lang="en-US" altLang="zh-TW" b="1" dirty="0">
                <a:solidFill>
                  <a:prstClr val="white"/>
                </a:solidFill>
                <a:latin typeface="微軟正黑體"/>
                <a:ea typeface="微軟正黑體"/>
              </a:rPr>
              <a:t>2Q/21</a:t>
            </a:r>
            <a:r>
              <a:rPr lang="zh-TW" altLang="en-US" b="1" dirty="0">
                <a:solidFill>
                  <a:prstClr val="white"/>
                </a:solidFill>
                <a:latin typeface="微軟正黑體"/>
                <a:ea typeface="微軟正黑體"/>
              </a:rPr>
              <a:t>存款分佈 </a:t>
            </a:r>
          </a:p>
        </p:txBody>
      </p:sp>
      <p:sp>
        <p:nvSpPr>
          <p:cNvPr id="1526802" name="Text Box 18"/>
          <p:cNvSpPr txBox="1">
            <a:spLocks noChangeArrowheads="1"/>
          </p:cNvSpPr>
          <p:nvPr/>
        </p:nvSpPr>
        <p:spPr bwMode="gray">
          <a:xfrm>
            <a:off x="266700" y="6429375"/>
            <a:ext cx="8534400" cy="421654"/>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 存款餘額不含銀行同業存款、央行存款及中華郵政轉存款</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r>
              <a:rPr lang="zh-TW" altLang="en-US" sz="1000" dirty="0">
                <a:solidFill>
                  <a:srgbClr val="A98D63">
                    <a:lumMod val="50000"/>
                  </a:srgbClr>
                </a:solidFill>
                <a:latin typeface="微軟正黑體"/>
                <a:ea typeface="微軟正黑體"/>
                <a:cs typeface="Arial Unicode MS" pitchFamily="34" charset="-120"/>
              </a:rPr>
              <a:t>。</a:t>
            </a:r>
          </a:p>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包含個人及企業存款但不含央行及同業存款</a:t>
            </a:r>
          </a:p>
          <a:p>
            <a:pPr>
              <a:lnSpc>
                <a:spcPct val="50000"/>
              </a:lnSpc>
              <a:spcBef>
                <a:spcPct val="50000"/>
              </a:spcBef>
            </a:pPr>
            <a:endParaRPr lang="en-US" altLang="zh-TW" sz="1000" dirty="0">
              <a:solidFill>
                <a:srgbClr val="A98D63">
                  <a:lumMod val="50000"/>
                </a:srgbClr>
              </a:solidFill>
              <a:latin typeface="微軟正黑體"/>
              <a:ea typeface="微軟正黑體"/>
              <a:cs typeface="Arial Unicode MS" pitchFamily="34" charset="-120"/>
            </a:endParaRPr>
          </a:p>
        </p:txBody>
      </p:sp>
      <p:sp>
        <p:nvSpPr>
          <p:cNvPr id="1526961" name="Line 23"/>
          <p:cNvSpPr>
            <a:spLocks noChangeShapeType="1"/>
          </p:cNvSpPr>
          <p:nvPr/>
        </p:nvSpPr>
        <p:spPr bwMode="gray">
          <a:xfrm>
            <a:off x="3715004" y="2590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graphicFrame>
        <p:nvGraphicFramePr>
          <p:cNvPr id="23" name="Object 2"/>
          <p:cNvGraphicFramePr>
            <a:graphicFrameLocks noChangeAspect="1"/>
          </p:cNvGraphicFramePr>
          <p:nvPr>
            <p:extLst>
              <p:ext uri="{D42A27DB-BD31-4B8C-83A1-F6EECF244321}">
                <p14:modId xmlns:p14="http://schemas.microsoft.com/office/powerpoint/2010/main" val="1854713168"/>
              </p:ext>
            </p:extLst>
          </p:nvPr>
        </p:nvGraphicFramePr>
        <p:xfrm>
          <a:off x="381000" y="1676400"/>
          <a:ext cx="3736975" cy="4416425"/>
        </p:xfrm>
        <a:graphic>
          <a:graphicData uri="http://schemas.openxmlformats.org/drawingml/2006/chart">
            <c:chart xmlns:c="http://schemas.openxmlformats.org/drawingml/2006/chart" xmlns:r="http://schemas.openxmlformats.org/officeDocument/2006/relationships" r:id="rId4"/>
          </a:graphicData>
        </a:graphic>
      </p:graphicFrame>
      <p:sp>
        <p:nvSpPr>
          <p:cNvPr id="24" name="AutoShape 8"/>
          <p:cNvSpPr>
            <a:spLocks noChangeArrowheads="1"/>
          </p:cNvSpPr>
          <p:nvPr/>
        </p:nvSpPr>
        <p:spPr bwMode="gray">
          <a:xfrm>
            <a:off x="3810000" y="1676400"/>
            <a:ext cx="1066800" cy="609600"/>
          </a:xfrm>
          <a:prstGeom prst="wedgeRoundRectCallout">
            <a:avLst>
              <a:gd name="adj1" fmla="val -62268"/>
              <a:gd name="adj2" fmla="val -12073"/>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11.3%</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0.4%</a:t>
            </a:r>
          </a:p>
        </p:txBody>
      </p:sp>
      <p:sp>
        <p:nvSpPr>
          <p:cNvPr id="25" name="Text Box 5"/>
          <p:cNvSpPr txBox="1">
            <a:spLocks noChangeArrowheads="1"/>
          </p:cNvSpPr>
          <p:nvPr/>
        </p:nvSpPr>
        <p:spPr bwMode="gray">
          <a:xfrm>
            <a:off x="3006245" y="1728945"/>
            <a:ext cx="7620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2,755</a:t>
            </a:r>
          </a:p>
        </p:txBody>
      </p:sp>
      <p:sp>
        <p:nvSpPr>
          <p:cNvPr id="26" name="Text Box 9"/>
          <p:cNvSpPr txBox="1">
            <a:spLocks noChangeArrowheads="1"/>
          </p:cNvSpPr>
          <p:nvPr/>
        </p:nvSpPr>
        <p:spPr bwMode="gray">
          <a:xfrm>
            <a:off x="75036" y="2086862"/>
            <a:ext cx="1219199"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Total:2,476</a:t>
            </a:r>
          </a:p>
        </p:txBody>
      </p:sp>
      <p:sp>
        <p:nvSpPr>
          <p:cNvPr id="27" name="Text Box 15"/>
          <p:cNvSpPr txBox="1">
            <a:spLocks noChangeArrowheads="1"/>
          </p:cNvSpPr>
          <p:nvPr/>
        </p:nvSpPr>
        <p:spPr bwMode="gray">
          <a:xfrm>
            <a:off x="2407899" y="1786263"/>
            <a:ext cx="6096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2,744</a:t>
            </a:r>
          </a:p>
        </p:txBody>
      </p:sp>
      <p:sp>
        <p:nvSpPr>
          <p:cNvPr id="28" name="Text Box 28"/>
          <p:cNvSpPr txBox="1">
            <a:spLocks noChangeArrowheads="1"/>
          </p:cNvSpPr>
          <p:nvPr/>
        </p:nvSpPr>
        <p:spPr bwMode="gray">
          <a:xfrm>
            <a:off x="1140635" y="2210997"/>
            <a:ext cx="638175"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2,442</a:t>
            </a:r>
          </a:p>
        </p:txBody>
      </p:sp>
      <p:sp>
        <p:nvSpPr>
          <p:cNvPr id="29" name="Text Box 46"/>
          <p:cNvSpPr txBox="1">
            <a:spLocks noChangeArrowheads="1"/>
          </p:cNvSpPr>
          <p:nvPr/>
        </p:nvSpPr>
        <p:spPr bwMode="gray">
          <a:xfrm>
            <a:off x="1767350" y="2017766"/>
            <a:ext cx="685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2,593</a:t>
            </a:r>
          </a:p>
        </p:txBody>
      </p:sp>
    </p:spTree>
    <p:extLst>
      <p:ext uri="{BB962C8B-B14F-4D97-AF65-F5344CB8AC3E}">
        <p14:creationId xmlns:p14="http://schemas.microsoft.com/office/powerpoint/2010/main" val="403488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90" name="Text Box 43"/>
          <p:cNvSpPr txBox="1">
            <a:spLocks noChangeArrowheads="1"/>
          </p:cNvSpPr>
          <p:nvPr/>
        </p:nvSpPr>
        <p:spPr bwMode="gray">
          <a:xfrm>
            <a:off x="381000" y="6336319"/>
            <a:ext cx="7553325" cy="540917"/>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61950" indent="-361950" algn="l">
              <a:defRPr>
                <a:solidFill>
                  <a:schemeClr val="tx1"/>
                </a:solidFill>
                <a:latin typeface="Arial" pitchFamily="34" charset="0"/>
                <a:cs typeface="Arial" pitchFamily="34" charset="0"/>
              </a:defRPr>
            </a:lvl1pPr>
            <a:lvl2pPr marL="827088" indent="-285750" algn="l">
              <a:defRPr>
                <a:solidFill>
                  <a:schemeClr val="tx1"/>
                </a:solidFill>
                <a:latin typeface="Arial" pitchFamily="34" charset="0"/>
                <a:cs typeface="Arial" pitchFamily="34" charset="0"/>
              </a:defRPr>
            </a:lvl2pPr>
            <a:lvl3pPr marL="1235075" indent="-228600" algn="l">
              <a:defRPr>
                <a:solidFill>
                  <a:schemeClr val="tx1"/>
                </a:solidFill>
                <a:latin typeface="Arial" pitchFamily="34" charset="0"/>
                <a:cs typeface="Arial" pitchFamily="34" charset="0"/>
              </a:defRPr>
            </a:lvl3pPr>
            <a:lvl4pPr marL="1643063"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Aft>
                <a:spcPct val="25000"/>
              </a:spcAft>
            </a:pPr>
            <a:r>
              <a:rPr lang="zh-TW" altLang="en-US" sz="900" dirty="0">
                <a:solidFill>
                  <a:srgbClr val="A98D63">
                    <a:lumMod val="50000"/>
                  </a:srgbClr>
                </a:solidFill>
                <a:latin typeface="微軟正黑體"/>
                <a:ea typeface="微軟正黑體"/>
                <a:cs typeface="Arial Unicode MS" pitchFamily="34" charset="-120"/>
              </a:rPr>
              <a:t>*      整體存放比以當期末放款餘額 </a:t>
            </a:r>
            <a:r>
              <a:rPr lang="en-US" altLang="zh-TW" sz="900" dirty="0">
                <a:solidFill>
                  <a:srgbClr val="A98D63">
                    <a:lumMod val="50000"/>
                  </a:srgbClr>
                </a:solidFill>
                <a:latin typeface="微軟正黑體"/>
                <a:ea typeface="微軟正黑體"/>
                <a:cs typeface="Arial Unicode MS" pitchFamily="34" charset="-120"/>
              </a:rPr>
              <a:t>/</a:t>
            </a:r>
            <a:r>
              <a:rPr lang="zh-TW" altLang="en-US" sz="900" dirty="0">
                <a:solidFill>
                  <a:srgbClr val="A98D63">
                    <a:lumMod val="50000"/>
                  </a:srgbClr>
                </a:solidFill>
                <a:latin typeface="微軟正黑體"/>
                <a:ea typeface="微軟正黑體"/>
                <a:cs typeface="Arial Unicode MS" pitchFamily="34" charset="-120"/>
              </a:rPr>
              <a:t> 存款餘額計算 </a:t>
            </a:r>
            <a:r>
              <a:rPr lang="en-US" altLang="zh-TW" sz="900" dirty="0">
                <a:solidFill>
                  <a:srgbClr val="A98D63">
                    <a:lumMod val="50000"/>
                  </a:srgbClr>
                </a:solidFill>
                <a:latin typeface="微軟正黑體"/>
                <a:ea typeface="微軟正黑體"/>
                <a:cs typeface="Arial Unicode MS" pitchFamily="34" charset="-120"/>
              </a:rPr>
              <a:t>;</a:t>
            </a:r>
            <a:r>
              <a:rPr lang="zh-TW" altLang="en-US" sz="9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endParaRPr lang="en-US" altLang="zh-TW" sz="900" dirty="0">
              <a:solidFill>
                <a:srgbClr val="A98D63">
                  <a:lumMod val="50000"/>
                </a:srgbClr>
              </a:solidFill>
              <a:latin typeface="微軟正黑體"/>
              <a:ea typeface="微軟正黑體"/>
              <a:cs typeface="Arial Unicode MS" pitchFamily="34" charset="-120"/>
            </a:endParaRPr>
          </a:p>
          <a:p>
            <a:pPr>
              <a:spcAft>
                <a:spcPct val="25000"/>
              </a:spcAft>
            </a:pPr>
            <a:r>
              <a:rPr lang="en-US" altLang="zh-TW" sz="900" dirty="0">
                <a:solidFill>
                  <a:srgbClr val="A98D63">
                    <a:lumMod val="50000"/>
                  </a:srgbClr>
                </a:solidFill>
                <a:latin typeface="微軟正黑體"/>
                <a:ea typeface="微軟正黑體"/>
                <a:cs typeface="Arial Unicode MS" pitchFamily="34" charset="-120"/>
              </a:rPr>
              <a:t>**    </a:t>
            </a:r>
            <a:r>
              <a:rPr lang="zh-TW" altLang="en-US" sz="900" dirty="0">
                <a:solidFill>
                  <a:srgbClr val="A98D63">
                    <a:lumMod val="50000"/>
                  </a:srgbClr>
                </a:solidFill>
                <a:latin typeface="微軟正黑體"/>
                <a:ea typeface="微軟正黑體"/>
                <a:cs typeface="Arial Unicode MS" pitchFamily="34" charset="-120"/>
              </a:rPr>
              <a:t>美元存放比以當期平均放款餘額／平均存款餘額計算 </a:t>
            </a:r>
            <a:r>
              <a:rPr lang="en-US" altLang="zh-TW" sz="900" dirty="0">
                <a:solidFill>
                  <a:srgbClr val="A98D63">
                    <a:lumMod val="50000"/>
                  </a:srgbClr>
                </a:solidFill>
                <a:latin typeface="微軟正黑體"/>
                <a:ea typeface="微軟正黑體"/>
                <a:cs typeface="Arial Unicode MS" pitchFamily="34" charset="-120"/>
              </a:rPr>
              <a:t>;</a:t>
            </a:r>
            <a:r>
              <a:rPr lang="zh-TW" altLang="en-US" sz="9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endParaRPr lang="en-US" altLang="zh-TW" sz="900" dirty="0">
              <a:solidFill>
                <a:srgbClr val="A98D63">
                  <a:lumMod val="50000"/>
                </a:srgbClr>
              </a:solidFill>
              <a:latin typeface="微軟正黑體"/>
              <a:ea typeface="微軟正黑體"/>
              <a:cs typeface="Arial Unicode MS" pitchFamily="34" charset="-120"/>
            </a:endParaRPr>
          </a:p>
          <a:p>
            <a:pPr>
              <a:spcAft>
                <a:spcPct val="25000"/>
              </a:spcAft>
            </a:pPr>
            <a:r>
              <a:rPr lang="zh-TW" altLang="en-US" sz="900" dirty="0">
                <a:solidFill>
                  <a:srgbClr val="A98D63">
                    <a:lumMod val="50000"/>
                  </a:srgbClr>
                </a:solidFill>
                <a:latin typeface="微軟正黑體"/>
                <a:ea typeface="微軟正黑體"/>
                <a:cs typeface="Arial Unicode MS" pitchFamily="34" charset="-120"/>
              </a:rPr>
              <a:t>***  資料來源</a:t>
            </a:r>
            <a:r>
              <a:rPr lang="en-US" altLang="zh-TW" sz="900" dirty="0">
                <a:solidFill>
                  <a:srgbClr val="A98D63">
                    <a:lumMod val="50000"/>
                  </a:srgbClr>
                </a:solidFill>
                <a:latin typeface="微軟正黑體"/>
                <a:ea typeface="微軟正黑體"/>
                <a:cs typeface="Arial Unicode MS" pitchFamily="34" charset="-120"/>
              </a:rPr>
              <a:t>: </a:t>
            </a:r>
            <a:r>
              <a:rPr lang="zh-TW" altLang="en-US" sz="900" dirty="0">
                <a:solidFill>
                  <a:srgbClr val="A98D63">
                    <a:lumMod val="50000"/>
                  </a:srgbClr>
                </a:solidFill>
                <a:latin typeface="微軟正黑體"/>
                <a:ea typeface="微軟正黑體"/>
                <a:cs typeface="Arial Unicode MS" pitchFamily="34" charset="-120"/>
              </a:rPr>
              <a:t>中央銀行</a:t>
            </a:r>
            <a:endParaRPr lang="en-US" altLang="zh-TW" sz="900" dirty="0">
              <a:solidFill>
                <a:srgbClr val="A98D63">
                  <a:lumMod val="50000"/>
                </a:srgbClr>
              </a:solidFill>
              <a:latin typeface="微軟正黑體"/>
              <a:ea typeface="微軟正黑體"/>
              <a:cs typeface="Arial Unicode MS" pitchFamily="34" charset="-120"/>
            </a:endParaRPr>
          </a:p>
        </p:txBody>
      </p:sp>
      <p:sp>
        <p:nvSpPr>
          <p:cNvPr id="1582091" name="Rectangle 8"/>
          <p:cNvSpPr>
            <a:spLocks noChangeArrowheads="1"/>
          </p:cNvSpPr>
          <p:nvPr/>
        </p:nvSpPr>
        <p:spPr bwMode="black">
          <a:xfrm>
            <a:off x="338137" y="274382"/>
            <a:ext cx="8905875" cy="4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zh-TW" altLang="en-US" sz="2800" dirty="0">
                <a:solidFill>
                  <a:srgbClr val="A98D63">
                    <a:lumMod val="50000"/>
                  </a:srgbClr>
                </a:solidFill>
                <a:latin typeface="微軟正黑體"/>
                <a:ea typeface="微軟正黑體"/>
              </a:rPr>
              <a:t>存放比上揚主係放款增加所致</a:t>
            </a:r>
          </a:p>
        </p:txBody>
      </p:sp>
      <p:sp>
        <p:nvSpPr>
          <p:cNvPr id="1582106" name="Rectangle 3"/>
          <p:cNvSpPr>
            <a:spLocks noChangeArrowheads="1"/>
          </p:cNvSpPr>
          <p:nvPr/>
        </p:nvSpPr>
        <p:spPr bwMode="auto">
          <a:xfrm>
            <a:off x="304800"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zh-TW" altLang="en-US" b="1" dirty="0">
                <a:solidFill>
                  <a:prstClr val="white"/>
                </a:solidFill>
                <a:latin typeface="微軟正黑體"/>
                <a:ea typeface="微軟正黑體"/>
                <a:cs typeface="Arial Unicode MS" pitchFamily="34" charset="-120"/>
              </a:rPr>
              <a:t>兆豐銀行整體存放比*</a:t>
            </a:r>
          </a:p>
        </p:txBody>
      </p:sp>
      <p:sp>
        <p:nvSpPr>
          <p:cNvPr id="1582108" name="Rectangle 3"/>
          <p:cNvSpPr>
            <a:spLocks noChangeArrowheads="1"/>
          </p:cNvSpPr>
          <p:nvPr/>
        </p:nvSpPr>
        <p:spPr bwMode="auto">
          <a:xfrm>
            <a:off x="4791075"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zh-TW" altLang="en-US" b="1" dirty="0">
                <a:solidFill>
                  <a:prstClr val="white"/>
                </a:solidFill>
                <a:latin typeface="微軟正黑體"/>
                <a:ea typeface="微軟正黑體"/>
                <a:cs typeface="Arial Unicode MS" pitchFamily="34" charset="-120"/>
              </a:rPr>
              <a:t>兆豐銀行美元存放比</a:t>
            </a:r>
            <a:r>
              <a:rPr lang="en-US" altLang="zh-TW" b="1" dirty="0">
                <a:solidFill>
                  <a:prstClr val="white"/>
                </a:solidFill>
                <a:latin typeface="微軟正黑體"/>
                <a:ea typeface="微軟正黑體"/>
                <a:cs typeface="Arial Unicode MS" pitchFamily="34" charset="-120"/>
              </a:rPr>
              <a:t>*</a:t>
            </a:r>
            <a:r>
              <a:rPr lang="zh-TW" altLang="en-US" b="1" dirty="0">
                <a:solidFill>
                  <a:prstClr val="white"/>
                </a:solidFill>
                <a:latin typeface="微軟正黑體"/>
                <a:ea typeface="微軟正黑體"/>
                <a:cs typeface="Arial Unicode MS" pitchFamily="34" charset="-120"/>
              </a:rPr>
              <a:t>*</a:t>
            </a:r>
          </a:p>
        </p:txBody>
      </p:sp>
      <p:graphicFrame>
        <p:nvGraphicFramePr>
          <p:cNvPr id="9" name="圖表版面配置區 3"/>
          <p:cNvGraphicFramePr>
            <a:graphicFrameLocks/>
          </p:cNvGraphicFramePr>
          <p:nvPr>
            <p:extLst>
              <p:ext uri="{D42A27DB-BD31-4B8C-83A1-F6EECF244321}">
                <p14:modId xmlns:p14="http://schemas.microsoft.com/office/powerpoint/2010/main" val="1690157687"/>
              </p:ext>
            </p:extLst>
          </p:nvPr>
        </p:nvGraphicFramePr>
        <p:xfrm>
          <a:off x="-152400" y="1752600"/>
          <a:ext cx="4724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版面配置區 3"/>
          <p:cNvGraphicFramePr>
            <a:graphicFrameLocks/>
          </p:cNvGraphicFramePr>
          <p:nvPr>
            <p:extLst>
              <p:ext uri="{D42A27DB-BD31-4B8C-83A1-F6EECF244321}">
                <p14:modId xmlns:p14="http://schemas.microsoft.com/office/powerpoint/2010/main" val="1281341438"/>
              </p:ext>
            </p:extLst>
          </p:nvPr>
        </p:nvGraphicFramePr>
        <p:xfrm>
          <a:off x="4267200" y="1752600"/>
          <a:ext cx="47244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887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a:xfrm>
            <a:off x="367342" y="76200"/>
            <a:ext cx="8604250" cy="691896"/>
          </a:xfrm>
          <a:noFill/>
          <a:ln/>
        </p:spPr>
        <p:txBody>
          <a:bodyPr>
            <a:noAutofit/>
          </a:bodyPr>
          <a:lstStyle/>
          <a:p>
            <a:r>
              <a:rPr lang="zh-TW" altLang="en-US" sz="2800" dirty="0">
                <a:latin typeface="+mj-ea"/>
              </a:rPr>
              <a:t>存放利差持平</a:t>
            </a:r>
          </a:p>
        </p:txBody>
      </p:sp>
      <p:sp>
        <p:nvSpPr>
          <p:cNvPr id="1597445" name="Text Box 5"/>
          <p:cNvSpPr txBox="1">
            <a:spLocks noChangeArrowheads="1"/>
          </p:cNvSpPr>
          <p:nvPr/>
        </p:nvSpPr>
        <p:spPr bwMode="gray">
          <a:xfrm>
            <a:off x="609600" y="6462782"/>
            <a:ext cx="8534400" cy="277961"/>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含</a:t>
            </a:r>
            <a:r>
              <a:rPr lang="en-US" altLang="zh-TW" sz="1000" dirty="0">
                <a:solidFill>
                  <a:srgbClr val="A98D63">
                    <a:lumMod val="50000"/>
                  </a:srgbClr>
                </a:solidFill>
                <a:latin typeface="微軟正黑體"/>
                <a:ea typeface="微軟正黑體"/>
                <a:cs typeface="Arial Unicode MS" pitchFamily="34" charset="-120"/>
              </a:rPr>
              <a:t>OBU</a:t>
            </a:r>
            <a:r>
              <a:rPr lang="zh-TW" altLang="en-US" sz="1000" dirty="0">
                <a:solidFill>
                  <a:srgbClr val="A98D63">
                    <a:lumMod val="50000"/>
                  </a:srgbClr>
                </a:solidFill>
                <a:latin typeface="微軟正黑體"/>
                <a:ea typeface="微軟正黑體"/>
                <a:cs typeface="Arial Unicode MS" pitchFamily="34" charset="-120"/>
              </a:rPr>
              <a:t>及海外分行</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endParaRPr lang="en-US" altLang="zh-TW" sz="1000" dirty="0">
              <a:solidFill>
                <a:srgbClr val="A98D63">
                  <a:lumMod val="50000"/>
                </a:srgbClr>
              </a:solidFill>
              <a:latin typeface="微軟正黑體"/>
              <a:ea typeface="微軟正黑體"/>
              <a:cs typeface="Arial Unicode MS" pitchFamily="34" charset="-120"/>
            </a:endParaRPr>
          </a:p>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a:ea typeface="微軟正黑體"/>
                <a:cs typeface="Arial Unicode MS" pitchFamily="34" charset="-120"/>
              </a:rPr>
              <a:t>資料來源</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a:ea typeface="微軟正黑體"/>
                <a:cs typeface="Arial Unicode MS" pitchFamily="34" charset="-120"/>
              </a:rPr>
              <a:t> 中央銀行</a:t>
            </a:r>
          </a:p>
        </p:txBody>
      </p:sp>
      <p:sp>
        <p:nvSpPr>
          <p:cNvPr id="1597446" name="Rectangle 6"/>
          <p:cNvSpPr>
            <a:spLocks noChangeArrowheads="1"/>
          </p:cNvSpPr>
          <p:nvPr/>
        </p:nvSpPr>
        <p:spPr bwMode="auto">
          <a:xfrm>
            <a:off x="4876800" y="1219200"/>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solidFill>
                  <a:prstClr val="white"/>
                </a:solidFill>
                <a:latin typeface="微軟正黑體"/>
                <a:ea typeface="微軟正黑體"/>
                <a:cs typeface="Arial" pitchFamily="34" charset="0"/>
              </a:rPr>
              <a:t>兆豐銀行海外放款存放利差*</a:t>
            </a:r>
          </a:p>
        </p:txBody>
      </p:sp>
      <p:sp>
        <p:nvSpPr>
          <p:cNvPr id="1597447" name="Rectangle 7"/>
          <p:cNvSpPr>
            <a:spLocks noChangeArrowheads="1"/>
          </p:cNvSpPr>
          <p:nvPr/>
        </p:nvSpPr>
        <p:spPr bwMode="auto">
          <a:xfrm>
            <a:off x="342900" y="1209675"/>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solidFill>
                  <a:prstClr val="white"/>
                </a:solidFill>
                <a:latin typeface="微軟正黑體"/>
                <a:ea typeface="微軟正黑體"/>
              </a:rPr>
              <a:t>兆豐銀行總放款存放利差</a:t>
            </a:r>
          </a:p>
        </p:txBody>
      </p:sp>
      <p:sp>
        <p:nvSpPr>
          <p:cNvPr id="1597449" name="Rectangle 9"/>
          <p:cNvSpPr>
            <a:spLocks noChangeArrowheads="1"/>
          </p:cNvSpPr>
          <p:nvPr/>
        </p:nvSpPr>
        <p:spPr bwMode="auto">
          <a:xfrm>
            <a:off x="4876800" y="3762375"/>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solidFill>
                  <a:prstClr val="white"/>
                </a:solidFill>
                <a:latin typeface="微軟正黑體"/>
                <a:ea typeface="微軟正黑體"/>
                <a:cs typeface="Arial" pitchFamily="34" charset="0"/>
              </a:rPr>
              <a:t>兆豐銀行國內放款存放利差</a:t>
            </a:r>
          </a:p>
        </p:txBody>
      </p:sp>
      <p:graphicFrame>
        <p:nvGraphicFramePr>
          <p:cNvPr id="13" name="Object 3"/>
          <p:cNvGraphicFramePr>
            <a:graphicFrameLocks noGrp="1" noChangeAspect="1"/>
          </p:cNvGraphicFramePr>
          <p:nvPr>
            <p:ph sz="half" idx="1"/>
            <p:extLst>
              <p:ext uri="{D42A27DB-BD31-4B8C-83A1-F6EECF244321}">
                <p14:modId xmlns:p14="http://schemas.microsoft.com/office/powerpoint/2010/main" val="365533517"/>
              </p:ext>
            </p:extLst>
          </p:nvPr>
        </p:nvGraphicFramePr>
        <p:xfrm>
          <a:off x="508000" y="1733550"/>
          <a:ext cx="3937000" cy="4729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4"/>
          <p:cNvGraphicFramePr>
            <a:graphicFrameLocks noGrp="1" noChangeAspect="1"/>
          </p:cNvGraphicFramePr>
          <p:nvPr>
            <p:ph sz="quarter" idx="2"/>
            <p:extLst>
              <p:ext uri="{D42A27DB-BD31-4B8C-83A1-F6EECF244321}">
                <p14:modId xmlns:p14="http://schemas.microsoft.com/office/powerpoint/2010/main" val="725515525"/>
              </p:ext>
            </p:extLst>
          </p:nvPr>
        </p:nvGraphicFramePr>
        <p:xfrm>
          <a:off x="4907280" y="1524000"/>
          <a:ext cx="3870325" cy="2095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Object 10"/>
          <p:cNvGraphicFramePr>
            <a:graphicFrameLocks noGrp="1" noChangeAspect="1"/>
          </p:cNvGraphicFramePr>
          <p:nvPr>
            <p:ph sz="quarter" idx="3"/>
            <p:extLst>
              <p:ext uri="{D42A27DB-BD31-4B8C-83A1-F6EECF244321}">
                <p14:modId xmlns:p14="http://schemas.microsoft.com/office/powerpoint/2010/main" val="1456270961"/>
              </p:ext>
            </p:extLst>
          </p:nvPr>
        </p:nvGraphicFramePr>
        <p:xfrm>
          <a:off x="4851400" y="4165600"/>
          <a:ext cx="3965575" cy="1993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6104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4" name="Rectangle 14"/>
          <p:cNvSpPr>
            <a:spLocks noGrp="1" noChangeArrowheads="1"/>
          </p:cNvSpPr>
          <p:nvPr>
            <p:ph type="title" sz="quarter" idx="4294967295"/>
          </p:nvPr>
        </p:nvSpPr>
        <p:spPr>
          <a:xfrm>
            <a:off x="342900" y="217164"/>
            <a:ext cx="8458200" cy="571500"/>
          </a:xfrm>
          <a:noFill/>
        </p:spPr>
        <p:txBody>
          <a:bodyPr>
            <a:noAutofit/>
          </a:bodyPr>
          <a:lstStyle/>
          <a:p>
            <a:r>
              <a:rPr lang="en-US" altLang="zh-TW" sz="2800" dirty="0">
                <a:latin typeface="+mj-ea"/>
              </a:rPr>
              <a:t>2Q/21</a:t>
            </a:r>
            <a:r>
              <a:rPr lang="zh-TW" altLang="en-US" sz="2800" dirty="0">
                <a:latin typeface="+mj-ea"/>
              </a:rPr>
              <a:t> 整體</a:t>
            </a:r>
            <a:r>
              <a:rPr lang="en-US" altLang="zh-TW" sz="2800" dirty="0">
                <a:latin typeface="+mj-ea"/>
              </a:rPr>
              <a:t>NIM</a:t>
            </a:r>
            <a:r>
              <a:rPr lang="zh-TW" altLang="en-US" sz="2800" dirty="0">
                <a:latin typeface="+mj-ea"/>
              </a:rPr>
              <a:t>穩定</a:t>
            </a:r>
            <a:r>
              <a:rPr lang="en-US" altLang="zh-TW" sz="2800" dirty="0">
                <a:latin typeface="+mj-ea"/>
              </a:rPr>
              <a:t>; </a:t>
            </a:r>
            <a:r>
              <a:rPr lang="zh-TW" altLang="en-US" sz="2800" dirty="0">
                <a:latin typeface="+mj-ea"/>
              </a:rPr>
              <a:t>美元</a:t>
            </a:r>
            <a:r>
              <a:rPr lang="en-US" altLang="zh-TW" sz="2800" dirty="0">
                <a:latin typeface="+mj-ea"/>
              </a:rPr>
              <a:t>NIM</a:t>
            </a:r>
            <a:r>
              <a:rPr lang="zh-TW" altLang="en-US" sz="2800" dirty="0">
                <a:latin typeface="+mj-ea"/>
              </a:rPr>
              <a:t>上揚</a:t>
            </a:r>
          </a:p>
        </p:txBody>
      </p:sp>
      <p:sp>
        <p:nvSpPr>
          <p:cNvPr id="1607686" name="Rectangle 32"/>
          <p:cNvSpPr>
            <a:spLocks noChangeArrowheads="1"/>
          </p:cNvSpPr>
          <p:nvPr/>
        </p:nvSpPr>
        <p:spPr bwMode="auto">
          <a:xfrm>
            <a:off x="5387356" y="1295400"/>
            <a:ext cx="242316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zh-TW" altLang="en-US" b="1" u="sng" dirty="0">
                <a:solidFill>
                  <a:srgbClr val="A98D63">
                    <a:lumMod val="50000"/>
                  </a:srgbClr>
                </a:solidFill>
                <a:latin typeface="微軟正黑體"/>
                <a:ea typeface="微軟正黑體"/>
                <a:cs typeface="Arial Unicode MS" pitchFamily="34" charset="-120"/>
              </a:rPr>
              <a:t>兆豐銀行單季</a:t>
            </a:r>
            <a:r>
              <a:rPr lang="zh-TW" altLang="en-US" b="1" u="sng" dirty="0">
                <a:solidFill>
                  <a:schemeClr val="accent5"/>
                </a:solidFill>
                <a:latin typeface="微軟正黑體"/>
                <a:ea typeface="微軟正黑體"/>
                <a:cs typeface="Arial Unicode MS" pitchFamily="34" charset="-120"/>
              </a:rPr>
              <a:t>外幣</a:t>
            </a:r>
            <a:r>
              <a:rPr lang="zh-TW" altLang="en-US" b="1" u="sng" dirty="0">
                <a:solidFill>
                  <a:srgbClr val="A98D63">
                    <a:lumMod val="50000"/>
                  </a:srgbClr>
                </a:solidFill>
                <a:latin typeface="微軟正黑體"/>
                <a:ea typeface="微軟正黑體"/>
                <a:cs typeface="Arial Unicode MS" pitchFamily="34" charset="-120"/>
              </a:rPr>
              <a:t>淨利差</a:t>
            </a:r>
            <a:r>
              <a:rPr lang="en-US" altLang="zh-TW" b="1" u="sng" dirty="0">
                <a:solidFill>
                  <a:srgbClr val="A98D63">
                    <a:lumMod val="50000"/>
                  </a:srgbClr>
                </a:solidFill>
                <a:latin typeface="微軟正黑體"/>
                <a:ea typeface="微軟正黑體"/>
                <a:cs typeface="Arial Unicode MS" pitchFamily="34" charset="-120"/>
              </a:rPr>
              <a:t>*</a:t>
            </a:r>
          </a:p>
        </p:txBody>
      </p:sp>
      <p:sp>
        <p:nvSpPr>
          <p:cNvPr id="1607694" name="Rectangle 32"/>
          <p:cNvSpPr>
            <a:spLocks noChangeArrowheads="1"/>
          </p:cNvSpPr>
          <p:nvPr/>
        </p:nvSpPr>
        <p:spPr bwMode="auto">
          <a:xfrm>
            <a:off x="1219200" y="1295400"/>
            <a:ext cx="24384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zh-TW" altLang="en-US" b="1" u="sng" dirty="0">
                <a:solidFill>
                  <a:srgbClr val="A98D63">
                    <a:lumMod val="50000"/>
                  </a:srgbClr>
                </a:solidFill>
                <a:latin typeface="微軟正黑體"/>
                <a:ea typeface="微軟正黑體"/>
                <a:cs typeface="Arial Unicode MS" pitchFamily="34" charset="-120"/>
              </a:rPr>
              <a:t>兆豐銀行單季</a:t>
            </a:r>
            <a:r>
              <a:rPr lang="zh-TW" altLang="en-US" b="1" u="sng" dirty="0">
                <a:solidFill>
                  <a:schemeClr val="accent5"/>
                </a:solidFill>
                <a:latin typeface="微軟正黑體"/>
                <a:ea typeface="微軟正黑體"/>
                <a:cs typeface="Arial Unicode MS" pitchFamily="34" charset="-120"/>
              </a:rPr>
              <a:t>整體</a:t>
            </a:r>
            <a:r>
              <a:rPr lang="zh-TW" altLang="en-US" b="1" u="sng" dirty="0">
                <a:solidFill>
                  <a:srgbClr val="A98D63">
                    <a:lumMod val="50000"/>
                  </a:srgbClr>
                </a:solidFill>
                <a:latin typeface="微軟正黑體"/>
                <a:ea typeface="微軟正黑體"/>
                <a:cs typeface="Arial Unicode MS" pitchFamily="34" charset="-120"/>
              </a:rPr>
              <a:t>淨利差</a:t>
            </a:r>
            <a:r>
              <a:rPr lang="en-US" altLang="zh-TW" b="1" u="sng" dirty="0">
                <a:solidFill>
                  <a:srgbClr val="A98D63">
                    <a:lumMod val="50000"/>
                  </a:srgbClr>
                </a:solidFill>
                <a:latin typeface="微軟正黑體"/>
                <a:ea typeface="微軟正黑體"/>
                <a:cs typeface="Arial Unicode MS" pitchFamily="34" charset="-120"/>
              </a:rPr>
              <a:t>*</a:t>
            </a:r>
          </a:p>
        </p:txBody>
      </p:sp>
      <p:sp>
        <p:nvSpPr>
          <p:cNvPr id="1607695" name="Rectangle 32"/>
          <p:cNvSpPr>
            <a:spLocks noChangeArrowheads="1"/>
          </p:cNvSpPr>
          <p:nvPr/>
        </p:nvSpPr>
        <p:spPr bwMode="auto">
          <a:xfrm>
            <a:off x="5268293" y="3824617"/>
            <a:ext cx="2676525"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zh-TW" altLang="en-US" b="1" u="sng" dirty="0">
                <a:solidFill>
                  <a:srgbClr val="A98D63">
                    <a:lumMod val="50000"/>
                  </a:srgbClr>
                </a:solidFill>
                <a:latin typeface="微軟正黑體"/>
                <a:ea typeface="微軟正黑體"/>
                <a:cs typeface="Arial Unicode MS" pitchFamily="34" charset="-120"/>
              </a:rPr>
              <a:t>兆豐銀行單季</a:t>
            </a:r>
            <a:r>
              <a:rPr lang="zh-TW" altLang="en-US" b="1" u="sng" dirty="0">
                <a:solidFill>
                  <a:schemeClr val="accent5"/>
                </a:solidFill>
                <a:latin typeface="微軟正黑體"/>
                <a:ea typeface="微軟正黑體"/>
                <a:cs typeface="Arial Unicode MS" pitchFamily="34" charset="-120"/>
              </a:rPr>
              <a:t>台幣</a:t>
            </a:r>
            <a:r>
              <a:rPr lang="zh-TW" altLang="en-US" b="1" u="sng" dirty="0">
                <a:solidFill>
                  <a:srgbClr val="A98D63">
                    <a:lumMod val="50000"/>
                  </a:srgbClr>
                </a:solidFill>
                <a:latin typeface="微軟正黑體"/>
                <a:ea typeface="微軟正黑體"/>
                <a:cs typeface="Arial Unicode MS" pitchFamily="34" charset="-120"/>
              </a:rPr>
              <a:t>淨利差</a:t>
            </a:r>
            <a:r>
              <a:rPr lang="en-US" altLang="zh-TW" b="1" u="sng" dirty="0">
                <a:solidFill>
                  <a:srgbClr val="A98D63">
                    <a:lumMod val="50000"/>
                  </a:srgbClr>
                </a:solidFill>
                <a:latin typeface="微軟正黑體"/>
                <a:ea typeface="微軟正黑體"/>
                <a:cs typeface="Arial Unicode MS" pitchFamily="34" charset="-120"/>
              </a:rPr>
              <a:t>*</a:t>
            </a:r>
          </a:p>
        </p:txBody>
      </p:sp>
      <p:sp>
        <p:nvSpPr>
          <p:cNvPr id="1607697" name="Text Box 17"/>
          <p:cNvSpPr txBox="1">
            <a:spLocks noChangeArrowheads="1"/>
          </p:cNvSpPr>
          <p:nvPr/>
        </p:nvSpPr>
        <p:spPr bwMode="gray">
          <a:xfrm>
            <a:off x="619125" y="6429375"/>
            <a:ext cx="7315200" cy="419100"/>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zh-TW" altLang="en-US" sz="1000" dirty="0">
                <a:solidFill>
                  <a:srgbClr val="A98D63">
                    <a:lumMod val="50000"/>
                  </a:srgbClr>
                </a:solidFill>
                <a:latin typeface="微軟正黑體"/>
                <a:ea typeface="微軟正黑體"/>
                <a:cs typeface="Arial Unicode MS" pitchFamily="34" charset="-120"/>
              </a:rPr>
              <a:t>*   淨利差</a:t>
            </a:r>
            <a:r>
              <a:rPr lang="en-US" altLang="zh-TW" sz="1000" dirty="0">
                <a:solidFill>
                  <a:srgbClr val="A98D63">
                    <a:lumMod val="50000"/>
                  </a:srgbClr>
                </a:solidFill>
                <a:latin typeface="微軟正黑體"/>
                <a:ea typeface="微軟正黑體"/>
                <a:cs typeface="Arial Unicode MS" pitchFamily="34" charset="-120"/>
              </a:rPr>
              <a:t>(NIM) = </a:t>
            </a:r>
            <a:r>
              <a:rPr lang="zh-TW" altLang="en-US" sz="1000" dirty="0">
                <a:solidFill>
                  <a:srgbClr val="A98D63">
                    <a:lumMod val="50000"/>
                  </a:srgbClr>
                </a:solidFill>
                <a:latin typeface="微軟正黑體"/>
                <a:ea typeface="微軟正黑體"/>
                <a:cs typeface="Arial Unicode MS" pitchFamily="34" charset="-120"/>
              </a:rPr>
              <a:t>年化之當期淨利息收入 </a:t>
            </a: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當季平均孳息資產 </a:t>
            </a: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淨利息收入乃當季數據 </a:t>
            </a:r>
            <a:r>
              <a:rPr lang="en-US" altLang="zh-TW" sz="1000" dirty="0">
                <a:solidFill>
                  <a:srgbClr val="A98D63">
                    <a:lumMod val="50000"/>
                  </a:srgbClr>
                </a:solidFill>
                <a:latin typeface="微軟正黑體"/>
                <a:ea typeface="微軟正黑體"/>
                <a:cs typeface="Arial Unicode MS" pitchFamily="34" charset="-120"/>
              </a:rPr>
              <a:t>;</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r>
              <a:rPr lang="zh-TW" altLang="en-US" sz="1000" dirty="0">
                <a:solidFill>
                  <a:srgbClr val="A98D63">
                    <a:lumMod val="50000"/>
                  </a:srgbClr>
                </a:solidFill>
                <a:latin typeface="微軟正黑體"/>
                <a:ea typeface="微軟正黑體"/>
                <a:cs typeface="Arial Unicode MS" pitchFamily="34" charset="-120"/>
              </a:rPr>
              <a:t>。</a:t>
            </a:r>
          </a:p>
          <a:p>
            <a:pPr>
              <a:lnSpc>
                <a:spcPct val="50000"/>
              </a:lnSpc>
              <a:spcBef>
                <a:spcPct val="50000"/>
              </a:spcBef>
            </a:pPr>
            <a:endParaRPr lang="zh-TW" altLang="en-US" sz="1000" dirty="0">
              <a:solidFill>
                <a:srgbClr val="A98D63">
                  <a:lumMod val="50000"/>
                </a:srgbClr>
              </a:solidFill>
              <a:latin typeface="微軟正黑體"/>
              <a:ea typeface="微軟正黑體"/>
              <a:cs typeface="Arial Unicode MS" pitchFamily="34" charset="-120"/>
            </a:endParaRPr>
          </a:p>
          <a:p>
            <a:pPr>
              <a:lnSpc>
                <a:spcPct val="50000"/>
              </a:lnSpc>
              <a:spcBef>
                <a:spcPct val="50000"/>
              </a:spcBef>
            </a:pPr>
            <a:endParaRPr lang="en-US" altLang="zh-TW" sz="1000" dirty="0">
              <a:solidFill>
                <a:srgbClr val="A98D63">
                  <a:lumMod val="50000"/>
                </a:srgbClr>
              </a:solidFill>
              <a:latin typeface="微軟正黑體"/>
              <a:ea typeface="微軟正黑體"/>
              <a:cs typeface="Arial Unicode MS" pitchFamily="34" charset="-120"/>
            </a:endParaRPr>
          </a:p>
        </p:txBody>
      </p:sp>
      <p:sp>
        <p:nvSpPr>
          <p:cNvPr id="18" name="Rectangle 32"/>
          <p:cNvSpPr>
            <a:spLocks noChangeArrowheads="1"/>
          </p:cNvSpPr>
          <p:nvPr/>
        </p:nvSpPr>
        <p:spPr bwMode="auto">
          <a:xfrm>
            <a:off x="1234440" y="3827612"/>
            <a:ext cx="242316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zh-TW" altLang="en-US" b="1" u="sng" dirty="0">
                <a:solidFill>
                  <a:srgbClr val="A98D63">
                    <a:lumMod val="50000"/>
                  </a:srgbClr>
                </a:solidFill>
                <a:latin typeface="微軟正黑體"/>
                <a:ea typeface="微軟正黑體"/>
                <a:cs typeface="Arial Unicode MS" pitchFamily="34" charset="-120"/>
              </a:rPr>
              <a:t>兆豐銀行單季</a:t>
            </a:r>
            <a:r>
              <a:rPr lang="zh-TW" altLang="en-US" b="1" u="sng" dirty="0">
                <a:solidFill>
                  <a:schemeClr val="accent5"/>
                </a:solidFill>
                <a:latin typeface="微軟正黑體"/>
                <a:ea typeface="微軟正黑體"/>
                <a:cs typeface="Arial Unicode MS" pitchFamily="34" charset="-120"/>
              </a:rPr>
              <a:t>美元</a:t>
            </a:r>
            <a:r>
              <a:rPr lang="zh-TW" altLang="en-US" b="1" u="sng" dirty="0">
                <a:solidFill>
                  <a:srgbClr val="A98D63">
                    <a:lumMod val="50000"/>
                  </a:srgbClr>
                </a:solidFill>
                <a:latin typeface="微軟正黑體"/>
                <a:ea typeface="微軟正黑體"/>
                <a:cs typeface="Arial Unicode MS" pitchFamily="34" charset="-120"/>
              </a:rPr>
              <a:t>淨利差</a:t>
            </a:r>
            <a:r>
              <a:rPr lang="en-US" altLang="zh-TW" b="1" u="sng" dirty="0">
                <a:solidFill>
                  <a:srgbClr val="A98D63">
                    <a:lumMod val="50000"/>
                  </a:srgbClr>
                </a:solidFill>
                <a:latin typeface="微軟正黑體"/>
                <a:ea typeface="微軟正黑體"/>
                <a:cs typeface="Arial Unicode MS" pitchFamily="34" charset="-120"/>
              </a:rPr>
              <a:t>*</a:t>
            </a:r>
          </a:p>
        </p:txBody>
      </p:sp>
      <p:graphicFrame>
        <p:nvGraphicFramePr>
          <p:cNvPr id="14" name="Object 21"/>
          <p:cNvGraphicFramePr>
            <a:graphicFrameLocks noChangeAspect="1"/>
          </p:cNvGraphicFramePr>
          <p:nvPr>
            <p:extLst>
              <p:ext uri="{D42A27DB-BD31-4B8C-83A1-F6EECF244321}">
                <p14:modId xmlns:p14="http://schemas.microsoft.com/office/powerpoint/2010/main" val="3353515742"/>
              </p:ext>
            </p:extLst>
          </p:nvPr>
        </p:nvGraphicFramePr>
        <p:xfrm>
          <a:off x="5303370" y="1752600"/>
          <a:ext cx="2775729" cy="1508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Object 21"/>
          <p:cNvGraphicFramePr>
            <a:graphicFrameLocks noChangeAspect="1"/>
          </p:cNvGraphicFramePr>
          <p:nvPr>
            <p:extLst>
              <p:ext uri="{D42A27DB-BD31-4B8C-83A1-F6EECF244321}">
                <p14:modId xmlns:p14="http://schemas.microsoft.com/office/powerpoint/2010/main" val="2776196339"/>
              </p:ext>
            </p:extLst>
          </p:nvPr>
        </p:nvGraphicFramePr>
        <p:xfrm>
          <a:off x="1081177" y="4191000"/>
          <a:ext cx="2692400" cy="1612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1"/>
          <p:cNvGraphicFramePr>
            <a:graphicFrameLocks noChangeAspect="1"/>
          </p:cNvGraphicFramePr>
          <p:nvPr>
            <p:extLst>
              <p:ext uri="{D42A27DB-BD31-4B8C-83A1-F6EECF244321}">
                <p14:modId xmlns:p14="http://schemas.microsoft.com/office/powerpoint/2010/main" val="280484646"/>
              </p:ext>
            </p:extLst>
          </p:nvPr>
        </p:nvGraphicFramePr>
        <p:xfrm>
          <a:off x="5263114" y="4343400"/>
          <a:ext cx="2775729" cy="15081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Object 21"/>
          <p:cNvGraphicFramePr>
            <a:graphicFrameLocks noChangeAspect="1"/>
          </p:cNvGraphicFramePr>
          <p:nvPr>
            <p:extLst>
              <p:ext uri="{D42A27DB-BD31-4B8C-83A1-F6EECF244321}">
                <p14:modId xmlns:p14="http://schemas.microsoft.com/office/powerpoint/2010/main" val="2256482256"/>
              </p:ext>
            </p:extLst>
          </p:nvPr>
        </p:nvGraphicFramePr>
        <p:xfrm>
          <a:off x="1059733" y="1752600"/>
          <a:ext cx="2775729" cy="15081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7778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title"/>
          </p:nvPr>
        </p:nvSpPr>
        <p:spPr>
          <a:xfrm>
            <a:off x="152400" y="304800"/>
            <a:ext cx="8604250" cy="478914"/>
          </a:xfrm>
          <a:noFill/>
          <a:ln/>
        </p:spPr>
        <p:txBody>
          <a:bodyPr>
            <a:normAutofit/>
          </a:bodyPr>
          <a:lstStyle/>
          <a:p>
            <a:pPr algn="ctr"/>
            <a:r>
              <a:rPr lang="zh-TW" altLang="en-US" dirty="0">
                <a:solidFill>
                  <a:schemeClr val="accent6">
                    <a:lumMod val="50000"/>
                  </a:schemeClr>
                </a:solidFill>
                <a:latin typeface="微軟正黑體" panose="020B0604030504040204" pitchFamily="34" charset="-120"/>
                <a:ea typeface="微軟正黑體" panose="020B0604030504040204" pitchFamily="34" charset="-120"/>
              </a:rPr>
              <a:t>公司聲明</a:t>
            </a:r>
          </a:p>
        </p:txBody>
      </p:sp>
      <p:sp>
        <p:nvSpPr>
          <p:cNvPr id="4" name="矩形 3"/>
          <p:cNvSpPr/>
          <p:nvPr/>
        </p:nvSpPr>
        <p:spPr>
          <a:xfrm>
            <a:off x="495300" y="1142999"/>
            <a:ext cx="8191500" cy="4893647"/>
          </a:xfrm>
          <a:prstGeom prst="rect">
            <a:avLst/>
          </a:prstGeom>
        </p:spPr>
        <p:txBody>
          <a:bodyPr wrap="square">
            <a:spAutoFit/>
          </a:bodyPr>
          <a:lstStyle/>
          <a:p>
            <a:pPr marL="285750" indent="-285750" algn="l">
              <a:lnSpc>
                <a:spcPct val="150000"/>
              </a:lnSpc>
              <a:buFont typeface="Arial" panose="020B0604020202020204" pitchFamily="34" charset="0"/>
              <a:buChar char="•"/>
            </a:pPr>
            <a:r>
              <a:rPr lang="zh-TW" altLang="en-US" sz="1600" dirty="0">
                <a:solidFill>
                  <a:srgbClr val="A98D63">
                    <a:lumMod val="50000"/>
                  </a:srgbClr>
                </a:solidFill>
                <a:latin typeface="微軟正黑體" panose="020B0604030504040204" pitchFamily="34" charset="-120"/>
                <a:ea typeface="微軟正黑體" panose="020B0604030504040204" pitchFamily="34" charset="-120"/>
              </a:rPr>
              <a:t>本文件係由兆豐金融控股股份有限公司</a:t>
            </a:r>
            <a:r>
              <a:rPr lang="en-US" altLang="zh-TW" sz="1600" dirty="0">
                <a:solidFill>
                  <a:srgbClr val="A98D63">
                    <a:lumMod val="50000"/>
                  </a:srgbClr>
                </a:solidFill>
                <a:latin typeface="微軟正黑體" panose="020B0604030504040204" pitchFamily="34" charset="-120"/>
                <a:ea typeface="微軟正黑體" panose="020B0604030504040204" pitchFamily="34" charset="-120"/>
              </a:rPr>
              <a:t>(</a:t>
            </a:r>
            <a:r>
              <a:rPr lang="zh-TW" altLang="en-US" sz="1600" dirty="0">
                <a:solidFill>
                  <a:srgbClr val="A98D63">
                    <a:lumMod val="50000"/>
                  </a:srgbClr>
                </a:solidFill>
                <a:latin typeface="微軟正黑體" panose="020B0604030504040204" pitchFamily="34" charset="-120"/>
                <a:ea typeface="微軟正黑體" panose="020B0604030504040204" pitchFamily="34" charset="-120"/>
              </a:rPr>
              <a:t>以下簡稱本公司</a:t>
            </a:r>
            <a:r>
              <a:rPr lang="en-US" altLang="zh-TW" sz="1600" dirty="0">
                <a:solidFill>
                  <a:srgbClr val="A98D63">
                    <a:lumMod val="50000"/>
                  </a:srgbClr>
                </a:solidFill>
                <a:latin typeface="微軟正黑體" panose="020B0604030504040204" pitchFamily="34" charset="-120"/>
                <a:ea typeface="微軟正黑體" panose="020B0604030504040204" pitchFamily="34" charset="-120"/>
              </a:rPr>
              <a:t>)</a:t>
            </a:r>
            <a:r>
              <a:rPr lang="zh-TW" altLang="en-US" sz="1600" dirty="0">
                <a:solidFill>
                  <a:srgbClr val="A98D63">
                    <a:lumMod val="50000"/>
                  </a:srgbClr>
                </a:solidFill>
                <a:latin typeface="微軟正黑體" panose="020B0604030504040204" pitchFamily="34" charset="-120"/>
                <a:ea typeface="微軟正黑體" panose="020B0604030504040204" pitchFamily="34" charset="-120"/>
              </a:rPr>
              <a:t>所提供，除財務報表所含之數字及資訊外，本文件所含資料並未經會計師或獨立專家審核或審閱，本公司對該等資料或意見之允當性、準確性、完整性及正確性不作任何明確的或隱含的聲明與擔保。本文件所含資料僅以提供當時之情況為準，本公司不會就本文件提供後所發生之任何變動而更新內容。本公司及關係企業及負責人，無論係因過失或其他原因，均不對因使用本文件或其內容所致之任何損害負任何責任。</a:t>
            </a:r>
            <a:endParaRPr lang="en-US" altLang="zh-TW" sz="1600" dirty="0">
              <a:solidFill>
                <a:srgbClr val="A98D63">
                  <a:lumMod val="50000"/>
                </a:srgbClr>
              </a:solidFill>
              <a:latin typeface="微軟正黑體" panose="020B0604030504040204" pitchFamily="34" charset="-120"/>
              <a:ea typeface="微軟正黑體" panose="020B0604030504040204" pitchFamily="34" charset="-120"/>
            </a:endParaRPr>
          </a:p>
          <a:p>
            <a:pPr marL="285750" indent="-285750" algn="l">
              <a:lnSpc>
                <a:spcPct val="150000"/>
              </a:lnSpc>
              <a:buFont typeface="Arial" panose="020B0604020202020204" pitchFamily="34" charset="0"/>
              <a:buChar char="•"/>
            </a:pPr>
            <a:r>
              <a:rPr lang="zh-TW" altLang="en-US" sz="1600" dirty="0">
                <a:solidFill>
                  <a:srgbClr val="A98D63">
                    <a:lumMod val="50000"/>
                  </a:srgbClr>
                </a:solidFill>
                <a:latin typeface="微軟正黑體" panose="020B0604030504040204" pitchFamily="34" charset="-120"/>
                <a:ea typeface="微軟正黑體" panose="020B0604030504040204" pitchFamily="34" charset="-120"/>
              </a:rPr>
              <a:t>本文件可能包含「前瞻性陳述」，包括但不限於所有本公司對未來可能發生的業務活動、事件或發展的陳述。該陳述係基於本公司對未來營運之假設，以及各種本公司無法控制之因素所綜合完成，故實際經營結果可能與該陳述有重大差異。</a:t>
            </a:r>
            <a:endParaRPr lang="en-US" altLang="zh-TW" sz="1600" dirty="0">
              <a:solidFill>
                <a:srgbClr val="A98D63">
                  <a:lumMod val="50000"/>
                </a:srgbClr>
              </a:solidFill>
              <a:latin typeface="微軟正黑體" panose="020B0604030504040204" pitchFamily="34" charset="-120"/>
              <a:ea typeface="微軟正黑體" panose="020B0604030504040204" pitchFamily="34" charset="-120"/>
            </a:endParaRPr>
          </a:p>
          <a:p>
            <a:pPr marL="285750" indent="-285750" algn="l">
              <a:lnSpc>
                <a:spcPct val="150000"/>
              </a:lnSpc>
              <a:buFont typeface="Arial" panose="020B0604020202020204" pitchFamily="34" charset="0"/>
              <a:buChar char="•"/>
            </a:pPr>
            <a:r>
              <a:rPr lang="zh-TW" altLang="en-US" sz="1600" dirty="0">
                <a:solidFill>
                  <a:srgbClr val="A98D63">
                    <a:lumMod val="50000"/>
                  </a:srgbClr>
                </a:solidFill>
                <a:latin typeface="微軟正黑體" panose="020B0604030504040204" pitchFamily="34" charset="-120"/>
                <a:ea typeface="微軟正黑體" panose="020B0604030504040204" pitchFamily="34" charset="-120"/>
              </a:rPr>
              <a:t>本文件不得視為買賣有價證券或其他金融商品的要約或要約之引誘。</a:t>
            </a:r>
            <a:endParaRPr lang="en-US" altLang="zh-TW" sz="1600" dirty="0">
              <a:solidFill>
                <a:srgbClr val="A98D63">
                  <a:lumMod val="50000"/>
                </a:srgbClr>
              </a:solidFill>
              <a:latin typeface="微軟正黑體" panose="020B0604030504040204" pitchFamily="34" charset="-120"/>
              <a:ea typeface="微軟正黑體" panose="020B0604030504040204" pitchFamily="34" charset="-120"/>
            </a:endParaRPr>
          </a:p>
          <a:p>
            <a:pPr marL="285750" indent="-285750" algn="l">
              <a:lnSpc>
                <a:spcPct val="150000"/>
              </a:lnSpc>
              <a:buFont typeface="Arial" panose="020B0604020202020204" pitchFamily="34" charset="0"/>
              <a:buChar char="•"/>
            </a:pPr>
            <a:r>
              <a:rPr lang="zh-TW" altLang="en-US" sz="1600" dirty="0">
                <a:solidFill>
                  <a:srgbClr val="A98D63">
                    <a:lumMod val="50000"/>
                  </a:srgbClr>
                </a:solidFill>
                <a:latin typeface="微軟正黑體" panose="020B0604030504040204" pitchFamily="34" charset="-120"/>
                <a:ea typeface="微軟正黑體" panose="020B0604030504040204" pitchFamily="34" charset="-120"/>
              </a:rPr>
              <a:t>本文件之任何部分不得直接或間接複製、再流通或傳送給任何第三人，且不得為任何目的出版刊印本文件之全部或部分。</a:t>
            </a:r>
            <a:endParaRPr lang="en-US" altLang="zh-TW" sz="1600" dirty="0">
              <a:solidFill>
                <a:srgbClr val="A98D63">
                  <a:lumMod val="50000"/>
                </a:srgbClr>
              </a:solidFill>
              <a:latin typeface="微軟正黑體" panose="020B0604030504040204" pitchFamily="34" charset="-120"/>
              <a:ea typeface="微軟正黑體" panose="020B0604030504040204" pitchFamily="34" charset="-120"/>
            </a:endParaRPr>
          </a:p>
          <a:p>
            <a:pPr marL="285750" indent="-285750" algn="l">
              <a:lnSpc>
                <a:spcPct val="150000"/>
              </a:lnSpc>
              <a:buFont typeface="Arial" panose="020B0604020202020204" pitchFamily="34" charset="0"/>
              <a:buChar char="•"/>
            </a:pPr>
            <a:r>
              <a:rPr lang="zh-TW" altLang="en-US" sz="1600" dirty="0">
                <a:solidFill>
                  <a:srgbClr val="A98D63">
                    <a:lumMod val="50000"/>
                  </a:srgbClr>
                </a:solidFill>
                <a:latin typeface="微軟正黑體" panose="020B0604030504040204" pitchFamily="34" charset="-120"/>
                <a:ea typeface="微軟正黑體" panose="020B0604030504040204" pitchFamily="34" charset="-120"/>
              </a:rPr>
              <a:t>投資人關係聯絡窗口</a:t>
            </a:r>
            <a:r>
              <a:rPr lang="en-US" altLang="zh-TW" sz="1600" dirty="0">
                <a:solidFill>
                  <a:srgbClr val="A98D63">
                    <a:lumMod val="50000"/>
                  </a:srgbClr>
                </a:solidFill>
                <a:latin typeface="微軟正黑體" panose="020B0604030504040204" pitchFamily="34" charset="-120"/>
                <a:ea typeface="微軟正黑體" panose="020B0604030504040204" pitchFamily="34" charset="-120"/>
              </a:rPr>
              <a:t>:</a:t>
            </a:r>
            <a:r>
              <a:rPr lang="zh-TW" altLang="en-US" sz="1600" dirty="0">
                <a:solidFill>
                  <a:srgbClr val="A98D63">
                    <a:lumMod val="50000"/>
                  </a:srgbClr>
                </a:solidFill>
                <a:latin typeface="微軟正黑體" panose="020B0604030504040204" pitchFamily="34" charset="-120"/>
                <a:ea typeface="微軟正黑體" panose="020B0604030504040204" pitchFamily="34" charset="-120"/>
              </a:rPr>
              <a:t> </a:t>
            </a:r>
            <a:r>
              <a:rPr lang="en-US" altLang="zh-TW" sz="1600" dirty="0">
                <a:solidFill>
                  <a:srgbClr val="A98D63">
                    <a:lumMod val="50000"/>
                  </a:srgbClr>
                </a:solidFill>
                <a:latin typeface="微軟正黑體" panose="020B0604030504040204" pitchFamily="34" charset="-120"/>
                <a:ea typeface="微軟正黑體" panose="020B0604030504040204" pitchFamily="34" charset="-120"/>
              </a:rPr>
              <a:t>IR@megaholdings.com.tw </a:t>
            </a:r>
            <a:endParaRPr lang="zh-TW" altLang="en-US" sz="1600" dirty="0">
              <a:solidFill>
                <a:srgbClr val="A98D63">
                  <a:lumMod val="50000"/>
                </a:srgb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537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28"/>
          <p:cNvGraphicFramePr>
            <a:graphicFrameLocks noGrp="1" noChangeAspect="1"/>
          </p:cNvGraphicFramePr>
          <p:nvPr>
            <p:ph sz="half" idx="1"/>
            <p:extLst>
              <p:ext uri="{D42A27DB-BD31-4B8C-83A1-F6EECF244321}">
                <p14:modId xmlns:p14="http://schemas.microsoft.com/office/powerpoint/2010/main" val="3301484344"/>
              </p:ext>
            </p:extLst>
          </p:nvPr>
        </p:nvGraphicFramePr>
        <p:xfrm>
          <a:off x="957663" y="2376583"/>
          <a:ext cx="6002337" cy="3784600"/>
        </p:xfrm>
        <a:graphic>
          <a:graphicData uri="http://schemas.openxmlformats.org/drawingml/2006/chart">
            <c:chart xmlns:c="http://schemas.openxmlformats.org/drawingml/2006/chart" xmlns:r="http://schemas.openxmlformats.org/officeDocument/2006/relationships" r:id="rId3"/>
          </a:graphicData>
        </a:graphic>
      </p:graphicFrame>
      <p:sp>
        <p:nvSpPr>
          <p:cNvPr id="1562652" name="Text Box 28"/>
          <p:cNvSpPr txBox="1">
            <a:spLocks noChangeArrowheads="1"/>
          </p:cNvSpPr>
          <p:nvPr/>
        </p:nvSpPr>
        <p:spPr bwMode="gray">
          <a:xfrm>
            <a:off x="6980037" y="425612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dirty="0">
                <a:solidFill>
                  <a:srgbClr val="A98D63">
                    <a:lumMod val="50000"/>
                  </a:srgbClr>
                </a:solidFill>
                <a:latin typeface="微軟正黑體"/>
                <a:ea typeface="微軟正黑體"/>
              </a:rPr>
              <a:t>基金手續費</a:t>
            </a:r>
          </a:p>
        </p:txBody>
      </p:sp>
      <p:sp>
        <p:nvSpPr>
          <p:cNvPr id="1562627" name="Rectangle 3"/>
          <p:cNvSpPr>
            <a:spLocks noGrp="1" noChangeArrowheads="1"/>
          </p:cNvSpPr>
          <p:nvPr>
            <p:ph type="title"/>
          </p:nvPr>
        </p:nvSpPr>
        <p:spPr>
          <a:xfrm>
            <a:off x="387350" y="113655"/>
            <a:ext cx="8604250" cy="589161"/>
          </a:xfrm>
        </p:spPr>
        <p:txBody>
          <a:bodyPr>
            <a:noAutofit/>
          </a:bodyPr>
          <a:lstStyle/>
          <a:p>
            <a:r>
              <a:rPr lang="zh-TW" altLang="en-US" dirty="0">
                <a:latin typeface="+mj-ea"/>
                <a:ea typeface="+mj-ea"/>
              </a:rPr>
              <a:t>財富管理手續費收益表現穩定</a:t>
            </a:r>
          </a:p>
        </p:txBody>
      </p:sp>
      <p:sp>
        <p:nvSpPr>
          <p:cNvPr id="1562629" name="Text Box 5"/>
          <p:cNvSpPr txBox="1">
            <a:spLocks noChangeArrowheads="1"/>
          </p:cNvSpPr>
          <p:nvPr/>
        </p:nvSpPr>
        <p:spPr bwMode="auto">
          <a:xfrm>
            <a:off x="0" y="1706562"/>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200" b="1" dirty="0">
                <a:solidFill>
                  <a:srgbClr val="A98D63">
                    <a:lumMod val="50000"/>
                  </a:srgbClr>
                </a:solidFill>
                <a:latin typeface="微軟正黑體"/>
                <a:ea typeface="微軟正黑體"/>
              </a:rPr>
              <a:t>單位</a:t>
            </a:r>
            <a:r>
              <a:rPr lang="en-US" altLang="zh-TW" sz="1200" b="1" dirty="0">
                <a:solidFill>
                  <a:srgbClr val="A98D63">
                    <a:lumMod val="50000"/>
                  </a:srgbClr>
                </a:solidFill>
                <a:latin typeface="微軟正黑體"/>
                <a:ea typeface="微軟正黑體"/>
              </a:rPr>
              <a:t>: NT$MN</a:t>
            </a:r>
          </a:p>
        </p:txBody>
      </p:sp>
      <p:sp>
        <p:nvSpPr>
          <p:cNvPr id="1562650" name="Rectangle 26"/>
          <p:cNvSpPr>
            <a:spLocks noChangeArrowheads="1"/>
          </p:cNvSpPr>
          <p:nvPr/>
        </p:nvSpPr>
        <p:spPr bwMode="auto">
          <a:xfrm>
            <a:off x="257175" y="1270000"/>
            <a:ext cx="87344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solidFill>
                  <a:prstClr val="white"/>
                </a:solidFill>
                <a:latin typeface="微軟正黑體"/>
                <a:ea typeface="微軟正黑體"/>
              </a:rPr>
              <a:t>兆豐銀行財富管理手續費毛收益分佈</a:t>
            </a:r>
            <a:r>
              <a:rPr lang="en-US" altLang="zh-TW" b="1" dirty="0">
                <a:solidFill>
                  <a:prstClr val="white"/>
                </a:solidFill>
                <a:latin typeface="微軟正黑體"/>
                <a:ea typeface="微軟正黑體"/>
              </a:rPr>
              <a:t>– </a:t>
            </a:r>
            <a:r>
              <a:rPr lang="zh-TW" altLang="en-US" b="1" dirty="0">
                <a:solidFill>
                  <a:prstClr val="white"/>
                </a:solidFill>
                <a:latin typeface="微軟正黑體"/>
                <a:ea typeface="微軟正黑體"/>
              </a:rPr>
              <a:t>依產品別*</a:t>
            </a:r>
          </a:p>
        </p:txBody>
      </p:sp>
      <p:sp>
        <p:nvSpPr>
          <p:cNvPr id="1562651" name="Text Box 27"/>
          <p:cNvSpPr txBox="1">
            <a:spLocks noChangeArrowheads="1"/>
          </p:cNvSpPr>
          <p:nvPr/>
        </p:nvSpPr>
        <p:spPr bwMode="gray">
          <a:xfrm>
            <a:off x="7076275" y="5615425"/>
            <a:ext cx="1143000" cy="201613"/>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nSpc>
                <a:spcPct val="70000"/>
              </a:lnSpc>
              <a:spcBef>
                <a:spcPct val="20000"/>
              </a:spcBef>
            </a:pPr>
            <a:r>
              <a:rPr lang="zh-TW" altLang="en-US" sz="1200" dirty="0">
                <a:solidFill>
                  <a:srgbClr val="A98D63">
                    <a:lumMod val="50000"/>
                  </a:srgbClr>
                </a:solidFill>
                <a:latin typeface="微軟正黑體"/>
                <a:ea typeface="微軟正黑體"/>
              </a:rPr>
              <a:t>結構商品手續費</a:t>
            </a:r>
          </a:p>
        </p:txBody>
      </p:sp>
      <p:sp>
        <p:nvSpPr>
          <p:cNvPr id="1562653" name="Text Box 29"/>
          <p:cNvSpPr txBox="1">
            <a:spLocks noChangeArrowheads="1"/>
          </p:cNvSpPr>
          <p:nvPr/>
        </p:nvSpPr>
        <p:spPr bwMode="gray">
          <a:xfrm>
            <a:off x="6877837" y="4940695"/>
            <a:ext cx="1401763"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dirty="0">
                <a:solidFill>
                  <a:srgbClr val="A98D63">
                    <a:lumMod val="50000"/>
                  </a:srgbClr>
                </a:solidFill>
                <a:latin typeface="微軟正黑體"/>
                <a:ea typeface="微軟正黑體"/>
              </a:rPr>
              <a:t>銀行保險手續費</a:t>
            </a:r>
          </a:p>
        </p:txBody>
      </p:sp>
      <p:sp>
        <p:nvSpPr>
          <p:cNvPr id="1562654" name="Text Box 30"/>
          <p:cNvSpPr txBox="1">
            <a:spLocks noChangeArrowheads="1"/>
          </p:cNvSpPr>
          <p:nvPr/>
        </p:nvSpPr>
        <p:spPr bwMode="gray">
          <a:xfrm>
            <a:off x="6877837" y="3651748"/>
            <a:ext cx="1341438"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zh-TW" altLang="en-US" sz="1200" dirty="0">
                <a:solidFill>
                  <a:srgbClr val="A98D63">
                    <a:lumMod val="50000"/>
                  </a:srgbClr>
                </a:solidFill>
                <a:latin typeface="微軟正黑體"/>
                <a:ea typeface="微軟正黑體"/>
              </a:rPr>
              <a:t>管理費**</a:t>
            </a:r>
          </a:p>
        </p:txBody>
      </p:sp>
      <p:sp>
        <p:nvSpPr>
          <p:cNvPr id="1562656" name="Text Box 32"/>
          <p:cNvSpPr txBox="1">
            <a:spLocks noChangeArrowheads="1"/>
          </p:cNvSpPr>
          <p:nvPr/>
        </p:nvSpPr>
        <p:spPr bwMode="gray">
          <a:xfrm>
            <a:off x="609600" y="6400800"/>
            <a:ext cx="8534400" cy="421654"/>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50000"/>
              </a:lnSpc>
              <a:spcBef>
                <a:spcPct val="50000"/>
              </a:spcBef>
            </a:pPr>
            <a:r>
              <a:rPr lang="zh-TW" altLang="en-US" sz="1000" dirty="0">
                <a:solidFill>
                  <a:srgbClr val="A98D63">
                    <a:lumMod val="50000"/>
                  </a:srgbClr>
                </a:solidFill>
                <a:latin typeface="微軟正黑體"/>
                <a:ea typeface="微軟正黑體"/>
              </a:rPr>
              <a:t>*    </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rPr>
              <a:t>內部數據</a:t>
            </a:r>
            <a:r>
              <a:rPr lang="en-US" altLang="zh-TW" sz="1000" dirty="0">
                <a:solidFill>
                  <a:srgbClr val="A98D63">
                    <a:lumMod val="50000"/>
                  </a:srgbClr>
                </a:solidFill>
                <a:latin typeface="微軟正黑體"/>
                <a:ea typeface="微軟正黑體"/>
              </a:rPr>
              <a:t>; </a:t>
            </a:r>
            <a:r>
              <a:rPr lang="zh-TW" altLang="en-US" sz="1000" dirty="0">
                <a:solidFill>
                  <a:srgbClr val="A98D63">
                    <a:lumMod val="50000"/>
                  </a:srgbClr>
                </a:solidFill>
                <a:latin typeface="微軟正黑體"/>
                <a:ea typeface="微軟正黑體"/>
              </a:rPr>
              <a:t>此乃</a:t>
            </a:r>
            <a:r>
              <a:rPr lang="zh-TW" altLang="en-US" sz="1000" u="sng" dirty="0">
                <a:solidFill>
                  <a:srgbClr val="A98D63">
                    <a:lumMod val="50000"/>
                  </a:srgbClr>
                </a:solidFill>
                <a:latin typeface="微軟正黑體"/>
                <a:ea typeface="微軟正黑體"/>
              </a:rPr>
              <a:t>毛收益非淨收益</a:t>
            </a:r>
            <a:r>
              <a:rPr lang="zh-TW" altLang="en-US" sz="1000" dirty="0">
                <a:solidFill>
                  <a:srgbClr val="A98D63">
                    <a:lumMod val="50000"/>
                  </a:srgbClr>
                </a:solidFill>
                <a:latin typeface="微軟正黑體"/>
                <a:ea typeface="微軟正黑體"/>
              </a:rPr>
              <a:t>。</a:t>
            </a:r>
          </a:p>
          <a:p>
            <a:pPr algn="l">
              <a:lnSpc>
                <a:spcPct val="50000"/>
              </a:lnSpc>
              <a:spcBef>
                <a:spcPct val="50000"/>
              </a:spcBef>
            </a:pPr>
            <a:r>
              <a:rPr lang="zh-TW" altLang="en-US" sz="1000" dirty="0">
                <a:solidFill>
                  <a:srgbClr val="A98D63">
                    <a:lumMod val="50000"/>
                  </a:srgbClr>
                </a:solidFill>
                <a:latin typeface="微軟正黑體"/>
                <a:ea typeface="微軟正黑體"/>
              </a:rPr>
              <a:t>**  </a:t>
            </a:r>
            <a:r>
              <a:rPr lang="zh-TW" altLang="en-US" sz="1000" dirty="0">
                <a:solidFill>
                  <a:srgbClr val="A98D63">
                    <a:lumMod val="50000"/>
                  </a:srgbClr>
                </a:solidFill>
                <a:latin typeface="微軟正黑體"/>
                <a:ea typeface="微軟正黑體"/>
                <a:cs typeface="Arial" pitchFamily="34" charset="0"/>
              </a:rPr>
              <a:t>財富管理業務相關之管理費及信託帳戶收益。</a:t>
            </a:r>
            <a:endParaRPr lang="en-US" altLang="zh-TW" sz="1000" dirty="0">
              <a:solidFill>
                <a:srgbClr val="A98D63">
                  <a:lumMod val="50000"/>
                </a:srgbClr>
              </a:solidFill>
              <a:latin typeface="微軟正黑體"/>
              <a:ea typeface="微軟正黑體"/>
              <a:cs typeface="Arial" pitchFamily="34" charset="0"/>
            </a:endParaRPr>
          </a:p>
          <a:p>
            <a:pPr algn="l">
              <a:lnSpc>
                <a:spcPct val="50000"/>
              </a:lnSpc>
              <a:spcBef>
                <a:spcPct val="50000"/>
              </a:spcBef>
            </a:pPr>
            <a:endParaRPr lang="en-US" altLang="zh-TW" sz="1000" dirty="0">
              <a:solidFill>
                <a:srgbClr val="A98D63">
                  <a:lumMod val="50000"/>
                </a:srgbClr>
              </a:solidFill>
              <a:latin typeface="微軟正黑體"/>
              <a:ea typeface="微軟正黑體"/>
              <a:cs typeface="Arial" pitchFamily="34" charset="0"/>
            </a:endParaRPr>
          </a:p>
        </p:txBody>
      </p:sp>
      <p:sp>
        <p:nvSpPr>
          <p:cNvPr id="42" name="Line 19"/>
          <p:cNvSpPr>
            <a:spLocks noChangeShapeType="1"/>
          </p:cNvSpPr>
          <p:nvPr/>
        </p:nvSpPr>
        <p:spPr bwMode="gray">
          <a:xfrm flipV="1">
            <a:off x="6848239" y="3772047"/>
            <a:ext cx="15348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45" name="Line 30"/>
          <p:cNvSpPr>
            <a:spLocks noChangeShapeType="1"/>
          </p:cNvSpPr>
          <p:nvPr/>
        </p:nvSpPr>
        <p:spPr bwMode="gray">
          <a:xfrm>
            <a:off x="6863878" y="5714644"/>
            <a:ext cx="194476" cy="15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47" name="Line 33"/>
          <p:cNvSpPr>
            <a:spLocks noChangeShapeType="1"/>
          </p:cNvSpPr>
          <p:nvPr/>
        </p:nvSpPr>
        <p:spPr bwMode="gray">
          <a:xfrm>
            <a:off x="6881498" y="4383920"/>
            <a:ext cx="217248"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48" name="Line 34"/>
          <p:cNvSpPr>
            <a:spLocks noChangeShapeType="1"/>
          </p:cNvSpPr>
          <p:nvPr/>
        </p:nvSpPr>
        <p:spPr bwMode="gray">
          <a:xfrm>
            <a:off x="6810749" y="5083093"/>
            <a:ext cx="115888" cy="15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34" name="Text Box 35"/>
          <p:cNvSpPr txBox="1">
            <a:spLocks noChangeArrowheads="1"/>
          </p:cNvSpPr>
          <p:nvPr/>
        </p:nvSpPr>
        <p:spPr bwMode="gray">
          <a:xfrm>
            <a:off x="4513553" y="2737375"/>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658</a:t>
            </a:r>
          </a:p>
        </p:txBody>
      </p:sp>
      <p:sp>
        <p:nvSpPr>
          <p:cNvPr id="35" name="Text Box 15"/>
          <p:cNvSpPr txBox="1">
            <a:spLocks noChangeArrowheads="1"/>
          </p:cNvSpPr>
          <p:nvPr/>
        </p:nvSpPr>
        <p:spPr bwMode="gray">
          <a:xfrm>
            <a:off x="1597544" y="2503877"/>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700</a:t>
            </a:r>
          </a:p>
        </p:txBody>
      </p:sp>
      <p:sp>
        <p:nvSpPr>
          <p:cNvPr id="36" name="Text Box 17"/>
          <p:cNvSpPr txBox="1">
            <a:spLocks noChangeArrowheads="1"/>
          </p:cNvSpPr>
          <p:nvPr/>
        </p:nvSpPr>
        <p:spPr bwMode="gray">
          <a:xfrm>
            <a:off x="6075198" y="3318565"/>
            <a:ext cx="9144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515</a:t>
            </a:r>
          </a:p>
        </p:txBody>
      </p:sp>
      <p:sp>
        <p:nvSpPr>
          <p:cNvPr id="37" name="Text Box 18"/>
          <p:cNvSpPr txBox="1">
            <a:spLocks noChangeArrowheads="1"/>
          </p:cNvSpPr>
          <p:nvPr/>
        </p:nvSpPr>
        <p:spPr bwMode="gray">
          <a:xfrm>
            <a:off x="841388" y="2577361"/>
            <a:ext cx="9144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 898</a:t>
            </a:r>
          </a:p>
        </p:txBody>
      </p:sp>
      <p:sp>
        <p:nvSpPr>
          <p:cNvPr id="38" name="Text Box 29"/>
          <p:cNvSpPr txBox="1">
            <a:spLocks noChangeArrowheads="1"/>
          </p:cNvSpPr>
          <p:nvPr/>
        </p:nvSpPr>
        <p:spPr bwMode="gray">
          <a:xfrm>
            <a:off x="3000313" y="2978499"/>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589</a:t>
            </a:r>
          </a:p>
        </p:txBody>
      </p:sp>
      <p:sp>
        <p:nvSpPr>
          <p:cNvPr id="39" name="Text Box 32"/>
          <p:cNvSpPr txBox="1">
            <a:spLocks noChangeArrowheads="1"/>
          </p:cNvSpPr>
          <p:nvPr/>
        </p:nvSpPr>
        <p:spPr bwMode="gray">
          <a:xfrm>
            <a:off x="3777698" y="3087324"/>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552</a:t>
            </a:r>
          </a:p>
        </p:txBody>
      </p:sp>
      <p:sp>
        <p:nvSpPr>
          <p:cNvPr id="40" name="Text Box 40"/>
          <p:cNvSpPr txBox="1">
            <a:spLocks noChangeArrowheads="1"/>
          </p:cNvSpPr>
          <p:nvPr/>
        </p:nvSpPr>
        <p:spPr bwMode="gray">
          <a:xfrm>
            <a:off x="5272176" y="2731072"/>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644</a:t>
            </a:r>
          </a:p>
        </p:txBody>
      </p:sp>
      <p:sp>
        <p:nvSpPr>
          <p:cNvPr id="41" name="Text Box 41"/>
          <p:cNvSpPr txBox="1">
            <a:spLocks noChangeArrowheads="1"/>
          </p:cNvSpPr>
          <p:nvPr/>
        </p:nvSpPr>
        <p:spPr bwMode="gray">
          <a:xfrm>
            <a:off x="2559195" y="3016421"/>
            <a:ext cx="6096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567</a:t>
            </a:r>
          </a:p>
        </p:txBody>
      </p:sp>
    </p:spTree>
    <p:extLst>
      <p:ext uri="{BB962C8B-B14F-4D97-AF65-F5344CB8AC3E}">
        <p14:creationId xmlns:p14="http://schemas.microsoft.com/office/powerpoint/2010/main" val="128219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p:cNvGraphicFramePr>
            <a:graphicFrameLocks noChangeAspect="1"/>
          </p:cNvGraphicFramePr>
          <p:nvPr>
            <p:extLst>
              <p:ext uri="{D42A27DB-BD31-4B8C-83A1-F6EECF244321}">
                <p14:modId xmlns:p14="http://schemas.microsoft.com/office/powerpoint/2010/main" val="180638260"/>
              </p:ext>
            </p:extLst>
          </p:nvPr>
        </p:nvGraphicFramePr>
        <p:xfrm>
          <a:off x="263525" y="1557637"/>
          <a:ext cx="8585200" cy="2057291"/>
        </p:xfrm>
        <a:graphic>
          <a:graphicData uri="http://schemas.openxmlformats.org/drawingml/2006/chart">
            <c:chart xmlns:c="http://schemas.openxmlformats.org/drawingml/2006/chart" xmlns:r="http://schemas.openxmlformats.org/officeDocument/2006/relationships" r:id="rId3"/>
          </a:graphicData>
        </a:graphic>
      </p:graphicFrame>
      <p:sp>
        <p:nvSpPr>
          <p:cNvPr id="1579010" name="Rectangle 2"/>
          <p:cNvSpPr>
            <a:spLocks noGrp="1" noChangeArrowheads="1"/>
          </p:cNvSpPr>
          <p:nvPr>
            <p:ph type="title"/>
          </p:nvPr>
        </p:nvSpPr>
        <p:spPr>
          <a:xfrm>
            <a:off x="324682" y="230392"/>
            <a:ext cx="8677275" cy="533400"/>
          </a:xfrm>
        </p:spPr>
        <p:txBody>
          <a:bodyPr>
            <a:noAutofit/>
          </a:bodyPr>
          <a:lstStyle/>
          <a:p>
            <a:r>
              <a:rPr lang="en-US" altLang="zh-TW" sz="2800" dirty="0">
                <a:latin typeface="微軟正黑體" panose="020B0604030504040204" pitchFamily="34" charset="-120"/>
                <a:ea typeface="微軟正黑體" panose="020B0604030504040204" pitchFamily="34" charset="-120"/>
              </a:rPr>
              <a:t>1H/21</a:t>
            </a:r>
            <a:r>
              <a:rPr lang="zh-TW" altLang="en-US" sz="2800" dirty="0">
                <a:latin typeface="微軟正黑體" panose="020B0604030504040204" pitchFamily="34" charset="-120"/>
                <a:ea typeface="微軟正黑體" panose="020B0604030504040204" pitchFamily="34" charset="-120"/>
              </a:rPr>
              <a:t>銀行手續費收益成長</a:t>
            </a:r>
            <a:r>
              <a:rPr lang="en-US" altLang="zh-TW" sz="2800" dirty="0">
                <a:latin typeface="微軟正黑體" panose="020B0604030504040204" pitchFamily="34" charset="-120"/>
                <a:ea typeface="微軟正黑體" panose="020B0604030504040204" pitchFamily="34" charset="-120"/>
              </a:rPr>
              <a:t>4.1%</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162515796"/>
              </p:ext>
            </p:extLst>
          </p:nvPr>
        </p:nvGraphicFramePr>
        <p:xfrm>
          <a:off x="5308219" y="3933378"/>
          <a:ext cx="3346450" cy="2357438"/>
        </p:xfrm>
        <a:graphic>
          <a:graphicData uri="http://schemas.openxmlformats.org/drawingml/2006/chart">
            <c:chart xmlns:c="http://schemas.openxmlformats.org/drawingml/2006/chart" xmlns:r="http://schemas.openxmlformats.org/officeDocument/2006/relationships" r:id="rId4"/>
          </a:graphicData>
        </a:graphic>
      </p:graphicFrame>
      <p:sp>
        <p:nvSpPr>
          <p:cNvPr id="1579012" name="Rectangle 4"/>
          <p:cNvSpPr>
            <a:spLocks noChangeArrowheads="1"/>
          </p:cNvSpPr>
          <p:nvPr/>
        </p:nvSpPr>
        <p:spPr bwMode="auto">
          <a:xfrm>
            <a:off x="295275" y="1238250"/>
            <a:ext cx="8543925" cy="28575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200" dirty="0">
                <a:solidFill>
                  <a:prstClr val="white"/>
                </a:solidFill>
                <a:latin typeface="微軟正黑體"/>
                <a:ea typeface="微軟正黑體"/>
              </a:rPr>
              <a:t>兆豐銀行各項</a:t>
            </a:r>
            <a:r>
              <a:rPr lang="zh-TW" altLang="en-US" sz="1200" b="1" u="sng" dirty="0">
                <a:solidFill>
                  <a:prstClr val="white"/>
                </a:solidFill>
                <a:latin typeface="微軟正黑體"/>
                <a:ea typeface="微軟正黑體"/>
              </a:rPr>
              <a:t>淨</a:t>
            </a:r>
            <a:r>
              <a:rPr lang="zh-TW" altLang="en-US" sz="1200" dirty="0">
                <a:solidFill>
                  <a:prstClr val="white"/>
                </a:solidFill>
                <a:latin typeface="微軟正黑體"/>
                <a:ea typeface="微軟正黑體"/>
              </a:rPr>
              <a:t>手續費收益趨勢*</a:t>
            </a:r>
          </a:p>
        </p:txBody>
      </p:sp>
      <p:sp>
        <p:nvSpPr>
          <p:cNvPr id="1579013" name="Text Box 5"/>
          <p:cNvSpPr txBox="1">
            <a:spLocks noChangeArrowheads="1"/>
          </p:cNvSpPr>
          <p:nvPr/>
        </p:nvSpPr>
        <p:spPr bwMode="auto">
          <a:xfrm>
            <a:off x="7772400" y="1752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200">
                <a:solidFill>
                  <a:srgbClr val="A98D63">
                    <a:lumMod val="50000"/>
                  </a:srgbClr>
                </a:solidFill>
                <a:latin typeface="微軟正黑體"/>
                <a:ea typeface="微軟正黑體"/>
              </a:rPr>
              <a:t>單位</a:t>
            </a:r>
            <a:r>
              <a:rPr lang="en-US" altLang="zh-TW" sz="1200">
                <a:solidFill>
                  <a:srgbClr val="A98D63">
                    <a:lumMod val="50000"/>
                  </a:srgbClr>
                </a:solidFill>
                <a:latin typeface="微軟正黑體"/>
                <a:ea typeface="微軟正黑體"/>
              </a:rPr>
              <a:t>: NT$MN</a:t>
            </a:r>
          </a:p>
        </p:txBody>
      </p:sp>
      <p:sp>
        <p:nvSpPr>
          <p:cNvPr id="1579017" name="Text Box 9"/>
          <p:cNvSpPr txBox="1">
            <a:spLocks noChangeArrowheads="1"/>
          </p:cNvSpPr>
          <p:nvPr/>
        </p:nvSpPr>
        <p:spPr bwMode="gray">
          <a:xfrm>
            <a:off x="555171" y="6378535"/>
            <a:ext cx="7162800" cy="46711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180975" indent="-180975" algn="l">
              <a:defRPr>
                <a:solidFill>
                  <a:schemeClr val="tx1"/>
                </a:solidFill>
                <a:latin typeface="Arial" pitchFamily="34" charset="0"/>
                <a:cs typeface="Arial" pitchFamily="34" charset="0"/>
              </a:defRPr>
            </a:lvl1pPr>
            <a:lvl2pPr marL="541338"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700"/>
              </a:lnSpc>
              <a:spcBef>
                <a:spcPct val="50000"/>
              </a:spcBef>
            </a:pPr>
            <a:r>
              <a:rPr lang="zh-TW" altLang="en-US"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r>
              <a:rPr lang="en-US" altLang="zh-TW"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 </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包含行銷費用、回饋金、與合作夥伴分潤等調整數</a:t>
            </a:r>
            <a:endParaRPr lang="en-US" altLang="zh-TW"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endParaRPr>
          </a:p>
          <a:p>
            <a:pPr>
              <a:lnSpc>
                <a:spcPts val="700"/>
              </a:lnSpc>
              <a:spcBef>
                <a:spcPct val="50000"/>
              </a:spcBef>
            </a:pPr>
            <a:r>
              <a:rPr lang="zh-TW" altLang="en-US" sz="1000" dirty="0">
                <a:solidFill>
                  <a:srgbClr val="A98D63">
                    <a:lumMod val="50000"/>
                  </a:srgbClr>
                </a:solidFill>
                <a:latin typeface="微軟正黑體"/>
                <a:ea typeface="微軟正黑體"/>
                <a:cs typeface="Arial Unicode MS" pitchFamily="34" charset="-120"/>
              </a:rPr>
              <a:t>**  含企金放款、消金放款、保證及承兌等手續費收益</a:t>
            </a:r>
            <a:endParaRPr lang="en-US" altLang="zh-TW" sz="1000" dirty="0">
              <a:solidFill>
                <a:srgbClr val="A98D63">
                  <a:lumMod val="50000"/>
                </a:srgbClr>
              </a:solidFill>
              <a:latin typeface="微軟正黑體"/>
              <a:ea typeface="微軟正黑體"/>
              <a:cs typeface="Arial Unicode MS" pitchFamily="34" charset="-120"/>
            </a:endParaRPr>
          </a:p>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 1-2Q/21</a:t>
            </a:r>
            <a:r>
              <a:rPr lang="zh-TW" altLang="en-US" sz="1000" dirty="0">
                <a:solidFill>
                  <a:srgbClr val="A98D63">
                    <a:lumMod val="50000"/>
                  </a:srgbClr>
                </a:solidFill>
                <a:latin typeface="微軟正黑體"/>
                <a:ea typeface="微軟正黑體"/>
                <a:cs typeface="Arial Unicode MS" pitchFamily="34" charset="-120"/>
              </a:rPr>
              <a:t>淨手續費總收益乃查核數</a:t>
            </a:r>
            <a:endParaRPr lang="en-US" altLang="zh-TW" sz="1000" dirty="0">
              <a:solidFill>
                <a:srgbClr val="A98D63">
                  <a:lumMod val="50000"/>
                </a:srgbClr>
              </a:solidFill>
              <a:latin typeface="微軟正黑體"/>
              <a:ea typeface="微軟正黑體"/>
              <a:cs typeface="Arial Unicode MS" pitchFamily="34" charset="-120"/>
            </a:endParaRPr>
          </a:p>
        </p:txBody>
      </p:sp>
      <p:sp>
        <p:nvSpPr>
          <p:cNvPr id="1579020" name="Rectangle 12"/>
          <p:cNvSpPr>
            <a:spLocks noChangeArrowheads="1"/>
          </p:cNvSpPr>
          <p:nvPr/>
        </p:nvSpPr>
        <p:spPr bwMode="auto">
          <a:xfrm>
            <a:off x="5029200" y="3614928"/>
            <a:ext cx="3904488"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200" dirty="0">
                <a:solidFill>
                  <a:prstClr val="white"/>
                </a:solidFill>
                <a:latin typeface="微軟正黑體"/>
                <a:ea typeface="微軟正黑體"/>
              </a:rPr>
              <a:t>兆豐銀行</a:t>
            </a:r>
            <a:r>
              <a:rPr lang="en-US" altLang="zh-TW" sz="1200" dirty="0">
                <a:solidFill>
                  <a:prstClr val="white"/>
                </a:solidFill>
                <a:latin typeface="微軟正黑體"/>
                <a:ea typeface="微軟正黑體"/>
              </a:rPr>
              <a:t>1H/21</a:t>
            </a:r>
            <a:r>
              <a:rPr lang="zh-TW" altLang="en-US" sz="1200" dirty="0">
                <a:solidFill>
                  <a:prstClr val="white"/>
                </a:solidFill>
                <a:latin typeface="微軟正黑體"/>
                <a:ea typeface="微軟正黑體"/>
              </a:rPr>
              <a:t>淨手續費收益分佈</a:t>
            </a:r>
          </a:p>
        </p:txBody>
      </p:sp>
      <p:sp>
        <p:nvSpPr>
          <p:cNvPr id="12" name="Rectangle 12"/>
          <p:cNvSpPr>
            <a:spLocks noChangeArrowheads="1"/>
          </p:cNvSpPr>
          <p:nvPr/>
        </p:nvSpPr>
        <p:spPr bwMode="auto">
          <a:xfrm>
            <a:off x="295275" y="3614928"/>
            <a:ext cx="42767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200" dirty="0">
                <a:solidFill>
                  <a:prstClr val="white"/>
                </a:solidFill>
                <a:latin typeface="微軟正黑體"/>
                <a:ea typeface="微軟正黑體"/>
              </a:rPr>
              <a:t>兆豐銀行整體淨手續費收益</a:t>
            </a:r>
          </a:p>
        </p:txBody>
      </p:sp>
      <p:sp>
        <p:nvSpPr>
          <p:cNvPr id="13" name="Text Box 5"/>
          <p:cNvSpPr txBox="1">
            <a:spLocks noChangeArrowheads="1"/>
          </p:cNvSpPr>
          <p:nvPr/>
        </p:nvSpPr>
        <p:spPr bwMode="auto">
          <a:xfrm>
            <a:off x="82296" y="3977481"/>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200" b="1" dirty="0">
                <a:solidFill>
                  <a:srgbClr val="A98D63">
                    <a:lumMod val="50000"/>
                  </a:srgbClr>
                </a:solidFill>
                <a:latin typeface="微軟正黑體"/>
                <a:ea typeface="微軟正黑體"/>
              </a:rPr>
              <a:t>單位</a:t>
            </a:r>
            <a:r>
              <a:rPr lang="en-US" altLang="zh-TW" sz="1200" b="1" dirty="0">
                <a:solidFill>
                  <a:srgbClr val="A98D63">
                    <a:lumMod val="50000"/>
                  </a:srgbClr>
                </a:solidFill>
                <a:latin typeface="微軟正黑體"/>
                <a:ea typeface="微軟正黑體"/>
              </a:rPr>
              <a:t>: NT$MN</a:t>
            </a:r>
          </a:p>
        </p:txBody>
      </p:sp>
      <p:graphicFrame>
        <p:nvGraphicFramePr>
          <p:cNvPr id="14" name="Object 14">
            <a:extLst>
              <a:ext uri="{FF2B5EF4-FFF2-40B4-BE49-F238E27FC236}">
                <a16:creationId xmlns:a16="http://schemas.microsoft.com/office/drawing/2014/main" id="{E0CC1650-3371-41D5-BB70-92E0DE55EF5D}"/>
              </a:ext>
            </a:extLst>
          </p:cNvPr>
          <p:cNvGraphicFramePr>
            <a:graphicFrameLocks noChangeAspect="1"/>
          </p:cNvGraphicFramePr>
          <p:nvPr>
            <p:extLst>
              <p:ext uri="{D42A27DB-BD31-4B8C-83A1-F6EECF244321}">
                <p14:modId xmlns:p14="http://schemas.microsoft.com/office/powerpoint/2010/main" val="2258235040"/>
              </p:ext>
            </p:extLst>
          </p:nvPr>
        </p:nvGraphicFramePr>
        <p:xfrm>
          <a:off x="1012082" y="4678161"/>
          <a:ext cx="2843110" cy="1395574"/>
        </p:xfrm>
        <a:graphic>
          <a:graphicData uri="http://schemas.openxmlformats.org/drawingml/2006/chart">
            <c:chart xmlns:c="http://schemas.openxmlformats.org/drawingml/2006/chart" xmlns:r="http://schemas.openxmlformats.org/officeDocument/2006/relationships" r:id="rId5"/>
          </a:graphicData>
        </a:graphic>
      </p:graphicFrame>
      <p:sp>
        <p:nvSpPr>
          <p:cNvPr id="15" name="AutoShape 40">
            <a:extLst>
              <a:ext uri="{FF2B5EF4-FFF2-40B4-BE49-F238E27FC236}">
                <a16:creationId xmlns:a16="http://schemas.microsoft.com/office/drawing/2014/main" id="{6905B6EE-7425-467E-BD86-C6418BA2353C}"/>
              </a:ext>
            </a:extLst>
          </p:cNvPr>
          <p:cNvSpPr>
            <a:spLocks noChangeArrowheads="1"/>
          </p:cNvSpPr>
          <p:nvPr/>
        </p:nvSpPr>
        <p:spPr bwMode="gray">
          <a:xfrm rot="20624734">
            <a:off x="2120555" y="5212248"/>
            <a:ext cx="626164" cy="482927"/>
          </a:xfrm>
          <a:prstGeom prst="rightArrow">
            <a:avLst>
              <a:gd name="adj1" fmla="val 50000"/>
              <a:gd name="adj2" fmla="val 34690"/>
            </a:avLst>
          </a:prstGeom>
          <a:solidFill>
            <a:schemeClr val="accent5"/>
          </a:solidFill>
          <a:ln w="9525" algn="ctr">
            <a:noFill/>
            <a:miter lim="800000"/>
            <a:headEnd/>
            <a:tailEnd/>
          </a:ln>
          <a:effectLst>
            <a:outerShdw blurRad="50800" dist="38100" dir="5400000" algn="t" rotWithShape="0">
              <a:prstClr val="black">
                <a:alpha val="40000"/>
              </a:prstClr>
            </a:outerShdw>
          </a:effectLst>
          <a:extLst/>
        </p:spPr>
        <p:txBody>
          <a:bodyPr wrap="none" lIns="18000" tIns="18288" rIns="18000" bIns="18288"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zh-TW" sz="1200" b="1" dirty="0">
                <a:solidFill>
                  <a:schemeClr val="tx1"/>
                </a:solidFill>
                <a:latin typeface="+mj-ea"/>
                <a:ea typeface="+mj-ea"/>
              </a:rPr>
              <a:t>+</a:t>
            </a:r>
            <a:r>
              <a:rPr lang="en-US" altLang="zh-TW" sz="1200" b="1" dirty="0">
                <a:latin typeface="+mj-ea"/>
                <a:ea typeface="+mj-ea"/>
              </a:rPr>
              <a:t>4.1</a:t>
            </a:r>
            <a:r>
              <a:rPr lang="en-US" altLang="zh-TW" sz="1200" b="1" dirty="0">
                <a:solidFill>
                  <a:schemeClr val="tx1"/>
                </a:solidFill>
                <a:latin typeface="+mj-ea"/>
                <a:ea typeface="+mj-ea"/>
              </a:rPr>
              <a:t>%</a:t>
            </a:r>
          </a:p>
        </p:txBody>
      </p:sp>
    </p:spTree>
    <p:extLst>
      <p:ext uri="{BB962C8B-B14F-4D97-AF65-F5344CB8AC3E}">
        <p14:creationId xmlns:p14="http://schemas.microsoft.com/office/powerpoint/2010/main" val="125555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4" name="Object 6"/>
          <p:cNvGraphicFramePr>
            <a:graphicFrameLocks noGrp="1" noChangeAspect="1"/>
          </p:cNvGraphicFramePr>
          <p:nvPr>
            <p:ph sz="quarter" idx="2"/>
            <p:extLst>
              <p:ext uri="{D42A27DB-BD31-4B8C-83A1-F6EECF244321}">
                <p14:modId xmlns:p14="http://schemas.microsoft.com/office/powerpoint/2010/main" val="3107522983"/>
              </p:ext>
            </p:extLst>
          </p:nvPr>
        </p:nvGraphicFramePr>
        <p:xfrm>
          <a:off x="4959032" y="3539157"/>
          <a:ext cx="3832225" cy="1822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Object 14"/>
          <p:cNvGraphicFramePr>
            <a:graphicFrameLocks noChangeAspect="1"/>
          </p:cNvGraphicFramePr>
          <p:nvPr>
            <p:extLst>
              <p:ext uri="{D42A27DB-BD31-4B8C-83A1-F6EECF244321}">
                <p14:modId xmlns:p14="http://schemas.microsoft.com/office/powerpoint/2010/main" val="3573026305"/>
              </p:ext>
            </p:extLst>
          </p:nvPr>
        </p:nvGraphicFramePr>
        <p:xfrm>
          <a:off x="463232" y="3186732"/>
          <a:ext cx="4279900" cy="2203450"/>
        </p:xfrm>
        <a:graphic>
          <a:graphicData uri="http://schemas.openxmlformats.org/drawingml/2006/chart">
            <c:chart xmlns:c="http://schemas.openxmlformats.org/drawingml/2006/chart" xmlns:r="http://schemas.openxmlformats.org/officeDocument/2006/relationships" r:id="rId4"/>
          </a:graphicData>
        </a:graphic>
      </p:graphicFrame>
      <p:sp>
        <p:nvSpPr>
          <p:cNvPr id="1556502" name="Rectangle 22"/>
          <p:cNvSpPr>
            <a:spLocks noChangeArrowheads="1"/>
          </p:cNvSpPr>
          <p:nvPr/>
        </p:nvSpPr>
        <p:spPr bwMode="auto">
          <a:xfrm>
            <a:off x="321945" y="1336675"/>
            <a:ext cx="41148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200" b="1" dirty="0">
                <a:solidFill>
                  <a:prstClr val="white"/>
                </a:solidFill>
                <a:latin typeface="微軟正黑體"/>
                <a:ea typeface="微軟正黑體"/>
              </a:rPr>
              <a:t>兆豐銀行逾放餘額及逾放比</a:t>
            </a:r>
          </a:p>
        </p:txBody>
      </p:sp>
      <p:sp>
        <p:nvSpPr>
          <p:cNvPr id="1556505" name="Rectangle 25"/>
          <p:cNvSpPr>
            <a:spLocks noChangeArrowheads="1"/>
          </p:cNvSpPr>
          <p:nvPr/>
        </p:nvSpPr>
        <p:spPr bwMode="auto">
          <a:xfrm>
            <a:off x="4893945" y="1336675"/>
            <a:ext cx="39624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200" b="1" dirty="0">
                <a:solidFill>
                  <a:prstClr val="white"/>
                </a:solidFill>
                <a:latin typeface="微軟正黑體"/>
                <a:ea typeface="微軟正黑體"/>
              </a:rPr>
              <a:t>兆豐銀行備抵呆帳餘額及呆帳覆蓋率</a:t>
            </a:r>
          </a:p>
        </p:txBody>
      </p:sp>
      <p:sp>
        <p:nvSpPr>
          <p:cNvPr id="1556506" name="Text Box 26"/>
          <p:cNvSpPr txBox="1">
            <a:spLocks noChangeArrowheads="1"/>
          </p:cNvSpPr>
          <p:nvPr/>
        </p:nvSpPr>
        <p:spPr bwMode="gray">
          <a:xfrm>
            <a:off x="474345" y="3191393"/>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zh-TW" altLang="en-US" sz="1200" b="1" dirty="0">
                <a:solidFill>
                  <a:srgbClr val="A98D63">
                    <a:lumMod val="50000"/>
                  </a:srgbClr>
                </a:solidFill>
                <a:latin typeface="微軟正黑體"/>
                <a:ea typeface="微軟正黑體"/>
              </a:rPr>
              <a:t>單位</a:t>
            </a:r>
            <a:r>
              <a:rPr lang="en-US" altLang="zh-TW" sz="1200" b="1" dirty="0">
                <a:solidFill>
                  <a:srgbClr val="A98D63">
                    <a:lumMod val="50000"/>
                  </a:srgbClr>
                </a:solidFill>
                <a:latin typeface="微軟正黑體"/>
                <a:ea typeface="微軟正黑體"/>
              </a:rPr>
              <a:t>: NT$MN</a:t>
            </a:r>
          </a:p>
        </p:txBody>
      </p:sp>
      <p:sp>
        <p:nvSpPr>
          <p:cNvPr id="1556507" name="Text Box 27"/>
          <p:cNvSpPr txBox="1">
            <a:spLocks noChangeArrowheads="1"/>
          </p:cNvSpPr>
          <p:nvPr/>
        </p:nvSpPr>
        <p:spPr bwMode="gray">
          <a:xfrm>
            <a:off x="4855845" y="3581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zh-TW" altLang="en-US" sz="1200" b="1" dirty="0">
                <a:solidFill>
                  <a:srgbClr val="A98D63">
                    <a:lumMod val="50000"/>
                  </a:srgbClr>
                </a:solidFill>
                <a:latin typeface="微軟正黑體"/>
                <a:ea typeface="微軟正黑體"/>
              </a:rPr>
              <a:t>單位</a:t>
            </a:r>
            <a:r>
              <a:rPr lang="en-US" altLang="zh-TW" sz="1200" b="1" dirty="0">
                <a:solidFill>
                  <a:srgbClr val="A98D63">
                    <a:lumMod val="50000"/>
                  </a:srgbClr>
                </a:solidFill>
                <a:latin typeface="微軟正黑體"/>
                <a:ea typeface="微軟正黑體"/>
              </a:rPr>
              <a:t>: NT$MN</a:t>
            </a:r>
          </a:p>
        </p:txBody>
      </p:sp>
      <p:sp>
        <p:nvSpPr>
          <p:cNvPr id="1556510" name="Rectangle 30"/>
          <p:cNvSpPr>
            <a:spLocks noChangeArrowheads="1"/>
          </p:cNvSpPr>
          <p:nvPr/>
        </p:nvSpPr>
        <p:spPr bwMode="black">
          <a:xfrm>
            <a:off x="288877" y="274382"/>
            <a:ext cx="8604250" cy="4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zh-TW" altLang="en-US" sz="2800" dirty="0">
                <a:solidFill>
                  <a:srgbClr val="A98D63">
                    <a:lumMod val="50000"/>
                  </a:srgbClr>
                </a:solidFill>
                <a:latin typeface="微軟正黑體"/>
                <a:ea typeface="微軟正黑體"/>
              </a:rPr>
              <a:t>逾放比下降</a:t>
            </a:r>
            <a:r>
              <a:rPr lang="en-US" altLang="zh-TW" sz="2800" dirty="0">
                <a:solidFill>
                  <a:srgbClr val="A98D63">
                    <a:lumMod val="50000"/>
                  </a:srgbClr>
                </a:solidFill>
                <a:latin typeface="微軟正黑體"/>
                <a:ea typeface="微軟正黑體"/>
              </a:rPr>
              <a:t>; </a:t>
            </a:r>
            <a:r>
              <a:rPr lang="zh-TW" altLang="en-US" sz="2800" dirty="0">
                <a:solidFill>
                  <a:srgbClr val="A98D63">
                    <a:lumMod val="50000"/>
                  </a:srgbClr>
                </a:solidFill>
                <a:latin typeface="微軟正黑體"/>
                <a:ea typeface="微軟正黑體"/>
              </a:rPr>
              <a:t>覆蓋率提升</a:t>
            </a:r>
            <a:endParaRPr lang="en-US" altLang="zh-TW" sz="2800" dirty="0">
              <a:solidFill>
                <a:srgbClr val="A98D63">
                  <a:lumMod val="50000"/>
                </a:srgbClr>
              </a:solidFill>
              <a:latin typeface="微軟正黑體"/>
              <a:ea typeface="微軟正黑體"/>
            </a:endParaRPr>
          </a:p>
        </p:txBody>
      </p:sp>
      <p:graphicFrame>
        <p:nvGraphicFramePr>
          <p:cNvPr id="22" name="Object 5"/>
          <p:cNvGraphicFramePr>
            <a:graphicFrameLocks noGrp="1" noChangeAspect="1"/>
          </p:cNvGraphicFramePr>
          <p:nvPr>
            <p:ph sz="quarter" idx="1"/>
            <p:extLst>
              <p:ext uri="{D42A27DB-BD31-4B8C-83A1-F6EECF244321}">
                <p14:modId xmlns:p14="http://schemas.microsoft.com/office/powerpoint/2010/main" val="893909378"/>
              </p:ext>
            </p:extLst>
          </p:nvPr>
        </p:nvGraphicFramePr>
        <p:xfrm>
          <a:off x="477520" y="1879600"/>
          <a:ext cx="3841750" cy="177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136917365"/>
              </p:ext>
            </p:extLst>
          </p:nvPr>
        </p:nvGraphicFramePr>
        <p:xfrm>
          <a:off x="4868545" y="1803400"/>
          <a:ext cx="3860800" cy="177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511632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33"/>
          <p:cNvGraphicFramePr>
            <a:graphicFrameLocks noChangeAspect="1"/>
          </p:cNvGraphicFramePr>
          <p:nvPr>
            <p:extLst>
              <p:ext uri="{D42A27DB-BD31-4B8C-83A1-F6EECF244321}">
                <p14:modId xmlns:p14="http://schemas.microsoft.com/office/powerpoint/2010/main" val="3634455607"/>
              </p:ext>
            </p:extLst>
          </p:nvPr>
        </p:nvGraphicFramePr>
        <p:xfrm>
          <a:off x="4851400" y="2413000"/>
          <a:ext cx="4241800" cy="1841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5592156"/>
              </p:ext>
            </p:extLst>
          </p:nvPr>
        </p:nvGraphicFramePr>
        <p:xfrm>
          <a:off x="107950" y="1603375"/>
          <a:ext cx="4537075" cy="1220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Object 27"/>
          <p:cNvGraphicFramePr>
            <a:graphicFrameLocks noChangeAspect="1"/>
          </p:cNvGraphicFramePr>
          <p:nvPr>
            <p:extLst>
              <p:ext uri="{D42A27DB-BD31-4B8C-83A1-F6EECF244321}">
                <p14:modId xmlns:p14="http://schemas.microsoft.com/office/powerpoint/2010/main" val="1426367309"/>
              </p:ext>
            </p:extLst>
          </p:nvPr>
        </p:nvGraphicFramePr>
        <p:xfrm>
          <a:off x="203200" y="4775200"/>
          <a:ext cx="4521200" cy="12795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Object 23"/>
          <p:cNvGraphicFramePr>
            <a:graphicFrameLocks noChangeAspect="1"/>
          </p:cNvGraphicFramePr>
          <p:nvPr>
            <p:extLst>
              <p:ext uri="{D42A27DB-BD31-4B8C-83A1-F6EECF244321}">
                <p14:modId xmlns:p14="http://schemas.microsoft.com/office/powerpoint/2010/main" val="2648288652"/>
              </p:ext>
            </p:extLst>
          </p:nvPr>
        </p:nvGraphicFramePr>
        <p:xfrm>
          <a:off x="203200" y="3175000"/>
          <a:ext cx="4470400" cy="1241425"/>
        </p:xfrm>
        <a:graphic>
          <a:graphicData uri="http://schemas.openxmlformats.org/drawingml/2006/chart">
            <c:chart xmlns:c="http://schemas.openxmlformats.org/drawingml/2006/chart" xmlns:r="http://schemas.openxmlformats.org/officeDocument/2006/relationships" r:id="rId6"/>
          </a:graphicData>
        </a:graphic>
      </p:graphicFrame>
      <p:sp>
        <p:nvSpPr>
          <p:cNvPr id="1589259" name="Text Box 11"/>
          <p:cNvSpPr txBox="1">
            <a:spLocks noChangeArrowheads="1"/>
          </p:cNvSpPr>
          <p:nvPr/>
        </p:nvSpPr>
        <p:spPr bwMode="gray">
          <a:xfrm>
            <a:off x="647700" y="6375400"/>
            <a:ext cx="8534400" cy="421654"/>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 不包含政府機構放款、政府企業放款及其他企業放款，該三大客戶類別均無逾放金額。</a:t>
            </a:r>
            <a:r>
              <a:rPr lang="en-US" altLang="zh-TW" sz="1000" dirty="0">
                <a:solidFill>
                  <a:srgbClr val="A98D63">
                    <a:lumMod val="50000"/>
                  </a:srgbClr>
                </a:solidFill>
                <a:latin typeface="微軟正黑體"/>
                <a:ea typeface="微軟正黑體"/>
                <a:cs typeface="Arial Unicode MS" pitchFamily="34" charset="-120"/>
              </a:rPr>
              <a:t> </a:t>
            </a:r>
          </a:p>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 當期新增逾放金額 </a:t>
            </a: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當期總放款餘額  </a:t>
            </a:r>
            <a:r>
              <a:rPr lang="en-US" altLang="zh-TW" sz="1000" dirty="0">
                <a:solidFill>
                  <a:srgbClr val="A98D63">
                    <a:lumMod val="50000"/>
                  </a:srgbClr>
                </a:solidFill>
                <a:latin typeface="微軟正黑體"/>
                <a:ea typeface="微軟正黑體"/>
                <a:cs typeface="Arial Unicode MS" pitchFamily="34" charset="-120"/>
              </a:rPr>
              <a:t>; </a:t>
            </a:r>
            <a:r>
              <a:rPr lang="zh-TW" altLang="en-US" sz="1000" dirty="0">
                <a:solidFill>
                  <a:srgbClr val="A98D63">
                    <a:lumMod val="50000"/>
                  </a:srgbClr>
                </a:solidFill>
                <a:latin typeface="微軟正黑體"/>
                <a:ea typeface="微軟正黑體"/>
                <a:cs typeface="Arial Unicode MS" pitchFamily="34" charset="-120"/>
              </a:rPr>
              <a:t>兆豐銀行</a:t>
            </a:r>
            <a:r>
              <a:rPr lang="zh-TW" altLang="en-US"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rPr>
              <a:t>內部數據</a:t>
            </a:r>
            <a:endParaRPr lang="en-US" altLang="zh-TW" sz="1000" dirty="0">
              <a:solidFill>
                <a:srgbClr val="A98D63">
                  <a:lumMod val="50000"/>
                </a:srgbClr>
              </a:solidFill>
              <a:latin typeface="微軟正黑體" panose="020B0604030504040204" pitchFamily="34" charset="-120"/>
              <a:ea typeface="微軟正黑體" panose="020B0604030504040204" pitchFamily="34" charset="-120"/>
              <a:cs typeface="Arial Unicode MS" pitchFamily="34" charset="-120"/>
            </a:endParaRPr>
          </a:p>
          <a:p>
            <a:pPr>
              <a:lnSpc>
                <a:spcPct val="50000"/>
              </a:lnSpc>
              <a:spcBef>
                <a:spcPct val="50000"/>
              </a:spcBef>
            </a:pPr>
            <a:endParaRPr lang="zh-TW" altLang="en-US" sz="1000" dirty="0">
              <a:solidFill>
                <a:srgbClr val="A98D63">
                  <a:lumMod val="50000"/>
                </a:srgbClr>
              </a:solidFill>
              <a:latin typeface="微軟正黑體"/>
              <a:ea typeface="微軟正黑體"/>
              <a:cs typeface="Arial Unicode MS" pitchFamily="34" charset="-120"/>
            </a:endParaRPr>
          </a:p>
        </p:txBody>
      </p:sp>
      <p:sp>
        <p:nvSpPr>
          <p:cNvPr id="1589260" name="Rectangle 12"/>
          <p:cNvSpPr>
            <a:spLocks noChangeArrowheads="1"/>
          </p:cNvSpPr>
          <p:nvPr/>
        </p:nvSpPr>
        <p:spPr bwMode="auto">
          <a:xfrm>
            <a:off x="152400" y="1219200"/>
            <a:ext cx="41529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dirty="0">
                <a:solidFill>
                  <a:prstClr val="white"/>
                </a:solidFill>
                <a:latin typeface="微軟正黑體"/>
                <a:ea typeface="微軟正黑體"/>
              </a:rPr>
              <a:t>兆豐銀行逾放比 </a:t>
            </a:r>
            <a:r>
              <a:rPr lang="en-US" altLang="zh-TW" dirty="0">
                <a:solidFill>
                  <a:prstClr val="white"/>
                </a:solidFill>
                <a:latin typeface="微軟正黑體"/>
                <a:ea typeface="微軟正黑體"/>
              </a:rPr>
              <a:t>– </a:t>
            </a:r>
            <a:r>
              <a:rPr lang="zh-TW" altLang="en-US" dirty="0">
                <a:solidFill>
                  <a:prstClr val="white"/>
                </a:solidFill>
                <a:latin typeface="微軟正黑體"/>
                <a:ea typeface="微軟正黑體"/>
              </a:rPr>
              <a:t>依客戶別 *</a:t>
            </a:r>
          </a:p>
        </p:txBody>
      </p:sp>
      <p:sp>
        <p:nvSpPr>
          <p:cNvPr id="1589261" name="Rectangle 13"/>
          <p:cNvSpPr>
            <a:spLocks noChangeArrowheads="1"/>
          </p:cNvSpPr>
          <p:nvPr/>
        </p:nvSpPr>
        <p:spPr bwMode="auto">
          <a:xfrm>
            <a:off x="4657725" y="1219200"/>
            <a:ext cx="41910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dirty="0">
                <a:solidFill>
                  <a:prstClr val="white"/>
                </a:solidFill>
                <a:latin typeface="微軟正黑體"/>
                <a:ea typeface="微軟正黑體"/>
              </a:rPr>
              <a:t>兆豐銀行新增逾放比％ **</a:t>
            </a:r>
          </a:p>
        </p:txBody>
      </p:sp>
      <p:sp>
        <p:nvSpPr>
          <p:cNvPr id="1589299" name="Rectangle 51"/>
          <p:cNvSpPr>
            <a:spLocks noChangeArrowheads="1"/>
          </p:cNvSpPr>
          <p:nvPr/>
        </p:nvSpPr>
        <p:spPr bwMode="auto">
          <a:xfrm>
            <a:off x="647700" y="1600200"/>
            <a:ext cx="1990725" cy="228600"/>
          </a:xfrm>
          <a:prstGeom prst="rect">
            <a:avLst/>
          </a:prstGeom>
          <a:solidFill>
            <a:schemeClr val="accent6"/>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a:solidFill>
                  <a:prstClr val="white"/>
                </a:solidFill>
                <a:latin typeface="微軟正黑體"/>
                <a:ea typeface="微軟正黑體"/>
              </a:rPr>
              <a:t>大企業逾放比％</a:t>
            </a:r>
          </a:p>
        </p:txBody>
      </p:sp>
      <p:sp>
        <p:nvSpPr>
          <p:cNvPr id="1589300" name="Rectangle 52"/>
          <p:cNvSpPr>
            <a:spLocks noChangeArrowheads="1"/>
          </p:cNvSpPr>
          <p:nvPr/>
        </p:nvSpPr>
        <p:spPr bwMode="auto">
          <a:xfrm>
            <a:off x="739140" y="4800600"/>
            <a:ext cx="1990725" cy="228600"/>
          </a:xfrm>
          <a:prstGeom prst="rect">
            <a:avLst/>
          </a:prstGeom>
          <a:solidFill>
            <a:schemeClr val="accent6"/>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a:solidFill>
                  <a:prstClr val="white"/>
                </a:solidFill>
                <a:latin typeface="微軟正黑體"/>
                <a:ea typeface="微軟正黑體"/>
              </a:rPr>
              <a:t>房貸逾放比％</a:t>
            </a:r>
          </a:p>
        </p:txBody>
      </p:sp>
      <p:sp>
        <p:nvSpPr>
          <p:cNvPr id="1589301" name="Rectangle 53"/>
          <p:cNvSpPr>
            <a:spLocks noChangeArrowheads="1"/>
          </p:cNvSpPr>
          <p:nvPr/>
        </p:nvSpPr>
        <p:spPr bwMode="auto">
          <a:xfrm>
            <a:off x="720090" y="3190875"/>
            <a:ext cx="1990725" cy="228600"/>
          </a:xfrm>
          <a:prstGeom prst="rect">
            <a:avLst/>
          </a:prstGeom>
          <a:solidFill>
            <a:schemeClr val="accent6"/>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dirty="0">
                <a:solidFill>
                  <a:prstClr val="white"/>
                </a:solidFill>
                <a:latin typeface="微軟正黑體"/>
                <a:ea typeface="微軟正黑體"/>
              </a:rPr>
              <a:t>中小企業逾放比％</a:t>
            </a:r>
          </a:p>
        </p:txBody>
      </p:sp>
      <p:sp>
        <p:nvSpPr>
          <p:cNvPr id="22" name="Rectangle 30"/>
          <p:cNvSpPr>
            <a:spLocks noChangeArrowheads="1"/>
          </p:cNvSpPr>
          <p:nvPr/>
        </p:nvSpPr>
        <p:spPr bwMode="black">
          <a:xfrm>
            <a:off x="227941" y="350582"/>
            <a:ext cx="8604250" cy="4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zh-TW" altLang="en-US" sz="2800" dirty="0">
                <a:solidFill>
                  <a:srgbClr val="A98D63">
                    <a:lumMod val="50000"/>
                  </a:srgbClr>
                </a:solidFill>
                <a:latin typeface="微軟正黑體"/>
                <a:ea typeface="微軟正黑體"/>
              </a:rPr>
              <a:t>新增逾放比回穩</a:t>
            </a:r>
            <a:endParaRPr lang="en-US" altLang="zh-TW" sz="2800" dirty="0">
              <a:solidFill>
                <a:srgbClr val="A98D63">
                  <a:lumMod val="50000"/>
                </a:srgbClr>
              </a:solidFill>
              <a:latin typeface="微軟正黑體"/>
              <a:ea typeface="微軟正黑體"/>
            </a:endParaRPr>
          </a:p>
        </p:txBody>
      </p:sp>
    </p:spTree>
    <p:extLst>
      <p:ext uri="{BB962C8B-B14F-4D97-AF65-F5344CB8AC3E}">
        <p14:creationId xmlns:p14="http://schemas.microsoft.com/office/powerpoint/2010/main" val="1852654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411480" y="228600"/>
            <a:ext cx="8604250" cy="467179"/>
          </a:xfrm>
        </p:spPr>
        <p:txBody>
          <a:bodyPr>
            <a:noAutofit/>
          </a:bodyPr>
          <a:lstStyle/>
          <a:p>
            <a:r>
              <a:rPr lang="zh-TW" altLang="en-US" sz="2800">
                <a:latin typeface="微軟正黑體" panose="020B0604030504040204" pitchFamily="34" charset="-120"/>
                <a:ea typeface="微軟正黑體" panose="020B0604030504040204" pitchFamily="34" charset="-120"/>
              </a:rPr>
              <a:t>目錄</a:t>
            </a:r>
            <a:endParaRPr lang="zh-TW" altLang="en-US" sz="2800" dirty="0">
              <a:latin typeface="微軟正黑體" panose="020B0604030504040204" pitchFamily="34" charset="-120"/>
              <a:ea typeface="微軟正黑體" panose="020B0604030504040204" pitchFamily="34" charset="-120"/>
            </a:endParaRPr>
          </a:p>
        </p:txBody>
      </p:sp>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財務概況</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4539670"/>
            <a:ext cx="1754885"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zh-TW" altLang="en-US" sz="2400" b="1" dirty="0">
                <a:solidFill>
                  <a:prstClr val="white"/>
                </a:solidFill>
                <a:latin typeface="微軟正黑體" panose="020B0604030504040204" pitchFamily="34" charset="-120"/>
                <a:ea typeface="微軟正黑體" panose="020B0604030504040204" pitchFamily="34" charset="-120"/>
              </a:rPr>
              <a:t>附錄</a:t>
            </a:r>
          </a:p>
        </p:txBody>
      </p:sp>
      <p:sp>
        <p:nvSpPr>
          <p:cNvPr id="25"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營運摘要及策略聚焦</a:t>
            </a:r>
          </a:p>
        </p:txBody>
      </p:sp>
      <p:sp>
        <p:nvSpPr>
          <p:cNvPr id="26" name="Rectangle 17"/>
          <p:cNvSpPr>
            <a:spLocks noChangeArrowheads="1"/>
          </p:cNvSpPr>
          <p:nvPr/>
        </p:nvSpPr>
        <p:spPr bwMode="auto">
          <a:xfrm>
            <a:off x="1535495" y="3614605"/>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業務概況</a:t>
            </a:r>
          </a:p>
        </p:txBody>
      </p:sp>
    </p:spTree>
    <p:extLst>
      <p:ext uri="{BB962C8B-B14F-4D97-AF65-F5344CB8AC3E}">
        <p14:creationId xmlns:p14="http://schemas.microsoft.com/office/powerpoint/2010/main" val="346626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299839"/>
            <a:ext cx="860425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zh-TW" altLang="en-US" sz="2800" dirty="0"/>
              <a:t>兆豐金控</a:t>
            </a:r>
            <a:r>
              <a:rPr lang="en-US" altLang="zh-TW" sz="2800" dirty="0"/>
              <a:t>1-2Q/21</a:t>
            </a:r>
            <a:r>
              <a:rPr lang="zh-TW" altLang="en-US" sz="2800" dirty="0"/>
              <a:t>合併損益表</a:t>
            </a:r>
            <a:endParaRPr lang="en-US" altLang="zh-TW" sz="2800" dirty="0"/>
          </a:p>
        </p:txBody>
      </p:sp>
      <p:sp>
        <p:nvSpPr>
          <p:cNvPr id="5"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chemeClr val="accent6">
                    <a:lumMod val="50000"/>
                  </a:schemeClr>
                </a:solidFill>
                <a:ea typeface="新細明體" pitchFamily="18" charset="-120"/>
              </a:rPr>
              <a:t>* 1-2Q/21</a:t>
            </a:r>
            <a:r>
              <a:rPr lang="zh-TW" altLang="en-US" sz="1000" dirty="0">
                <a:solidFill>
                  <a:schemeClr val="accent6">
                    <a:lumMod val="50000"/>
                  </a:schemeClr>
                </a:solidFill>
                <a:ea typeface="新細明體" pitchFamily="18" charset="-120"/>
              </a:rPr>
              <a:t>乃查核數</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945316301"/>
              </p:ext>
            </p:extLst>
          </p:nvPr>
        </p:nvGraphicFramePr>
        <p:xfrm>
          <a:off x="685800" y="1219200"/>
          <a:ext cx="7931150" cy="5046663"/>
        </p:xfrm>
        <a:graphic>
          <a:graphicData uri="http://schemas.openxmlformats.org/presentationml/2006/ole">
            <mc:AlternateContent xmlns:mc="http://schemas.openxmlformats.org/markup-compatibility/2006">
              <mc:Choice xmlns:v="urn:schemas-microsoft-com:vml" Requires="v">
                <p:oleObj spid="_x0000_s1648224" name="Worksheet" r:id="rId5" imgW="7475107" imgH="4754818" progId="Excel.Sheet.8">
                  <p:embed/>
                </p:oleObj>
              </mc:Choice>
              <mc:Fallback>
                <p:oleObj name="Worksheet" r:id="rId5" imgW="7475107" imgH="4754818" progId="Excel.Sheet.8">
                  <p:embed/>
                  <p:pic>
                    <p:nvPicPr>
                      <p:cNvPr id="0" name=""/>
                      <p:cNvPicPr>
                        <a:picLocks noGrp="1" noChangeAspect="1" noChangeArrowheads="1"/>
                      </p:cNvPicPr>
                      <p:nvPr/>
                    </p:nvPicPr>
                    <p:blipFill>
                      <a:blip r:embed="rId6"/>
                      <a:srcRect/>
                      <a:stretch>
                        <a:fillRect/>
                      </a:stretch>
                    </p:blipFill>
                    <p:spPr bwMode="auto">
                      <a:xfrm>
                        <a:off x="685800" y="1219200"/>
                        <a:ext cx="7931150" cy="50466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45715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304800" y="299839"/>
            <a:ext cx="860425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zh-TW" altLang="en-US" sz="2800" dirty="0"/>
              <a:t>兆豐金控</a:t>
            </a:r>
            <a:r>
              <a:rPr lang="en-US" altLang="zh-TW" sz="2800" dirty="0"/>
              <a:t>1-2Q/21</a:t>
            </a:r>
            <a:r>
              <a:rPr lang="zh-TW" altLang="en-US" sz="2800" dirty="0"/>
              <a:t>合併資產負債表</a:t>
            </a:r>
            <a:endParaRPr lang="en-US" altLang="zh-TW" sz="2800" dirty="0"/>
          </a:p>
        </p:txBody>
      </p:sp>
      <p:sp>
        <p:nvSpPr>
          <p:cNvPr id="6"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chemeClr val="accent6">
                    <a:lumMod val="50000"/>
                  </a:schemeClr>
                </a:solidFill>
                <a:ea typeface="新細明體" pitchFamily="18" charset="-120"/>
              </a:rPr>
              <a:t>* 1-2Q/21</a:t>
            </a:r>
            <a:r>
              <a:rPr lang="zh-TW" altLang="en-US" sz="1000" dirty="0">
                <a:solidFill>
                  <a:schemeClr val="accent6">
                    <a:lumMod val="50000"/>
                  </a:schemeClr>
                </a:solidFill>
                <a:ea typeface="新細明體" pitchFamily="18" charset="-120"/>
              </a:rPr>
              <a:t>乃查核數</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1924178239"/>
              </p:ext>
            </p:extLst>
          </p:nvPr>
        </p:nvGraphicFramePr>
        <p:xfrm>
          <a:off x="1295399" y="1143000"/>
          <a:ext cx="6823545" cy="5562600"/>
        </p:xfrm>
        <a:graphic>
          <a:graphicData uri="http://schemas.openxmlformats.org/presentationml/2006/ole">
            <mc:AlternateContent xmlns:mc="http://schemas.openxmlformats.org/markup-compatibility/2006">
              <mc:Choice xmlns:v="urn:schemas-microsoft-com:vml" Requires="v">
                <p:oleObj spid="_x0000_s1649246" name="Worksheet" r:id="rId5" imgW="6895999" imgH="5623653" progId="Excel.Sheet.8">
                  <p:embed/>
                </p:oleObj>
              </mc:Choice>
              <mc:Fallback>
                <p:oleObj name="Worksheet" r:id="rId5" imgW="6895999" imgH="5623653" progId="Excel.Sheet.8">
                  <p:embed/>
                  <p:pic>
                    <p:nvPicPr>
                      <p:cNvPr id="0" name=""/>
                      <p:cNvPicPr>
                        <a:picLocks noGrp="1" noChangeAspect="1" noChangeArrowheads="1"/>
                      </p:cNvPicPr>
                      <p:nvPr/>
                    </p:nvPicPr>
                    <p:blipFill>
                      <a:blip r:embed="rId6"/>
                      <a:srcRect/>
                      <a:stretch>
                        <a:fillRect/>
                      </a:stretch>
                    </p:blipFill>
                    <p:spPr bwMode="auto">
                      <a:xfrm>
                        <a:off x="1295399" y="1143000"/>
                        <a:ext cx="6823545" cy="55626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1769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299839"/>
            <a:ext cx="860425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zh-TW" altLang="en-US" sz="2800" u="sng" dirty="0"/>
              <a:t>兆豐銀行</a:t>
            </a:r>
            <a:r>
              <a:rPr lang="en-US" altLang="zh-TW" sz="2800" dirty="0"/>
              <a:t>1-2Q/21</a:t>
            </a:r>
            <a:r>
              <a:rPr lang="zh-TW" altLang="en-US" sz="2800" dirty="0"/>
              <a:t>合併損益表</a:t>
            </a:r>
            <a:endParaRPr lang="en-US" altLang="zh-TW" sz="2800" dirty="0"/>
          </a:p>
        </p:txBody>
      </p:sp>
      <p:graphicFrame>
        <p:nvGraphicFramePr>
          <p:cNvPr id="2" name="物件 1"/>
          <p:cNvGraphicFramePr>
            <a:graphicFrameLocks noGrp="1" noChangeAspect="1"/>
          </p:cNvGraphicFramePr>
          <p:nvPr>
            <p:extLst>
              <p:ext uri="{D42A27DB-BD31-4B8C-83A1-F6EECF244321}">
                <p14:modId xmlns:p14="http://schemas.microsoft.com/office/powerpoint/2010/main" val="1519508482"/>
              </p:ext>
            </p:extLst>
          </p:nvPr>
        </p:nvGraphicFramePr>
        <p:xfrm>
          <a:off x="228600" y="1295400"/>
          <a:ext cx="8483600" cy="5221288"/>
        </p:xfrm>
        <a:graphic>
          <a:graphicData uri="http://schemas.openxmlformats.org/presentationml/2006/ole">
            <mc:AlternateContent xmlns:mc="http://schemas.openxmlformats.org/markup-compatibility/2006">
              <mc:Choice xmlns:v="urn:schemas-microsoft-com:vml" Requires="v">
                <p:oleObj spid="_x0000_s1650271" name="Worksheet" r:id="rId5" imgW="6187521" imgH="3703320" progId="Excel.Sheet.8">
                  <p:embed/>
                </p:oleObj>
              </mc:Choice>
              <mc:Fallback>
                <p:oleObj name="Worksheet" r:id="rId5" imgW="6187521" imgH="3703320" progId="Excel.Sheet.8">
                  <p:embed/>
                  <p:pic>
                    <p:nvPicPr>
                      <p:cNvPr id="0" name=""/>
                      <p:cNvPicPr>
                        <a:picLocks noGrp="1" noChangeAspect="1" noChangeArrowheads="1"/>
                      </p:cNvPicPr>
                      <p:nvPr/>
                    </p:nvPicPr>
                    <p:blipFill>
                      <a:blip r:embed="rId6"/>
                      <a:srcRect/>
                      <a:stretch>
                        <a:fillRect/>
                      </a:stretch>
                    </p:blipFill>
                    <p:spPr bwMode="auto">
                      <a:xfrm>
                        <a:off x="228600" y="1295400"/>
                        <a:ext cx="8483600" cy="5221288"/>
                      </a:xfrm>
                      <a:prstGeom prst="rect">
                        <a:avLst/>
                      </a:prstGeom>
                      <a:noFill/>
                      <a:ln>
                        <a:noFill/>
                      </a:ln>
                      <a:extLst/>
                    </p:spPr>
                  </p:pic>
                </p:oleObj>
              </mc:Fallback>
            </mc:AlternateContent>
          </a:graphicData>
        </a:graphic>
      </p:graphicFrame>
      <p:sp>
        <p:nvSpPr>
          <p:cNvPr id="5"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chemeClr val="accent6">
                    <a:lumMod val="50000"/>
                  </a:schemeClr>
                </a:solidFill>
                <a:ea typeface="新細明體" pitchFamily="18" charset="-120"/>
              </a:rPr>
              <a:t>* 1-2Q/21</a:t>
            </a:r>
            <a:r>
              <a:rPr lang="zh-TW" altLang="en-US" sz="1000" dirty="0">
                <a:solidFill>
                  <a:schemeClr val="accent6">
                    <a:lumMod val="50000"/>
                  </a:schemeClr>
                </a:solidFill>
                <a:ea typeface="新細明體" pitchFamily="18" charset="-120"/>
              </a:rPr>
              <a:t>乃查核數</a:t>
            </a:r>
          </a:p>
        </p:txBody>
      </p:sp>
    </p:spTree>
    <p:extLst>
      <p:ext uri="{BB962C8B-B14F-4D97-AF65-F5344CB8AC3E}">
        <p14:creationId xmlns:p14="http://schemas.microsoft.com/office/powerpoint/2010/main" val="2153751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299839"/>
            <a:ext cx="860425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zh-TW" altLang="en-US" sz="2800" u="sng" dirty="0"/>
              <a:t>兆豐銀行</a:t>
            </a:r>
            <a:r>
              <a:rPr lang="en-US" altLang="zh-TW" sz="2800" dirty="0"/>
              <a:t>1-2Q/21</a:t>
            </a:r>
            <a:r>
              <a:rPr lang="zh-TW" altLang="en-US" sz="2800" dirty="0"/>
              <a:t>合併資產負債表</a:t>
            </a:r>
            <a:endParaRPr lang="en-US" altLang="zh-TW" sz="2800" dirty="0"/>
          </a:p>
        </p:txBody>
      </p:sp>
      <p:graphicFrame>
        <p:nvGraphicFramePr>
          <p:cNvPr id="2" name="物件 1"/>
          <p:cNvGraphicFramePr>
            <a:graphicFrameLocks noGrp="1"/>
          </p:cNvGraphicFramePr>
          <p:nvPr>
            <p:extLst>
              <p:ext uri="{D42A27DB-BD31-4B8C-83A1-F6EECF244321}">
                <p14:modId xmlns:p14="http://schemas.microsoft.com/office/powerpoint/2010/main" val="2486615770"/>
              </p:ext>
            </p:extLst>
          </p:nvPr>
        </p:nvGraphicFramePr>
        <p:xfrm>
          <a:off x="1295400" y="1143000"/>
          <a:ext cx="6211888" cy="4911725"/>
        </p:xfrm>
        <a:graphic>
          <a:graphicData uri="http://schemas.openxmlformats.org/presentationml/2006/ole">
            <mc:AlternateContent xmlns:mc="http://schemas.openxmlformats.org/markup-compatibility/2006">
              <mc:Choice xmlns:v="urn:schemas-microsoft-com:vml" Requires="v">
                <p:oleObj spid="_x0000_s1651296" name="Worksheet" r:id="rId5" imgW="7589485" imgH="5973967" progId="Excel.Sheet.8">
                  <p:embed/>
                </p:oleObj>
              </mc:Choice>
              <mc:Fallback>
                <p:oleObj name="Worksheet" r:id="rId5" imgW="7589485" imgH="5973967" progId="Excel.Sheet.8">
                  <p:embed/>
                  <p:pic>
                    <p:nvPicPr>
                      <p:cNvPr id="0" name=""/>
                      <p:cNvPicPr>
                        <a:picLocks noGrp="1" noChangeArrowheads="1"/>
                      </p:cNvPicPr>
                      <p:nvPr/>
                    </p:nvPicPr>
                    <p:blipFill>
                      <a:blip r:embed="rId6"/>
                      <a:srcRect/>
                      <a:stretch>
                        <a:fillRect/>
                      </a:stretch>
                    </p:blipFill>
                    <p:spPr bwMode="auto">
                      <a:xfrm>
                        <a:off x="1295400" y="1143000"/>
                        <a:ext cx="6211888" cy="4911725"/>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chemeClr val="accent6">
                    <a:lumMod val="50000"/>
                  </a:schemeClr>
                </a:solidFill>
                <a:ea typeface="新細明體" pitchFamily="18" charset="-120"/>
              </a:rPr>
              <a:t>* 1-2Q/21</a:t>
            </a:r>
            <a:r>
              <a:rPr lang="zh-TW" altLang="en-US" sz="1000" dirty="0">
                <a:solidFill>
                  <a:schemeClr val="accent6">
                    <a:lumMod val="50000"/>
                  </a:schemeClr>
                </a:solidFill>
                <a:ea typeface="新細明體" pitchFamily="18" charset="-120"/>
              </a:rPr>
              <a:t>乃查核數</a:t>
            </a:r>
          </a:p>
        </p:txBody>
      </p:sp>
    </p:spTree>
    <p:extLst>
      <p:ext uri="{BB962C8B-B14F-4D97-AF65-F5344CB8AC3E}">
        <p14:creationId xmlns:p14="http://schemas.microsoft.com/office/powerpoint/2010/main" val="427630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0" y="1181100"/>
            <a:ext cx="9144000" cy="5010150"/>
          </a:xfrm>
          <a:prstGeom prst="rect">
            <a:avLst/>
          </a:prstGeom>
          <a:solidFill>
            <a:srgbClr val="FFFFFF"/>
          </a:solidFill>
          <a:ln w="19050">
            <a:solidFill>
              <a:schemeClr val="accent3"/>
            </a:solidFill>
            <a:miter lim="800000"/>
            <a:headEnd/>
            <a:tailEnd/>
          </a:ln>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eaLnBrk="1" hangingPunct="1"/>
            <a:endParaRPr lang="zh-TW" altLang="en-US" dirty="0">
              <a:solidFill>
                <a:schemeClr val="accent6">
                  <a:lumMod val="50000"/>
                </a:schemeClr>
              </a:solidFill>
            </a:endParaRPr>
          </a:p>
        </p:txBody>
      </p:sp>
      <p:sp>
        <p:nvSpPr>
          <p:cNvPr id="40965" name="Freeform 5"/>
          <p:cNvSpPr>
            <a:spLocks/>
          </p:cNvSpPr>
          <p:nvPr/>
        </p:nvSpPr>
        <p:spPr bwMode="auto">
          <a:xfrm>
            <a:off x="674688" y="2257425"/>
            <a:ext cx="392112" cy="327025"/>
          </a:xfrm>
          <a:custGeom>
            <a:avLst/>
            <a:gdLst>
              <a:gd name="T0" fmla="*/ 2147483646 w 221"/>
              <a:gd name="T1" fmla="*/ 2147483646 h 185"/>
              <a:gd name="T2" fmla="*/ 2147483646 w 221"/>
              <a:gd name="T3" fmla="*/ 2147483646 h 185"/>
              <a:gd name="T4" fmla="*/ 2147483646 w 221"/>
              <a:gd name="T5" fmla="*/ 0 h 185"/>
              <a:gd name="T6" fmla="*/ 2147483646 w 221"/>
              <a:gd name="T7" fmla="*/ 2147483646 h 185"/>
              <a:gd name="T8" fmla="*/ 2147483646 w 221"/>
              <a:gd name="T9" fmla="*/ 2147483646 h 185"/>
              <a:gd name="T10" fmla="*/ 2147483646 w 221"/>
              <a:gd name="T11" fmla="*/ 2147483646 h 185"/>
              <a:gd name="T12" fmla="*/ 2147483646 w 221"/>
              <a:gd name="T13" fmla="*/ 2147483646 h 185"/>
              <a:gd name="T14" fmla="*/ 2147483646 w 221"/>
              <a:gd name="T15" fmla="*/ 2147483646 h 185"/>
              <a:gd name="T16" fmla="*/ 2147483646 w 221"/>
              <a:gd name="T17" fmla="*/ 2147483646 h 185"/>
              <a:gd name="T18" fmla="*/ 2147483646 w 221"/>
              <a:gd name="T19" fmla="*/ 2147483646 h 185"/>
              <a:gd name="T20" fmla="*/ 2147483646 w 221"/>
              <a:gd name="T21" fmla="*/ 2147483646 h 185"/>
              <a:gd name="T22" fmla="*/ 2147483646 w 221"/>
              <a:gd name="T23" fmla="*/ 2147483646 h 185"/>
              <a:gd name="T24" fmla="*/ 2147483646 w 221"/>
              <a:gd name="T25" fmla="*/ 2147483646 h 185"/>
              <a:gd name="T26" fmla="*/ 2147483646 w 221"/>
              <a:gd name="T27" fmla="*/ 2147483646 h 185"/>
              <a:gd name="T28" fmla="*/ 2147483646 w 221"/>
              <a:gd name="T29" fmla="*/ 2147483646 h 185"/>
              <a:gd name="T30" fmla="*/ 0 w 221"/>
              <a:gd name="T31" fmla="*/ 2147483646 h 185"/>
              <a:gd name="T32" fmla="*/ 2147483646 w 221"/>
              <a:gd name="T33" fmla="*/ 2147483646 h 185"/>
              <a:gd name="T34" fmla="*/ 2147483646 w 221"/>
              <a:gd name="T35" fmla="*/ 2147483646 h 185"/>
              <a:gd name="T36" fmla="*/ 2147483646 w 221"/>
              <a:gd name="T37" fmla="*/ 2147483646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1" h="185">
                <a:moveTo>
                  <a:pt x="57" y="49"/>
                </a:moveTo>
                <a:lnTo>
                  <a:pt x="80" y="30"/>
                </a:lnTo>
                <a:lnTo>
                  <a:pt x="100" y="0"/>
                </a:lnTo>
                <a:lnTo>
                  <a:pt x="130" y="5"/>
                </a:lnTo>
                <a:lnTo>
                  <a:pt x="125" y="40"/>
                </a:lnTo>
                <a:lnTo>
                  <a:pt x="165" y="80"/>
                </a:lnTo>
                <a:lnTo>
                  <a:pt x="221" y="100"/>
                </a:lnTo>
                <a:lnTo>
                  <a:pt x="196" y="140"/>
                </a:lnTo>
                <a:lnTo>
                  <a:pt x="145" y="155"/>
                </a:lnTo>
                <a:lnTo>
                  <a:pt x="110" y="185"/>
                </a:lnTo>
                <a:lnTo>
                  <a:pt x="125" y="155"/>
                </a:lnTo>
                <a:lnTo>
                  <a:pt x="105" y="125"/>
                </a:lnTo>
                <a:lnTo>
                  <a:pt x="120" y="90"/>
                </a:lnTo>
                <a:lnTo>
                  <a:pt x="75" y="135"/>
                </a:lnTo>
                <a:lnTo>
                  <a:pt x="5" y="145"/>
                </a:lnTo>
                <a:lnTo>
                  <a:pt x="0" y="110"/>
                </a:lnTo>
                <a:lnTo>
                  <a:pt x="25" y="85"/>
                </a:lnTo>
                <a:lnTo>
                  <a:pt x="65" y="80"/>
                </a:lnTo>
                <a:lnTo>
                  <a:pt x="57" y="49"/>
                </a:lnTo>
                <a:close/>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66" name="Freeform 6"/>
          <p:cNvSpPr>
            <a:spLocks/>
          </p:cNvSpPr>
          <p:nvPr/>
        </p:nvSpPr>
        <p:spPr bwMode="auto">
          <a:xfrm>
            <a:off x="4314825" y="3871913"/>
            <a:ext cx="346075" cy="452437"/>
          </a:xfrm>
          <a:custGeom>
            <a:avLst/>
            <a:gdLst>
              <a:gd name="T0" fmla="*/ 2147483646 w 195"/>
              <a:gd name="T1" fmla="*/ 2147483646 h 255"/>
              <a:gd name="T2" fmla="*/ 2147483646 w 195"/>
              <a:gd name="T3" fmla="*/ 2147483646 h 255"/>
              <a:gd name="T4" fmla="*/ 2147483646 w 195"/>
              <a:gd name="T5" fmla="*/ 2147483646 h 255"/>
              <a:gd name="T6" fmla="*/ 2147483646 w 195"/>
              <a:gd name="T7" fmla="*/ 2147483646 h 255"/>
              <a:gd name="T8" fmla="*/ 2147483646 w 195"/>
              <a:gd name="T9" fmla="*/ 2147483646 h 255"/>
              <a:gd name="T10" fmla="*/ 2147483646 w 195"/>
              <a:gd name="T11" fmla="*/ 2147483646 h 255"/>
              <a:gd name="T12" fmla="*/ 2147483646 w 195"/>
              <a:gd name="T13" fmla="*/ 2147483646 h 255"/>
              <a:gd name="T14" fmla="*/ 2147483646 w 195"/>
              <a:gd name="T15" fmla="*/ 2147483646 h 255"/>
              <a:gd name="T16" fmla="*/ 0 w 195"/>
              <a:gd name="T17" fmla="*/ 0 h 255"/>
              <a:gd name="T18" fmla="*/ 2147483646 w 195"/>
              <a:gd name="T19" fmla="*/ 2147483646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255">
                <a:moveTo>
                  <a:pt x="58" y="31"/>
                </a:moveTo>
                <a:lnTo>
                  <a:pt x="80" y="85"/>
                </a:lnTo>
                <a:lnTo>
                  <a:pt x="155" y="130"/>
                </a:lnTo>
                <a:lnTo>
                  <a:pt x="195" y="200"/>
                </a:lnTo>
                <a:lnTo>
                  <a:pt x="175" y="255"/>
                </a:lnTo>
                <a:lnTo>
                  <a:pt x="100" y="220"/>
                </a:lnTo>
                <a:lnTo>
                  <a:pt x="35" y="145"/>
                </a:lnTo>
                <a:lnTo>
                  <a:pt x="5" y="65"/>
                </a:lnTo>
                <a:lnTo>
                  <a:pt x="0" y="0"/>
                </a:lnTo>
                <a:lnTo>
                  <a:pt x="58" y="31"/>
                </a:lnTo>
                <a:close/>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67" name="Freeform 7"/>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68" name="Freeform 8"/>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69" name="Freeform 9"/>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70" name="Freeform 10"/>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71" name="Freeform 11"/>
          <p:cNvSpPr>
            <a:spLocks/>
          </p:cNvSpPr>
          <p:nvPr/>
        </p:nvSpPr>
        <p:spPr bwMode="auto">
          <a:xfrm>
            <a:off x="5292725" y="1563688"/>
            <a:ext cx="2965450" cy="4627562"/>
          </a:xfrm>
          <a:custGeom>
            <a:avLst/>
            <a:gdLst>
              <a:gd name="T0" fmla="*/ 2147483646 w 3369"/>
              <a:gd name="T1" fmla="*/ 2147483646 h 4444"/>
              <a:gd name="T2" fmla="*/ 0 w 3369"/>
              <a:gd name="T3" fmla="*/ 2147483646 h 4444"/>
              <a:gd name="T4" fmla="*/ 2147483646 w 3369"/>
              <a:gd name="T5" fmla="*/ 2147483646 h 4444"/>
              <a:gd name="T6" fmla="*/ 2147483646 w 3369"/>
              <a:gd name="T7" fmla="*/ 2147483646 h 4444"/>
              <a:gd name="T8" fmla="*/ 2147483646 w 3369"/>
              <a:gd name="T9" fmla="*/ 2147483646 h 4444"/>
              <a:gd name="T10" fmla="*/ 2147483646 w 3369"/>
              <a:gd name="T11" fmla="*/ 2147483646 h 4444"/>
              <a:gd name="T12" fmla="*/ 2147483646 w 3369"/>
              <a:gd name="T13" fmla="*/ 2147483646 h 4444"/>
              <a:gd name="T14" fmla="*/ 2147483646 w 3369"/>
              <a:gd name="T15" fmla="*/ 2147483646 h 4444"/>
              <a:gd name="T16" fmla="*/ 2147483646 w 3369"/>
              <a:gd name="T17" fmla="*/ 2147483646 h 4444"/>
              <a:gd name="T18" fmla="*/ 2147483646 w 3369"/>
              <a:gd name="T19" fmla="*/ 2147483646 h 4444"/>
              <a:gd name="T20" fmla="*/ 2147483646 w 3369"/>
              <a:gd name="T21" fmla="*/ 2147483646 h 4444"/>
              <a:gd name="T22" fmla="*/ 2147483646 w 3369"/>
              <a:gd name="T23" fmla="*/ 2147483646 h 4444"/>
              <a:gd name="T24" fmla="*/ 2147483646 w 3369"/>
              <a:gd name="T25" fmla="*/ 2147483646 h 4444"/>
              <a:gd name="T26" fmla="*/ 2147483646 w 3369"/>
              <a:gd name="T27" fmla="*/ 2147483646 h 4444"/>
              <a:gd name="T28" fmla="*/ 2147483646 w 3369"/>
              <a:gd name="T29" fmla="*/ 2147483646 h 4444"/>
              <a:gd name="T30" fmla="*/ 2147483646 w 3369"/>
              <a:gd name="T31" fmla="*/ 2147483646 h 4444"/>
              <a:gd name="T32" fmla="*/ 2147483646 w 3369"/>
              <a:gd name="T33" fmla="*/ 2147483646 h 4444"/>
              <a:gd name="T34" fmla="*/ 2147483646 w 3369"/>
              <a:gd name="T35" fmla="*/ 2147483646 h 4444"/>
              <a:gd name="T36" fmla="*/ 2147483646 w 3369"/>
              <a:gd name="T37" fmla="*/ 2147483646 h 4444"/>
              <a:gd name="T38" fmla="*/ 2147483646 w 3369"/>
              <a:gd name="T39" fmla="*/ 2147483646 h 4444"/>
              <a:gd name="T40" fmla="*/ 2147483646 w 3369"/>
              <a:gd name="T41" fmla="*/ 2147483646 h 4444"/>
              <a:gd name="T42" fmla="*/ 2147483646 w 3369"/>
              <a:gd name="T43" fmla="*/ 2147483646 h 4444"/>
              <a:gd name="T44" fmla="*/ 2147483646 w 3369"/>
              <a:gd name="T45" fmla="*/ 2147483646 h 4444"/>
              <a:gd name="T46" fmla="*/ 2147483646 w 3369"/>
              <a:gd name="T47" fmla="*/ 2147483646 h 4444"/>
              <a:gd name="T48" fmla="*/ 2147483646 w 3369"/>
              <a:gd name="T49" fmla="*/ 2147483646 h 4444"/>
              <a:gd name="T50" fmla="*/ 2147483646 w 3369"/>
              <a:gd name="T51" fmla="*/ 2147483646 h 4444"/>
              <a:gd name="T52" fmla="*/ 2147483646 w 3369"/>
              <a:gd name="T53" fmla="*/ 2147483646 h 4444"/>
              <a:gd name="T54" fmla="*/ 2147483646 w 3369"/>
              <a:gd name="T55" fmla="*/ 2147483646 h 4444"/>
              <a:gd name="T56" fmla="*/ 2147483646 w 3369"/>
              <a:gd name="T57" fmla="*/ 2147483646 h 4444"/>
              <a:gd name="T58" fmla="*/ 2147483646 w 3369"/>
              <a:gd name="T59" fmla="*/ 2147483646 h 4444"/>
              <a:gd name="T60" fmla="*/ 2147483646 w 3369"/>
              <a:gd name="T61" fmla="*/ 2147483646 h 4444"/>
              <a:gd name="T62" fmla="*/ 2147483646 w 3369"/>
              <a:gd name="T63" fmla="*/ 2147483646 h 4444"/>
              <a:gd name="T64" fmla="*/ 2147483646 w 3369"/>
              <a:gd name="T65" fmla="*/ 2147483646 h 4444"/>
              <a:gd name="T66" fmla="*/ 2147483646 w 3369"/>
              <a:gd name="T67" fmla="*/ 2147483646 h 4444"/>
              <a:gd name="T68" fmla="*/ 2147483646 w 3369"/>
              <a:gd name="T69" fmla="*/ 2147483646 h 4444"/>
              <a:gd name="T70" fmla="*/ 2147483646 w 3369"/>
              <a:gd name="T71" fmla="*/ 2147483646 h 4444"/>
              <a:gd name="T72" fmla="*/ 2147483646 w 3369"/>
              <a:gd name="T73" fmla="*/ 2147483646 h 4444"/>
              <a:gd name="T74" fmla="*/ 2147483646 w 3369"/>
              <a:gd name="T75" fmla="*/ 2147483646 h 4444"/>
              <a:gd name="T76" fmla="*/ 2147483646 w 3369"/>
              <a:gd name="T77" fmla="*/ 2147483646 h 4444"/>
              <a:gd name="T78" fmla="*/ 2147483646 w 3369"/>
              <a:gd name="T79" fmla="*/ 2147483646 h 4444"/>
              <a:gd name="T80" fmla="*/ 2147483646 w 3369"/>
              <a:gd name="T81" fmla="*/ 2147483646 h 44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69" h="4444">
                <a:moveTo>
                  <a:pt x="982" y="36"/>
                </a:moveTo>
                <a:lnTo>
                  <a:pt x="576" y="227"/>
                </a:lnTo>
                <a:lnTo>
                  <a:pt x="488" y="475"/>
                </a:lnTo>
                <a:lnTo>
                  <a:pt x="0" y="660"/>
                </a:lnTo>
                <a:lnTo>
                  <a:pt x="7" y="673"/>
                </a:lnTo>
                <a:lnTo>
                  <a:pt x="645" y="462"/>
                </a:lnTo>
                <a:lnTo>
                  <a:pt x="938" y="403"/>
                </a:lnTo>
                <a:lnTo>
                  <a:pt x="1055" y="573"/>
                </a:lnTo>
                <a:lnTo>
                  <a:pt x="1072" y="903"/>
                </a:lnTo>
                <a:lnTo>
                  <a:pt x="959" y="1053"/>
                </a:lnTo>
                <a:lnTo>
                  <a:pt x="1072" y="1443"/>
                </a:lnTo>
                <a:lnTo>
                  <a:pt x="1271" y="1796"/>
                </a:lnTo>
                <a:lnTo>
                  <a:pt x="1717" y="1982"/>
                </a:lnTo>
                <a:lnTo>
                  <a:pt x="1958" y="2176"/>
                </a:lnTo>
                <a:lnTo>
                  <a:pt x="2067" y="2225"/>
                </a:lnTo>
                <a:lnTo>
                  <a:pt x="2054" y="2410"/>
                </a:lnTo>
                <a:lnTo>
                  <a:pt x="1944" y="2556"/>
                </a:lnTo>
                <a:lnTo>
                  <a:pt x="2094" y="2897"/>
                </a:lnTo>
                <a:lnTo>
                  <a:pt x="2347" y="3131"/>
                </a:lnTo>
                <a:lnTo>
                  <a:pt x="2320" y="3462"/>
                </a:lnTo>
                <a:lnTo>
                  <a:pt x="2347" y="3949"/>
                </a:lnTo>
                <a:lnTo>
                  <a:pt x="2466" y="4246"/>
                </a:lnTo>
                <a:lnTo>
                  <a:pt x="2720" y="4444"/>
                </a:lnTo>
                <a:lnTo>
                  <a:pt x="2816" y="4444"/>
                </a:lnTo>
                <a:lnTo>
                  <a:pt x="2739" y="4329"/>
                </a:lnTo>
                <a:lnTo>
                  <a:pt x="2657" y="4210"/>
                </a:lnTo>
                <a:lnTo>
                  <a:pt x="2670" y="3928"/>
                </a:lnTo>
                <a:lnTo>
                  <a:pt x="2816" y="3794"/>
                </a:lnTo>
                <a:lnTo>
                  <a:pt x="2992" y="3450"/>
                </a:lnTo>
                <a:lnTo>
                  <a:pt x="3033" y="3336"/>
                </a:lnTo>
                <a:lnTo>
                  <a:pt x="3246" y="3216"/>
                </a:lnTo>
                <a:lnTo>
                  <a:pt x="3356" y="2849"/>
                </a:lnTo>
                <a:lnTo>
                  <a:pt x="3369" y="2751"/>
                </a:lnTo>
                <a:lnTo>
                  <a:pt x="3369" y="2628"/>
                </a:lnTo>
                <a:lnTo>
                  <a:pt x="3269" y="2579"/>
                </a:lnTo>
                <a:lnTo>
                  <a:pt x="2876" y="2446"/>
                </a:lnTo>
                <a:lnTo>
                  <a:pt x="2896" y="2362"/>
                </a:lnTo>
                <a:lnTo>
                  <a:pt x="2843" y="2225"/>
                </a:lnTo>
                <a:lnTo>
                  <a:pt x="2347" y="2057"/>
                </a:lnTo>
                <a:lnTo>
                  <a:pt x="2101" y="2078"/>
                </a:lnTo>
                <a:lnTo>
                  <a:pt x="1970" y="2078"/>
                </a:lnTo>
                <a:lnTo>
                  <a:pt x="1970" y="1982"/>
                </a:lnTo>
                <a:lnTo>
                  <a:pt x="1805" y="1880"/>
                </a:lnTo>
                <a:lnTo>
                  <a:pt x="1890" y="1725"/>
                </a:lnTo>
                <a:lnTo>
                  <a:pt x="1587" y="1796"/>
                </a:lnTo>
                <a:lnTo>
                  <a:pt x="1558" y="1773"/>
                </a:lnTo>
                <a:lnTo>
                  <a:pt x="1598" y="1491"/>
                </a:lnTo>
                <a:lnTo>
                  <a:pt x="1813" y="1429"/>
                </a:lnTo>
                <a:lnTo>
                  <a:pt x="2020" y="1416"/>
                </a:lnTo>
                <a:lnTo>
                  <a:pt x="2031" y="1563"/>
                </a:lnTo>
                <a:lnTo>
                  <a:pt x="2094" y="1563"/>
                </a:lnTo>
                <a:lnTo>
                  <a:pt x="2101" y="1515"/>
                </a:lnTo>
                <a:lnTo>
                  <a:pt x="2094" y="1345"/>
                </a:lnTo>
                <a:lnTo>
                  <a:pt x="2284" y="1222"/>
                </a:lnTo>
                <a:lnTo>
                  <a:pt x="2320" y="1172"/>
                </a:lnTo>
                <a:lnTo>
                  <a:pt x="2354" y="1061"/>
                </a:lnTo>
                <a:lnTo>
                  <a:pt x="2527" y="954"/>
                </a:lnTo>
                <a:lnTo>
                  <a:pt x="2766" y="942"/>
                </a:lnTo>
                <a:lnTo>
                  <a:pt x="2816" y="878"/>
                </a:lnTo>
                <a:lnTo>
                  <a:pt x="2800" y="721"/>
                </a:lnTo>
                <a:lnTo>
                  <a:pt x="3019" y="637"/>
                </a:lnTo>
                <a:lnTo>
                  <a:pt x="2912" y="498"/>
                </a:lnTo>
                <a:lnTo>
                  <a:pt x="2896" y="412"/>
                </a:lnTo>
                <a:lnTo>
                  <a:pt x="2800" y="377"/>
                </a:lnTo>
                <a:lnTo>
                  <a:pt x="2657" y="280"/>
                </a:lnTo>
                <a:lnTo>
                  <a:pt x="2589" y="364"/>
                </a:lnTo>
                <a:lnTo>
                  <a:pt x="2484" y="439"/>
                </a:lnTo>
                <a:lnTo>
                  <a:pt x="2443" y="546"/>
                </a:lnTo>
                <a:lnTo>
                  <a:pt x="2354" y="585"/>
                </a:lnTo>
                <a:lnTo>
                  <a:pt x="2347" y="510"/>
                </a:lnTo>
                <a:lnTo>
                  <a:pt x="2224" y="462"/>
                </a:lnTo>
                <a:lnTo>
                  <a:pt x="2197" y="353"/>
                </a:lnTo>
                <a:lnTo>
                  <a:pt x="2347" y="257"/>
                </a:lnTo>
                <a:lnTo>
                  <a:pt x="2527" y="218"/>
                </a:lnTo>
                <a:lnTo>
                  <a:pt x="2573" y="120"/>
                </a:lnTo>
                <a:lnTo>
                  <a:pt x="2443" y="36"/>
                </a:lnTo>
                <a:lnTo>
                  <a:pt x="2247" y="59"/>
                </a:lnTo>
                <a:lnTo>
                  <a:pt x="2067" y="23"/>
                </a:lnTo>
                <a:lnTo>
                  <a:pt x="1890" y="0"/>
                </a:lnTo>
                <a:lnTo>
                  <a:pt x="1744" y="9"/>
                </a:lnTo>
                <a:lnTo>
                  <a:pt x="1405" y="71"/>
                </a:lnTo>
                <a:lnTo>
                  <a:pt x="1264" y="71"/>
                </a:lnTo>
                <a:lnTo>
                  <a:pt x="982" y="36"/>
                </a:lnTo>
                <a:close/>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72" name="Freeform 12"/>
          <p:cNvSpPr>
            <a:spLocks/>
          </p:cNvSpPr>
          <p:nvPr/>
        </p:nvSpPr>
        <p:spPr bwMode="auto">
          <a:xfrm>
            <a:off x="7956550" y="1349375"/>
            <a:ext cx="915988" cy="752475"/>
          </a:xfrm>
          <a:custGeom>
            <a:avLst/>
            <a:gdLst>
              <a:gd name="T0" fmla="*/ 2147483646 w 1039"/>
              <a:gd name="T1" fmla="*/ 2147483646 h 711"/>
              <a:gd name="T2" fmla="*/ 2147483646 w 1039"/>
              <a:gd name="T3" fmla="*/ 2147483646 h 711"/>
              <a:gd name="T4" fmla="*/ 2147483646 w 1039"/>
              <a:gd name="T5" fmla="*/ 2147483646 h 711"/>
              <a:gd name="T6" fmla="*/ 2147483646 w 1039"/>
              <a:gd name="T7" fmla="*/ 2147483646 h 711"/>
              <a:gd name="T8" fmla="*/ 2147483646 w 1039"/>
              <a:gd name="T9" fmla="*/ 2147483646 h 711"/>
              <a:gd name="T10" fmla="*/ 2147483646 w 1039"/>
              <a:gd name="T11" fmla="*/ 2147483646 h 711"/>
              <a:gd name="T12" fmla="*/ 2147483646 w 1039"/>
              <a:gd name="T13" fmla="*/ 2147483646 h 711"/>
              <a:gd name="T14" fmla="*/ 2147483646 w 1039"/>
              <a:gd name="T15" fmla="*/ 2147483646 h 711"/>
              <a:gd name="T16" fmla="*/ 2147483646 w 1039"/>
              <a:gd name="T17" fmla="*/ 2147483646 h 711"/>
              <a:gd name="T18" fmla="*/ 2147483646 w 1039"/>
              <a:gd name="T19" fmla="*/ 2147483646 h 711"/>
              <a:gd name="T20" fmla="*/ 2147483646 w 1039"/>
              <a:gd name="T21" fmla="*/ 2147483646 h 711"/>
              <a:gd name="T22" fmla="*/ 2147483646 w 1039"/>
              <a:gd name="T23" fmla="*/ 2147483646 h 711"/>
              <a:gd name="T24" fmla="*/ 2147483646 w 1039"/>
              <a:gd name="T25" fmla="*/ 2147483646 h 711"/>
              <a:gd name="T26" fmla="*/ 2147483646 w 1039"/>
              <a:gd name="T27" fmla="*/ 2147483646 h 711"/>
              <a:gd name="T28" fmla="*/ 2147483646 w 1039"/>
              <a:gd name="T29" fmla="*/ 2147483646 h 711"/>
              <a:gd name="T30" fmla="*/ 2147483646 w 1039"/>
              <a:gd name="T31" fmla="*/ 2147483646 h 711"/>
              <a:gd name="T32" fmla="*/ 2147483646 w 1039"/>
              <a:gd name="T33" fmla="*/ 2147483646 h 711"/>
              <a:gd name="T34" fmla="*/ 2147483646 w 1039"/>
              <a:gd name="T35" fmla="*/ 0 h 711"/>
              <a:gd name="T36" fmla="*/ 2147483646 w 1039"/>
              <a:gd name="T37" fmla="*/ 2147483646 h 711"/>
              <a:gd name="T38" fmla="*/ 2147483646 w 1039"/>
              <a:gd name="T39" fmla="*/ 2147483646 h 711"/>
              <a:gd name="T40" fmla="*/ 2147483646 w 1039"/>
              <a:gd name="T41" fmla="*/ 2147483646 h 711"/>
              <a:gd name="T42" fmla="*/ 2147483646 w 1039"/>
              <a:gd name="T43" fmla="*/ 2147483646 h 711"/>
              <a:gd name="T44" fmla="*/ 0 w 1039"/>
              <a:gd name="T45" fmla="*/ 2147483646 h 711"/>
              <a:gd name="T46" fmla="*/ 2147483646 w 1039"/>
              <a:gd name="T47" fmla="*/ 2147483646 h 7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9" h="711">
                <a:moveTo>
                  <a:pt x="37" y="208"/>
                </a:moveTo>
                <a:lnTo>
                  <a:pt x="199" y="233"/>
                </a:lnTo>
                <a:lnTo>
                  <a:pt x="253" y="305"/>
                </a:lnTo>
                <a:lnTo>
                  <a:pt x="230" y="438"/>
                </a:lnTo>
                <a:lnTo>
                  <a:pt x="155" y="540"/>
                </a:lnTo>
                <a:lnTo>
                  <a:pt x="176" y="663"/>
                </a:lnTo>
                <a:lnTo>
                  <a:pt x="324" y="711"/>
                </a:lnTo>
                <a:lnTo>
                  <a:pt x="369" y="624"/>
                </a:lnTo>
                <a:lnTo>
                  <a:pt x="429" y="565"/>
                </a:lnTo>
                <a:lnTo>
                  <a:pt x="549" y="501"/>
                </a:lnTo>
                <a:lnTo>
                  <a:pt x="752" y="415"/>
                </a:lnTo>
                <a:lnTo>
                  <a:pt x="836" y="355"/>
                </a:lnTo>
                <a:lnTo>
                  <a:pt x="824" y="269"/>
                </a:lnTo>
                <a:lnTo>
                  <a:pt x="907" y="169"/>
                </a:lnTo>
                <a:lnTo>
                  <a:pt x="941" y="94"/>
                </a:lnTo>
                <a:lnTo>
                  <a:pt x="1039" y="71"/>
                </a:lnTo>
                <a:lnTo>
                  <a:pt x="866" y="71"/>
                </a:lnTo>
                <a:lnTo>
                  <a:pt x="677" y="0"/>
                </a:lnTo>
                <a:lnTo>
                  <a:pt x="485" y="46"/>
                </a:lnTo>
                <a:lnTo>
                  <a:pt x="324" y="58"/>
                </a:lnTo>
                <a:lnTo>
                  <a:pt x="230" y="94"/>
                </a:lnTo>
                <a:lnTo>
                  <a:pt x="37" y="133"/>
                </a:lnTo>
                <a:lnTo>
                  <a:pt x="0" y="178"/>
                </a:lnTo>
                <a:lnTo>
                  <a:pt x="37" y="208"/>
                </a:lnTo>
                <a:close/>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73" name="Freeform 13"/>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74" name="Freeform 14"/>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75" name="Freeform 15"/>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76" name="Freeform 16"/>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77" name="Freeform 17"/>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78" name="Freeform 18"/>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79" name="Freeform 19"/>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80" name="Freeform 20"/>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81" name="Freeform 21"/>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82" name="Freeform 22"/>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83" name="Freeform 23"/>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84" name="Freeform 24"/>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85" name="Freeform 25"/>
          <p:cNvSpPr>
            <a:spLocks/>
          </p:cNvSpPr>
          <p:nvPr/>
        </p:nvSpPr>
        <p:spPr bwMode="auto">
          <a:xfrm>
            <a:off x="615950" y="1658938"/>
            <a:ext cx="4157663" cy="4095750"/>
          </a:xfrm>
          <a:custGeom>
            <a:avLst/>
            <a:gdLst>
              <a:gd name="T0" fmla="*/ 2147483646 w 4719"/>
              <a:gd name="T1" fmla="*/ 2147483646 h 3873"/>
              <a:gd name="T2" fmla="*/ 2147483646 w 4719"/>
              <a:gd name="T3" fmla="*/ 2147483646 h 3873"/>
              <a:gd name="T4" fmla="*/ 2147483646 w 4719"/>
              <a:gd name="T5" fmla="*/ 2147483646 h 3873"/>
              <a:gd name="T6" fmla="*/ 2147483646 w 4719"/>
              <a:gd name="T7" fmla="*/ 2147483646 h 3873"/>
              <a:gd name="T8" fmla="*/ 2147483646 w 4719"/>
              <a:gd name="T9" fmla="*/ 2147483646 h 3873"/>
              <a:gd name="T10" fmla="*/ 2147483646 w 4719"/>
              <a:gd name="T11" fmla="*/ 2147483646 h 3873"/>
              <a:gd name="T12" fmla="*/ 2147483646 w 4719"/>
              <a:gd name="T13" fmla="*/ 2147483646 h 3873"/>
              <a:gd name="T14" fmla="*/ 2147483646 w 4719"/>
              <a:gd name="T15" fmla="*/ 2147483646 h 3873"/>
              <a:gd name="T16" fmla="*/ 2147483646 w 4719"/>
              <a:gd name="T17" fmla="*/ 2147483646 h 3873"/>
              <a:gd name="T18" fmla="*/ 2147483646 w 4719"/>
              <a:gd name="T19" fmla="*/ 2147483646 h 3873"/>
              <a:gd name="T20" fmla="*/ 2147483646 w 4719"/>
              <a:gd name="T21" fmla="*/ 2147483646 h 3873"/>
              <a:gd name="T22" fmla="*/ 2147483646 w 4719"/>
              <a:gd name="T23" fmla="*/ 2147483646 h 3873"/>
              <a:gd name="T24" fmla="*/ 2147483646 w 4719"/>
              <a:gd name="T25" fmla="*/ 2147483646 h 3873"/>
              <a:gd name="T26" fmla="*/ 2147483646 w 4719"/>
              <a:gd name="T27" fmla="*/ 2147483646 h 3873"/>
              <a:gd name="T28" fmla="*/ 2147483646 w 4719"/>
              <a:gd name="T29" fmla="*/ 2147483646 h 3873"/>
              <a:gd name="T30" fmla="*/ 2147483646 w 4719"/>
              <a:gd name="T31" fmla="*/ 2147483646 h 3873"/>
              <a:gd name="T32" fmla="*/ 2147483646 w 4719"/>
              <a:gd name="T33" fmla="*/ 2147483646 h 3873"/>
              <a:gd name="T34" fmla="*/ 2147483646 w 4719"/>
              <a:gd name="T35" fmla="*/ 2147483646 h 3873"/>
              <a:gd name="T36" fmla="*/ 2147483646 w 4719"/>
              <a:gd name="T37" fmla="*/ 2147483646 h 3873"/>
              <a:gd name="T38" fmla="*/ 2147483646 w 4719"/>
              <a:gd name="T39" fmla="*/ 2147483646 h 3873"/>
              <a:gd name="T40" fmla="*/ 2147483646 w 4719"/>
              <a:gd name="T41" fmla="*/ 2147483646 h 3873"/>
              <a:gd name="T42" fmla="*/ 2147483646 w 4719"/>
              <a:gd name="T43" fmla="*/ 2147483646 h 3873"/>
              <a:gd name="T44" fmla="*/ 2147483646 w 4719"/>
              <a:gd name="T45" fmla="*/ 2147483646 h 3873"/>
              <a:gd name="T46" fmla="*/ 2147483646 w 4719"/>
              <a:gd name="T47" fmla="*/ 2147483646 h 3873"/>
              <a:gd name="T48" fmla="*/ 2147483646 w 4719"/>
              <a:gd name="T49" fmla="*/ 2147483646 h 3873"/>
              <a:gd name="T50" fmla="*/ 2147483646 w 4719"/>
              <a:gd name="T51" fmla="*/ 2147483646 h 3873"/>
              <a:gd name="T52" fmla="*/ 2147483646 w 4719"/>
              <a:gd name="T53" fmla="*/ 2147483646 h 3873"/>
              <a:gd name="T54" fmla="*/ 2147483646 w 4719"/>
              <a:gd name="T55" fmla="*/ 2147483646 h 3873"/>
              <a:gd name="T56" fmla="*/ 2147483646 w 4719"/>
              <a:gd name="T57" fmla="*/ 2147483646 h 3873"/>
              <a:gd name="T58" fmla="*/ 2147483646 w 4719"/>
              <a:gd name="T59" fmla="*/ 2147483646 h 3873"/>
              <a:gd name="T60" fmla="*/ 2147483646 w 4719"/>
              <a:gd name="T61" fmla="*/ 2147483646 h 3873"/>
              <a:gd name="T62" fmla="*/ 2147483646 w 4719"/>
              <a:gd name="T63" fmla="*/ 2147483646 h 3873"/>
              <a:gd name="T64" fmla="*/ 2147483646 w 4719"/>
              <a:gd name="T65" fmla="*/ 2147483646 h 3873"/>
              <a:gd name="T66" fmla="*/ 2147483646 w 4719"/>
              <a:gd name="T67" fmla="*/ 2147483646 h 3873"/>
              <a:gd name="T68" fmla="*/ 2147483646 w 4719"/>
              <a:gd name="T69" fmla="*/ 2147483646 h 3873"/>
              <a:gd name="T70" fmla="*/ 2147483646 w 4719"/>
              <a:gd name="T71" fmla="*/ 2147483646 h 3873"/>
              <a:gd name="T72" fmla="*/ 2147483646 w 4719"/>
              <a:gd name="T73" fmla="*/ 2147483646 h 3873"/>
              <a:gd name="T74" fmla="*/ 2147483646 w 4719"/>
              <a:gd name="T75" fmla="*/ 2147483646 h 3873"/>
              <a:gd name="T76" fmla="*/ 2147483646 w 4719"/>
              <a:gd name="T77" fmla="*/ 2147483646 h 3873"/>
              <a:gd name="T78" fmla="*/ 2147483646 w 4719"/>
              <a:gd name="T79" fmla="*/ 2147483646 h 3873"/>
              <a:gd name="T80" fmla="*/ 2147483646 w 4719"/>
              <a:gd name="T81" fmla="*/ 2147483646 h 3873"/>
              <a:gd name="T82" fmla="*/ 2147483646 w 4719"/>
              <a:gd name="T83" fmla="*/ 2147483646 h 3873"/>
              <a:gd name="T84" fmla="*/ 2147483646 w 4719"/>
              <a:gd name="T85" fmla="*/ 2147483646 h 3873"/>
              <a:gd name="T86" fmla="*/ 2147483646 w 4719"/>
              <a:gd name="T87" fmla="*/ 2147483646 h 3873"/>
              <a:gd name="T88" fmla="*/ 2147483646 w 4719"/>
              <a:gd name="T89" fmla="*/ 2147483646 h 3873"/>
              <a:gd name="T90" fmla="*/ 2147483646 w 4719"/>
              <a:gd name="T91" fmla="*/ 2147483646 h 3873"/>
              <a:gd name="T92" fmla="*/ 2147483646 w 4719"/>
              <a:gd name="T93" fmla="*/ 2147483646 h 3873"/>
              <a:gd name="T94" fmla="*/ 2147483646 w 4719"/>
              <a:gd name="T95" fmla="*/ 2147483646 h 3873"/>
              <a:gd name="T96" fmla="*/ 2147483646 w 4719"/>
              <a:gd name="T97" fmla="*/ 2147483646 h 3873"/>
              <a:gd name="T98" fmla="*/ 2147483646 w 4719"/>
              <a:gd name="T99" fmla="*/ 2147483646 h 3873"/>
              <a:gd name="T100" fmla="*/ 2147483646 w 4719"/>
              <a:gd name="T101" fmla="*/ 2147483646 h 3873"/>
              <a:gd name="T102" fmla="*/ 2147483646 w 4719"/>
              <a:gd name="T103" fmla="*/ 2147483646 h 3873"/>
              <a:gd name="T104" fmla="*/ 2147483646 w 4719"/>
              <a:gd name="T105" fmla="*/ 2147483646 h 3873"/>
              <a:gd name="T106" fmla="*/ 2147483646 w 4719"/>
              <a:gd name="T107" fmla="*/ 2147483646 h 3873"/>
              <a:gd name="T108" fmla="*/ 2147483646 w 4719"/>
              <a:gd name="T109" fmla="*/ 2147483646 h 3873"/>
              <a:gd name="T110" fmla="*/ 2147483646 w 4719"/>
              <a:gd name="T111" fmla="*/ 2147483646 h 3873"/>
              <a:gd name="T112" fmla="*/ 2147483646 w 4719"/>
              <a:gd name="T113" fmla="*/ 2147483646 h 3873"/>
              <a:gd name="T114" fmla="*/ 2147483646 w 4719"/>
              <a:gd name="T115" fmla="*/ 2147483646 h 38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19" h="3873">
                <a:moveTo>
                  <a:pt x="1946" y="1013"/>
                </a:moveTo>
                <a:lnTo>
                  <a:pt x="1901" y="1053"/>
                </a:lnTo>
                <a:lnTo>
                  <a:pt x="2042" y="1261"/>
                </a:lnTo>
                <a:lnTo>
                  <a:pt x="2031" y="1322"/>
                </a:lnTo>
                <a:lnTo>
                  <a:pt x="1901" y="1261"/>
                </a:lnTo>
                <a:lnTo>
                  <a:pt x="1908" y="1190"/>
                </a:lnTo>
                <a:lnTo>
                  <a:pt x="1874" y="1154"/>
                </a:lnTo>
                <a:lnTo>
                  <a:pt x="1666" y="1154"/>
                </a:lnTo>
                <a:lnTo>
                  <a:pt x="1571" y="1176"/>
                </a:lnTo>
                <a:lnTo>
                  <a:pt x="1439" y="1140"/>
                </a:lnTo>
                <a:lnTo>
                  <a:pt x="1332" y="1176"/>
                </a:lnTo>
                <a:lnTo>
                  <a:pt x="1263" y="1211"/>
                </a:lnTo>
                <a:lnTo>
                  <a:pt x="1309" y="1322"/>
                </a:lnTo>
                <a:lnTo>
                  <a:pt x="1525" y="1322"/>
                </a:lnTo>
                <a:lnTo>
                  <a:pt x="1562" y="1424"/>
                </a:lnTo>
                <a:lnTo>
                  <a:pt x="1516" y="1520"/>
                </a:lnTo>
                <a:lnTo>
                  <a:pt x="1139" y="1459"/>
                </a:lnTo>
                <a:lnTo>
                  <a:pt x="1045" y="1543"/>
                </a:lnTo>
                <a:lnTo>
                  <a:pt x="852" y="1424"/>
                </a:lnTo>
                <a:lnTo>
                  <a:pt x="813" y="1322"/>
                </a:lnTo>
                <a:lnTo>
                  <a:pt x="583" y="1322"/>
                </a:lnTo>
                <a:lnTo>
                  <a:pt x="480" y="1372"/>
                </a:lnTo>
                <a:lnTo>
                  <a:pt x="356" y="1345"/>
                </a:lnTo>
                <a:lnTo>
                  <a:pt x="287" y="1436"/>
                </a:lnTo>
                <a:lnTo>
                  <a:pt x="192" y="1570"/>
                </a:lnTo>
                <a:lnTo>
                  <a:pt x="43" y="1738"/>
                </a:lnTo>
                <a:lnTo>
                  <a:pt x="0" y="2009"/>
                </a:lnTo>
                <a:lnTo>
                  <a:pt x="116" y="2374"/>
                </a:lnTo>
                <a:lnTo>
                  <a:pt x="287" y="2488"/>
                </a:lnTo>
                <a:lnTo>
                  <a:pt x="503" y="2412"/>
                </a:lnTo>
                <a:lnTo>
                  <a:pt x="719" y="2424"/>
                </a:lnTo>
                <a:lnTo>
                  <a:pt x="790" y="2596"/>
                </a:lnTo>
                <a:lnTo>
                  <a:pt x="899" y="2879"/>
                </a:lnTo>
                <a:lnTo>
                  <a:pt x="886" y="3161"/>
                </a:lnTo>
                <a:lnTo>
                  <a:pt x="925" y="3393"/>
                </a:lnTo>
                <a:lnTo>
                  <a:pt x="1029" y="3734"/>
                </a:lnTo>
                <a:lnTo>
                  <a:pt x="1063" y="3873"/>
                </a:lnTo>
                <a:lnTo>
                  <a:pt x="1366" y="3710"/>
                </a:lnTo>
                <a:lnTo>
                  <a:pt x="1551" y="3450"/>
                </a:lnTo>
                <a:lnTo>
                  <a:pt x="1551" y="3282"/>
                </a:lnTo>
                <a:lnTo>
                  <a:pt x="1742" y="3074"/>
                </a:lnTo>
                <a:lnTo>
                  <a:pt x="1755" y="2879"/>
                </a:lnTo>
                <a:lnTo>
                  <a:pt x="1716" y="2717"/>
                </a:lnTo>
                <a:lnTo>
                  <a:pt x="1874" y="2583"/>
                </a:lnTo>
                <a:lnTo>
                  <a:pt x="2004" y="2398"/>
                </a:lnTo>
                <a:lnTo>
                  <a:pt x="2092" y="2192"/>
                </a:lnTo>
                <a:lnTo>
                  <a:pt x="1935" y="2180"/>
                </a:lnTo>
                <a:lnTo>
                  <a:pt x="1789" y="2216"/>
                </a:lnTo>
                <a:lnTo>
                  <a:pt x="1728" y="2121"/>
                </a:lnTo>
                <a:lnTo>
                  <a:pt x="1682" y="2030"/>
                </a:lnTo>
                <a:lnTo>
                  <a:pt x="1585" y="1764"/>
                </a:lnTo>
                <a:lnTo>
                  <a:pt x="1466" y="1556"/>
                </a:lnTo>
                <a:lnTo>
                  <a:pt x="1535" y="1593"/>
                </a:lnTo>
                <a:lnTo>
                  <a:pt x="1585" y="1664"/>
                </a:lnTo>
                <a:lnTo>
                  <a:pt x="1682" y="1827"/>
                </a:lnTo>
                <a:lnTo>
                  <a:pt x="1762" y="1973"/>
                </a:lnTo>
                <a:lnTo>
                  <a:pt x="1805" y="2092"/>
                </a:lnTo>
                <a:lnTo>
                  <a:pt x="1824" y="2132"/>
                </a:lnTo>
                <a:lnTo>
                  <a:pt x="2058" y="2057"/>
                </a:lnTo>
                <a:lnTo>
                  <a:pt x="2235" y="1973"/>
                </a:lnTo>
                <a:lnTo>
                  <a:pt x="2295" y="1827"/>
                </a:lnTo>
                <a:lnTo>
                  <a:pt x="2161" y="1689"/>
                </a:lnTo>
                <a:lnTo>
                  <a:pt x="2154" y="1700"/>
                </a:lnTo>
                <a:lnTo>
                  <a:pt x="2042" y="1738"/>
                </a:lnTo>
                <a:lnTo>
                  <a:pt x="1981" y="1654"/>
                </a:lnTo>
                <a:lnTo>
                  <a:pt x="1962" y="1556"/>
                </a:lnTo>
                <a:lnTo>
                  <a:pt x="2004" y="1579"/>
                </a:lnTo>
                <a:lnTo>
                  <a:pt x="2112" y="1654"/>
                </a:lnTo>
                <a:lnTo>
                  <a:pt x="2211" y="1654"/>
                </a:lnTo>
                <a:lnTo>
                  <a:pt x="2285" y="1713"/>
                </a:lnTo>
                <a:lnTo>
                  <a:pt x="2450" y="1713"/>
                </a:lnTo>
                <a:lnTo>
                  <a:pt x="2522" y="1748"/>
                </a:lnTo>
                <a:lnTo>
                  <a:pt x="2618" y="1848"/>
                </a:lnTo>
                <a:lnTo>
                  <a:pt x="2668" y="1839"/>
                </a:lnTo>
                <a:lnTo>
                  <a:pt x="2714" y="2057"/>
                </a:lnTo>
                <a:lnTo>
                  <a:pt x="2825" y="2314"/>
                </a:lnTo>
                <a:lnTo>
                  <a:pt x="2968" y="2389"/>
                </a:lnTo>
                <a:lnTo>
                  <a:pt x="2944" y="2278"/>
                </a:lnTo>
                <a:lnTo>
                  <a:pt x="2934" y="2132"/>
                </a:lnTo>
                <a:lnTo>
                  <a:pt x="2934" y="2057"/>
                </a:lnTo>
                <a:lnTo>
                  <a:pt x="3064" y="1923"/>
                </a:lnTo>
                <a:lnTo>
                  <a:pt x="3183" y="1812"/>
                </a:lnTo>
                <a:lnTo>
                  <a:pt x="3280" y="1812"/>
                </a:lnTo>
                <a:lnTo>
                  <a:pt x="3333" y="1973"/>
                </a:lnTo>
                <a:lnTo>
                  <a:pt x="3390" y="2057"/>
                </a:lnTo>
                <a:lnTo>
                  <a:pt x="3513" y="2278"/>
                </a:lnTo>
                <a:lnTo>
                  <a:pt x="3560" y="2171"/>
                </a:lnTo>
                <a:lnTo>
                  <a:pt x="3677" y="2255"/>
                </a:lnTo>
                <a:lnTo>
                  <a:pt x="3751" y="2255"/>
                </a:lnTo>
                <a:lnTo>
                  <a:pt x="3801" y="2192"/>
                </a:lnTo>
                <a:lnTo>
                  <a:pt x="3786" y="2030"/>
                </a:lnTo>
                <a:lnTo>
                  <a:pt x="3690" y="1923"/>
                </a:lnTo>
                <a:lnTo>
                  <a:pt x="3717" y="1848"/>
                </a:lnTo>
                <a:lnTo>
                  <a:pt x="3883" y="1839"/>
                </a:lnTo>
                <a:lnTo>
                  <a:pt x="4013" y="1677"/>
                </a:lnTo>
                <a:lnTo>
                  <a:pt x="4066" y="1570"/>
                </a:lnTo>
                <a:lnTo>
                  <a:pt x="3970" y="1408"/>
                </a:lnTo>
                <a:lnTo>
                  <a:pt x="3916" y="1322"/>
                </a:lnTo>
                <a:lnTo>
                  <a:pt x="3933" y="1297"/>
                </a:lnTo>
                <a:lnTo>
                  <a:pt x="3863" y="1297"/>
                </a:lnTo>
                <a:lnTo>
                  <a:pt x="3874" y="1211"/>
                </a:lnTo>
                <a:lnTo>
                  <a:pt x="3943" y="1211"/>
                </a:lnTo>
                <a:lnTo>
                  <a:pt x="4027" y="1226"/>
                </a:lnTo>
                <a:lnTo>
                  <a:pt x="4150" y="1372"/>
                </a:lnTo>
                <a:lnTo>
                  <a:pt x="4196" y="1447"/>
                </a:lnTo>
                <a:lnTo>
                  <a:pt x="4186" y="1345"/>
                </a:lnTo>
                <a:lnTo>
                  <a:pt x="4116" y="1238"/>
                </a:lnTo>
                <a:lnTo>
                  <a:pt x="4136" y="1154"/>
                </a:lnTo>
                <a:lnTo>
                  <a:pt x="4220" y="1063"/>
                </a:lnTo>
                <a:lnTo>
                  <a:pt x="4246" y="894"/>
                </a:lnTo>
                <a:lnTo>
                  <a:pt x="4353" y="992"/>
                </a:lnTo>
                <a:lnTo>
                  <a:pt x="4377" y="942"/>
                </a:lnTo>
                <a:lnTo>
                  <a:pt x="4220" y="796"/>
                </a:lnTo>
                <a:lnTo>
                  <a:pt x="4163" y="721"/>
                </a:lnTo>
                <a:lnTo>
                  <a:pt x="4089" y="721"/>
                </a:lnTo>
                <a:lnTo>
                  <a:pt x="3959" y="696"/>
                </a:lnTo>
                <a:lnTo>
                  <a:pt x="4013" y="562"/>
                </a:lnTo>
                <a:lnTo>
                  <a:pt x="4196" y="539"/>
                </a:lnTo>
                <a:lnTo>
                  <a:pt x="4280" y="514"/>
                </a:lnTo>
                <a:lnTo>
                  <a:pt x="4362" y="491"/>
                </a:lnTo>
                <a:lnTo>
                  <a:pt x="4423" y="514"/>
                </a:lnTo>
                <a:lnTo>
                  <a:pt x="4412" y="589"/>
                </a:lnTo>
                <a:lnTo>
                  <a:pt x="4439" y="673"/>
                </a:lnTo>
                <a:lnTo>
                  <a:pt x="4535" y="708"/>
                </a:lnTo>
                <a:lnTo>
                  <a:pt x="4642" y="858"/>
                </a:lnTo>
                <a:lnTo>
                  <a:pt x="4616" y="637"/>
                </a:lnTo>
                <a:lnTo>
                  <a:pt x="4500" y="539"/>
                </a:lnTo>
                <a:lnTo>
                  <a:pt x="4596" y="503"/>
                </a:lnTo>
                <a:lnTo>
                  <a:pt x="4703" y="419"/>
                </a:lnTo>
                <a:lnTo>
                  <a:pt x="4719" y="419"/>
                </a:lnTo>
                <a:lnTo>
                  <a:pt x="4353" y="173"/>
                </a:lnTo>
                <a:lnTo>
                  <a:pt x="4280" y="221"/>
                </a:lnTo>
                <a:lnTo>
                  <a:pt x="4116" y="234"/>
                </a:lnTo>
                <a:lnTo>
                  <a:pt x="3933" y="186"/>
                </a:lnTo>
                <a:lnTo>
                  <a:pt x="3786" y="195"/>
                </a:lnTo>
                <a:lnTo>
                  <a:pt x="3610" y="146"/>
                </a:lnTo>
                <a:lnTo>
                  <a:pt x="3497" y="100"/>
                </a:lnTo>
                <a:lnTo>
                  <a:pt x="3471" y="137"/>
                </a:lnTo>
                <a:lnTo>
                  <a:pt x="3340" y="186"/>
                </a:lnTo>
                <a:lnTo>
                  <a:pt x="3141" y="159"/>
                </a:lnTo>
                <a:lnTo>
                  <a:pt x="2887" y="111"/>
                </a:lnTo>
                <a:lnTo>
                  <a:pt x="2754" y="137"/>
                </a:lnTo>
                <a:lnTo>
                  <a:pt x="2814" y="75"/>
                </a:lnTo>
                <a:lnTo>
                  <a:pt x="2704" y="23"/>
                </a:lnTo>
                <a:lnTo>
                  <a:pt x="2584" y="0"/>
                </a:lnTo>
                <a:lnTo>
                  <a:pt x="2427" y="52"/>
                </a:lnTo>
                <a:lnTo>
                  <a:pt x="2285" y="88"/>
                </a:lnTo>
                <a:lnTo>
                  <a:pt x="2161" y="137"/>
                </a:lnTo>
                <a:lnTo>
                  <a:pt x="2101" y="137"/>
                </a:lnTo>
                <a:lnTo>
                  <a:pt x="2154" y="221"/>
                </a:lnTo>
                <a:lnTo>
                  <a:pt x="2174" y="293"/>
                </a:lnTo>
                <a:lnTo>
                  <a:pt x="2138" y="293"/>
                </a:lnTo>
                <a:lnTo>
                  <a:pt x="2065" y="209"/>
                </a:lnTo>
                <a:lnTo>
                  <a:pt x="2031" y="137"/>
                </a:lnTo>
                <a:lnTo>
                  <a:pt x="1969" y="173"/>
                </a:lnTo>
                <a:lnTo>
                  <a:pt x="2042" y="269"/>
                </a:lnTo>
                <a:lnTo>
                  <a:pt x="1946" y="234"/>
                </a:lnTo>
                <a:lnTo>
                  <a:pt x="1839" y="234"/>
                </a:lnTo>
                <a:lnTo>
                  <a:pt x="1612" y="293"/>
                </a:lnTo>
                <a:lnTo>
                  <a:pt x="1428" y="305"/>
                </a:lnTo>
                <a:lnTo>
                  <a:pt x="1343" y="419"/>
                </a:lnTo>
                <a:lnTo>
                  <a:pt x="1263" y="319"/>
                </a:lnTo>
                <a:lnTo>
                  <a:pt x="1378" y="305"/>
                </a:lnTo>
                <a:lnTo>
                  <a:pt x="1405" y="244"/>
                </a:lnTo>
                <a:lnTo>
                  <a:pt x="1298" y="221"/>
                </a:lnTo>
                <a:lnTo>
                  <a:pt x="1125" y="186"/>
                </a:lnTo>
                <a:lnTo>
                  <a:pt x="959" y="221"/>
                </a:lnTo>
                <a:lnTo>
                  <a:pt x="836" y="269"/>
                </a:lnTo>
                <a:lnTo>
                  <a:pt x="695" y="407"/>
                </a:lnTo>
                <a:lnTo>
                  <a:pt x="660" y="478"/>
                </a:lnTo>
                <a:lnTo>
                  <a:pt x="660" y="574"/>
                </a:lnTo>
                <a:lnTo>
                  <a:pt x="695" y="601"/>
                </a:lnTo>
                <a:lnTo>
                  <a:pt x="768" y="553"/>
                </a:lnTo>
                <a:lnTo>
                  <a:pt x="813" y="589"/>
                </a:lnTo>
                <a:lnTo>
                  <a:pt x="836" y="685"/>
                </a:lnTo>
                <a:lnTo>
                  <a:pt x="933" y="646"/>
                </a:lnTo>
                <a:lnTo>
                  <a:pt x="933" y="562"/>
                </a:lnTo>
                <a:lnTo>
                  <a:pt x="933" y="491"/>
                </a:lnTo>
                <a:lnTo>
                  <a:pt x="1009" y="419"/>
                </a:lnTo>
                <a:lnTo>
                  <a:pt x="1090" y="319"/>
                </a:lnTo>
                <a:lnTo>
                  <a:pt x="1125" y="355"/>
                </a:lnTo>
                <a:lnTo>
                  <a:pt x="1045" y="428"/>
                </a:lnTo>
                <a:lnTo>
                  <a:pt x="1029" y="514"/>
                </a:lnTo>
                <a:lnTo>
                  <a:pt x="1045" y="624"/>
                </a:lnTo>
                <a:lnTo>
                  <a:pt x="1029" y="696"/>
                </a:lnTo>
                <a:lnTo>
                  <a:pt x="802" y="721"/>
                </a:lnTo>
                <a:lnTo>
                  <a:pt x="776" y="624"/>
                </a:lnTo>
                <a:lnTo>
                  <a:pt x="733" y="646"/>
                </a:lnTo>
                <a:lnTo>
                  <a:pt x="733" y="708"/>
                </a:lnTo>
                <a:lnTo>
                  <a:pt x="660" y="787"/>
                </a:lnTo>
                <a:lnTo>
                  <a:pt x="513" y="881"/>
                </a:lnTo>
                <a:lnTo>
                  <a:pt x="392" y="894"/>
                </a:lnTo>
                <a:lnTo>
                  <a:pt x="392" y="919"/>
                </a:lnTo>
                <a:lnTo>
                  <a:pt x="464" y="992"/>
                </a:lnTo>
                <a:lnTo>
                  <a:pt x="464" y="1063"/>
                </a:lnTo>
                <a:lnTo>
                  <a:pt x="419" y="1079"/>
                </a:lnTo>
                <a:lnTo>
                  <a:pt x="330" y="1079"/>
                </a:lnTo>
                <a:lnTo>
                  <a:pt x="249" y="1092"/>
                </a:lnTo>
                <a:lnTo>
                  <a:pt x="260" y="1140"/>
                </a:lnTo>
                <a:lnTo>
                  <a:pt x="260" y="1247"/>
                </a:lnTo>
                <a:lnTo>
                  <a:pt x="296" y="1322"/>
                </a:lnTo>
                <a:lnTo>
                  <a:pt x="426" y="1309"/>
                </a:lnTo>
                <a:lnTo>
                  <a:pt x="537" y="1274"/>
                </a:lnTo>
                <a:lnTo>
                  <a:pt x="576" y="1163"/>
                </a:lnTo>
                <a:lnTo>
                  <a:pt x="645" y="1079"/>
                </a:lnTo>
                <a:lnTo>
                  <a:pt x="756" y="1063"/>
                </a:lnTo>
                <a:lnTo>
                  <a:pt x="959" y="1211"/>
                </a:lnTo>
                <a:lnTo>
                  <a:pt x="959" y="1286"/>
                </a:lnTo>
                <a:lnTo>
                  <a:pt x="1022" y="1202"/>
                </a:lnTo>
                <a:lnTo>
                  <a:pt x="836" y="1040"/>
                </a:lnTo>
                <a:lnTo>
                  <a:pt x="872" y="1004"/>
                </a:lnTo>
                <a:lnTo>
                  <a:pt x="1022" y="1154"/>
                </a:lnTo>
                <a:lnTo>
                  <a:pt x="1139" y="1274"/>
                </a:lnTo>
                <a:lnTo>
                  <a:pt x="1116" y="1286"/>
                </a:lnTo>
                <a:lnTo>
                  <a:pt x="1152" y="1333"/>
                </a:lnTo>
                <a:lnTo>
                  <a:pt x="1202" y="1286"/>
                </a:lnTo>
                <a:lnTo>
                  <a:pt x="1175" y="1226"/>
                </a:lnTo>
                <a:lnTo>
                  <a:pt x="1202" y="1190"/>
                </a:lnTo>
                <a:lnTo>
                  <a:pt x="1263" y="1190"/>
                </a:lnTo>
                <a:lnTo>
                  <a:pt x="1316" y="1176"/>
                </a:lnTo>
                <a:lnTo>
                  <a:pt x="1282" y="1127"/>
                </a:lnTo>
                <a:lnTo>
                  <a:pt x="1309" y="1040"/>
                </a:lnTo>
                <a:lnTo>
                  <a:pt x="1366" y="969"/>
                </a:lnTo>
                <a:lnTo>
                  <a:pt x="1439" y="1053"/>
                </a:lnTo>
                <a:lnTo>
                  <a:pt x="1502" y="1028"/>
                </a:lnTo>
                <a:lnTo>
                  <a:pt x="1585" y="1079"/>
                </a:lnTo>
                <a:lnTo>
                  <a:pt x="1666" y="1154"/>
                </a:lnTo>
                <a:lnTo>
                  <a:pt x="1874" y="1154"/>
                </a:lnTo>
                <a:lnTo>
                  <a:pt x="1805" y="1053"/>
                </a:lnTo>
                <a:lnTo>
                  <a:pt x="1851" y="978"/>
                </a:lnTo>
                <a:lnTo>
                  <a:pt x="1935" y="969"/>
                </a:lnTo>
                <a:lnTo>
                  <a:pt x="1946" y="1013"/>
                </a:lnTo>
                <a:close/>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86" name="Freeform 26"/>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87" name="Freeform 27"/>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88" name="Freeform 28"/>
          <p:cNvSpPr>
            <a:spLocks/>
          </p:cNvSpPr>
          <p:nvPr/>
        </p:nvSpPr>
        <p:spPr bwMode="auto">
          <a:xfrm>
            <a:off x="3976688" y="4811713"/>
            <a:ext cx="1122362" cy="1062037"/>
          </a:xfrm>
          <a:custGeom>
            <a:avLst/>
            <a:gdLst>
              <a:gd name="T0" fmla="*/ 2147483646 w 1275"/>
              <a:gd name="T1" fmla="*/ 2147483646 h 1004"/>
              <a:gd name="T2" fmla="*/ 2147483646 w 1275"/>
              <a:gd name="T3" fmla="*/ 2147483646 h 1004"/>
              <a:gd name="T4" fmla="*/ 2147483646 w 1275"/>
              <a:gd name="T5" fmla="*/ 2147483646 h 1004"/>
              <a:gd name="T6" fmla="*/ 2147483646 w 1275"/>
              <a:gd name="T7" fmla="*/ 2147483646 h 1004"/>
              <a:gd name="T8" fmla="*/ 2147483646 w 1275"/>
              <a:gd name="T9" fmla="*/ 2147483646 h 1004"/>
              <a:gd name="T10" fmla="*/ 2147483646 w 1275"/>
              <a:gd name="T11" fmla="*/ 2147483646 h 1004"/>
              <a:gd name="T12" fmla="*/ 0 w 1275"/>
              <a:gd name="T13" fmla="*/ 2147483646 h 1004"/>
              <a:gd name="T14" fmla="*/ 2147483646 w 1275"/>
              <a:gd name="T15" fmla="*/ 2147483646 h 1004"/>
              <a:gd name="T16" fmla="*/ 2147483646 w 1275"/>
              <a:gd name="T17" fmla="*/ 2147483646 h 1004"/>
              <a:gd name="T18" fmla="*/ 2147483646 w 1275"/>
              <a:gd name="T19" fmla="*/ 2147483646 h 1004"/>
              <a:gd name="T20" fmla="*/ 2147483646 w 1275"/>
              <a:gd name="T21" fmla="*/ 2147483646 h 1004"/>
              <a:gd name="T22" fmla="*/ 2147483646 w 1275"/>
              <a:gd name="T23" fmla="*/ 2147483646 h 1004"/>
              <a:gd name="T24" fmla="*/ 2147483646 w 1275"/>
              <a:gd name="T25" fmla="*/ 2147483646 h 1004"/>
              <a:gd name="T26" fmla="*/ 2147483646 w 1275"/>
              <a:gd name="T27" fmla="*/ 2147483646 h 1004"/>
              <a:gd name="T28" fmla="*/ 2147483646 w 1275"/>
              <a:gd name="T29" fmla="*/ 2147483646 h 1004"/>
              <a:gd name="T30" fmla="*/ 2147483646 w 1275"/>
              <a:gd name="T31" fmla="*/ 2147483646 h 1004"/>
              <a:gd name="T32" fmla="*/ 2147483646 w 1275"/>
              <a:gd name="T33" fmla="*/ 2147483646 h 1004"/>
              <a:gd name="T34" fmla="*/ 2147483646 w 1275"/>
              <a:gd name="T35" fmla="*/ 2147483646 h 1004"/>
              <a:gd name="T36" fmla="*/ 2147483646 w 1275"/>
              <a:gd name="T37" fmla="*/ 0 h 1004"/>
              <a:gd name="T38" fmla="*/ 2147483646 w 1275"/>
              <a:gd name="T39" fmla="*/ 2147483646 h 1004"/>
              <a:gd name="T40" fmla="*/ 2147483646 w 1275"/>
              <a:gd name="T41" fmla="*/ 2147483646 h 1004"/>
              <a:gd name="T42" fmla="*/ 2147483646 w 1275"/>
              <a:gd name="T43" fmla="*/ 2147483646 h 1004"/>
              <a:gd name="T44" fmla="*/ 2147483646 w 1275"/>
              <a:gd name="T45" fmla="*/ 2147483646 h 1004"/>
              <a:gd name="T46" fmla="*/ 2147483646 w 1275"/>
              <a:gd name="T47" fmla="*/ 0 h 1004"/>
              <a:gd name="T48" fmla="*/ 2147483646 w 1275"/>
              <a:gd name="T49" fmla="*/ 2147483646 h 10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5" h="1004">
                <a:moveTo>
                  <a:pt x="660" y="36"/>
                </a:moveTo>
                <a:lnTo>
                  <a:pt x="592" y="120"/>
                </a:lnTo>
                <a:lnTo>
                  <a:pt x="442" y="130"/>
                </a:lnTo>
                <a:lnTo>
                  <a:pt x="287" y="341"/>
                </a:lnTo>
                <a:lnTo>
                  <a:pt x="70" y="376"/>
                </a:lnTo>
                <a:lnTo>
                  <a:pt x="50" y="660"/>
                </a:lnTo>
                <a:lnTo>
                  <a:pt x="0" y="794"/>
                </a:lnTo>
                <a:lnTo>
                  <a:pt x="153" y="894"/>
                </a:lnTo>
                <a:lnTo>
                  <a:pt x="407" y="780"/>
                </a:lnTo>
                <a:lnTo>
                  <a:pt x="565" y="794"/>
                </a:lnTo>
                <a:lnTo>
                  <a:pt x="660" y="842"/>
                </a:lnTo>
                <a:lnTo>
                  <a:pt x="637" y="965"/>
                </a:lnTo>
                <a:lnTo>
                  <a:pt x="756" y="1004"/>
                </a:lnTo>
                <a:lnTo>
                  <a:pt x="960" y="965"/>
                </a:lnTo>
                <a:lnTo>
                  <a:pt x="1213" y="696"/>
                </a:lnTo>
                <a:lnTo>
                  <a:pt x="1275" y="510"/>
                </a:lnTo>
                <a:lnTo>
                  <a:pt x="1175" y="341"/>
                </a:lnTo>
                <a:lnTo>
                  <a:pt x="1022" y="107"/>
                </a:lnTo>
                <a:lnTo>
                  <a:pt x="1010" y="0"/>
                </a:lnTo>
                <a:lnTo>
                  <a:pt x="976" y="84"/>
                </a:lnTo>
                <a:lnTo>
                  <a:pt x="902" y="221"/>
                </a:lnTo>
                <a:lnTo>
                  <a:pt x="803" y="194"/>
                </a:lnTo>
                <a:lnTo>
                  <a:pt x="792" y="95"/>
                </a:lnTo>
                <a:lnTo>
                  <a:pt x="769" y="0"/>
                </a:lnTo>
                <a:lnTo>
                  <a:pt x="660" y="36"/>
                </a:lnTo>
                <a:close/>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91" name="Freeform 31"/>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92" name="Freeform 32"/>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93" name="Freeform 33"/>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94" name="Freeform 34"/>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95" name="Freeform 35"/>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96" name="Freeform 36"/>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97" name="Freeform 37"/>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0998" name="Freeform 38"/>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0999" name="Freeform 39"/>
          <p:cNvSpPr>
            <a:spLocks/>
          </p:cNvSpPr>
          <p:nvPr/>
        </p:nvSpPr>
        <p:spPr bwMode="auto">
          <a:xfrm>
            <a:off x="4270375" y="3389313"/>
            <a:ext cx="85725" cy="3143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41000" name="Freeform 40"/>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1001" name="Freeform 41"/>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chemeClr val="accent6">
                  <a:lumMod val="50000"/>
                </a:schemeClr>
              </a:solidFill>
            </a:endParaRPr>
          </a:p>
        </p:txBody>
      </p:sp>
      <p:sp>
        <p:nvSpPr>
          <p:cNvPr id="41002" name="Rectangle 42"/>
          <p:cNvSpPr>
            <a:spLocks noChangeArrowheads="1"/>
          </p:cNvSpPr>
          <p:nvPr/>
        </p:nvSpPr>
        <p:spPr bwMode="auto">
          <a:xfrm>
            <a:off x="690563" y="2330450"/>
            <a:ext cx="1133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03" name="Rectangle 43"/>
          <p:cNvSpPr>
            <a:spLocks noChangeArrowheads="1"/>
          </p:cNvSpPr>
          <p:nvPr/>
        </p:nvSpPr>
        <p:spPr bwMode="auto">
          <a:xfrm>
            <a:off x="3708400" y="3325813"/>
            <a:ext cx="2111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04" name="Rectangle 44"/>
          <p:cNvSpPr>
            <a:spLocks noChangeArrowheads="1"/>
          </p:cNvSpPr>
          <p:nvPr/>
        </p:nvSpPr>
        <p:spPr bwMode="auto">
          <a:xfrm>
            <a:off x="2651125" y="3290888"/>
            <a:ext cx="2114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05" name="Rectangle 45"/>
          <p:cNvSpPr>
            <a:spLocks noChangeArrowheads="1"/>
          </p:cNvSpPr>
          <p:nvPr/>
        </p:nvSpPr>
        <p:spPr bwMode="auto">
          <a:xfrm>
            <a:off x="3406775" y="3976688"/>
            <a:ext cx="711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06" name="Freeform 46"/>
          <p:cNvSpPr>
            <a:spLocks/>
          </p:cNvSpPr>
          <p:nvPr/>
        </p:nvSpPr>
        <p:spPr bwMode="auto">
          <a:xfrm>
            <a:off x="715963" y="1290638"/>
            <a:ext cx="1809750" cy="4983162"/>
          </a:xfrm>
          <a:custGeom>
            <a:avLst/>
            <a:gdLst>
              <a:gd name="T0" fmla="*/ 2147483646 w 2055"/>
              <a:gd name="T1" fmla="*/ 0 h 4709"/>
              <a:gd name="T2" fmla="*/ 2147483646 w 2055"/>
              <a:gd name="T3" fmla="*/ 2147483646 h 4709"/>
              <a:gd name="T4" fmla="*/ 2147483646 w 2055"/>
              <a:gd name="T5" fmla="*/ 2147483646 h 4709"/>
              <a:gd name="T6" fmla="*/ 2147483646 w 2055"/>
              <a:gd name="T7" fmla="*/ 2147483646 h 4709"/>
              <a:gd name="T8" fmla="*/ 2147483646 w 2055"/>
              <a:gd name="T9" fmla="*/ 2147483646 h 4709"/>
              <a:gd name="T10" fmla="*/ 2147483646 w 2055"/>
              <a:gd name="T11" fmla="*/ 2147483646 h 4709"/>
              <a:gd name="T12" fmla="*/ 2147483646 w 2055"/>
              <a:gd name="T13" fmla="*/ 2147483646 h 4709"/>
              <a:gd name="T14" fmla="*/ 2147483646 w 2055"/>
              <a:gd name="T15" fmla="*/ 2147483646 h 4709"/>
              <a:gd name="T16" fmla="*/ 2147483646 w 2055"/>
              <a:gd name="T17" fmla="*/ 2147483646 h 4709"/>
              <a:gd name="T18" fmla="*/ 2147483646 w 2055"/>
              <a:gd name="T19" fmla="*/ 2147483646 h 4709"/>
              <a:gd name="T20" fmla="*/ 2147483646 w 2055"/>
              <a:gd name="T21" fmla="*/ 2147483646 h 4709"/>
              <a:gd name="T22" fmla="*/ 2147483646 w 2055"/>
              <a:gd name="T23" fmla="*/ 2147483646 h 4709"/>
              <a:gd name="T24" fmla="*/ 2147483646 w 2055"/>
              <a:gd name="T25" fmla="*/ 2147483646 h 4709"/>
              <a:gd name="T26" fmla="*/ 2147483646 w 2055"/>
              <a:gd name="T27" fmla="*/ 2147483646 h 4709"/>
              <a:gd name="T28" fmla="*/ 2147483646 w 2055"/>
              <a:gd name="T29" fmla="*/ 2147483646 h 4709"/>
              <a:gd name="T30" fmla="*/ 2147483646 w 2055"/>
              <a:gd name="T31" fmla="*/ 2147483646 h 4709"/>
              <a:gd name="T32" fmla="*/ 2147483646 w 2055"/>
              <a:gd name="T33" fmla="*/ 2147483646 h 4709"/>
              <a:gd name="T34" fmla="*/ 2147483646 w 2055"/>
              <a:gd name="T35" fmla="*/ 2147483646 h 4709"/>
              <a:gd name="T36" fmla="*/ 2147483646 w 2055"/>
              <a:gd name="T37" fmla="*/ 2147483646 h 4709"/>
              <a:gd name="T38" fmla="*/ 2147483646 w 2055"/>
              <a:gd name="T39" fmla="*/ 2147483646 h 4709"/>
              <a:gd name="T40" fmla="*/ 2147483646 w 2055"/>
              <a:gd name="T41" fmla="*/ 2147483646 h 4709"/>
              <a:gd name="T42" fmla="*/ 2147483646 w 2055"/>
              <a:gd name="T43" fmla="*/ 2147483646 h 4709"/>
              <a:gd name="T44" fmla="*/ 2147483646 w 2055"/>
              <a:gd name="T45" fmla="*/ 2147483646 h 4709"/>
              <a:gd name="T46" fmla="*/ 2147483646 w 2055"/>
              <a:gd name="T47" fmla="*/ 2147483646 h 4709"/>
              <a:gd name="T48" fmla="*/ 2147483646 w 2055"/>
              <a:gd name="T49" fmla="*/ 2147483646 h 4709"/>
              <a:gd name="T50" fmla="*/ 2147483646 w 2055"/>
              <a:gd name="T51" fmla="*/ 2147483646 h 4709"/>
              <a:gd name="T52" fmla="*/ 2147483646 w 2055"/>
              <a:gd name="T53" fmla="*/ 2147483646 h 4709"/>
              <a:gd name="T54" fmla="*/ 2147483646 w 2055"/>
              <a:gd name="T55" fmla="*/ 2147483646 h 4709"/>
              <a:gd name="T56" fmla="*/ 0 w 2055"/>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55" h="4709">
                <a:moveTo>
                  <a:pt x="2055" y="0"/>
                </a:moveTo>
                <a:lnTo>
                  <a:pt x="1846" y="382"/>
                </a:lnTo>
                <a:lnTo>
                  <a:pt x="1641" y="762"/>
                </a:lnTo>
                <a:lnTo>
                  <a:pt x="1539" y="949"/>
                </a:lnTo>
                <a:lnTo>
                  <a:pt x="1439" y="1137"/>
                </a:lnTo>
                <a:lnTo>
                  <a:pt x="1343" y="1320"/>
                </a:lnTo>
                <a:lnTo>
                  <a:pt x="1247" y="1502"/>
                </a:lnTo>
                <a:lnTo>
                  <a:pt x="1154" y="1681"/>
                </a:lnTo>
                <a:lnTo>
                  <a:pt x="1063" y="1855"/>
                </a:lnTo>
                <a:lnTo>
                  <a:pt x="977" y="2028"/>
                </a:lnTo>
                <a:lnTo>
                  <a:pt x="893" y="2196"/>
                </a:lnTo>
                <a:lnTo>
                  <a:pt x="813" y="2362"/>
                </a:lnTo>
                <a:lnTo>
                  <a:pt x="737" y="2521"/>
                </a:lnTo>
                <a:lnTo>
                  <a:pt x="665" y="2676"/>
                </a:lnTo>
                <a:lnTo>
                  <a:pt x="599" y="2826"/>
                </a:lnTo>
                <a:lnTo>
                  <a:pt x="537" y="2970"/>
                </a:lnTo>
                <a:lnTo>
                  <a:pt x="480" y="3109"/>
                </a:lnTo>
                <a:lnTo>
                  <a:pt x="428" y="3245"/>
                </a:lnTo>
                <a:lnTo>
                  <a:pt x="380" y="3373"/>
                </a:lnTo>
                <a:lnTo>
                  <a:pt x="335" y="3500"/>
                </a:lnTo>
                <a:lnTo>
                  <a:pt x="292" y="3621"/>
                </a:lnTo>
                <a:lnTo>
                  <a:pt x="255" y="3741"/>
                </a:lnTo>
                <a:lnTo>
                  <a:pt x="219" y="3857"/>
                </a:lnTo>
                <a:lnTo>
                  <a:pt x="187" y="3969"/>
                </a:lnTo>
                <a:lnTo>
                  <a:pt x="155" y="4080"/>
                </a:lnTo>
                <a:lnTo>
                  <a:pt x="127" y="4187"/>
                </a:lnTo>
                <a:lnTo>
                  <a:pt x="100" y="4294"/>
                </a:lnTo>
                <a:lnTo>
                  <a:pt x="48" y="4503"/>
                </a:lnTo>
                <a:lnTo>
                  <a:pt x="0"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chemeClr val="accent6">
                  <a:lumMod val="50000"/>
                </a:schemeClr>
              </a:solidFill>
            </a:endParaRPr>
          </a:p>
        </p:txBody>
      </p:sp>
      <p:sp>
        <p:nvSpPr>
          <p:cNvPr id="41007" name="Freeform 47"/>
          <p:cNvSpPr>
            <a:spLocks/>
          </p:cNvSpPr>
          <p:nvPr/>
        </p:nvSpPr>
        <p:spPr bwMode="auto">
          <a:xfrm>
            <a:off x="5014913" y="1290638"/>
            <a:ext cx="1120775" cy="4983162"/>
          </a:xfrm>
          <a:custGeom>
            <a:avLst/>
            <a:gdLst>
              <a:gd name="T0" fmla="*/ 0 w 1271"/>
              <a:gd name="T1" fmla="*/ 0 h 4709"/>
              <a:gd name="T2" fmla="*/ 2147483646 w 1271"/>
              <a:gd name="T3" fmla="*/ 2147483646 h 4709"/>
              <a:gd name="T4" fmla="*/ 2147483646 w 1271"/>
              <a:gd name="T5" fmla="*/ 2147483646 h 4709"/>
              <a:gd name="T6" fmla="*/ 2147483646 w 1271"/>
              <a:gd name="T7" fmla="*/ 2147483646 h 4709"/>
              <a:gd name="T8" fmla="*/ 2147483646 w 1271"/>
              <a:gd name="T9" fmla="*/ 2147483646 h 4709"/>
              <a:gd name="T10" fmla="*/ 2147483646 w 1271"/>
              <a:gd name="T11" fmla="*/ 2147483646 h 4709"/>
              <a:gd name="T12" fmla="*/ 2147483646 w 1271"/>
              <a:gd name="T13" fmla="*/ 2147483646 h 4709"/>
              <a:gd name="T14" fmla="*/ 2147483646 w 1271"/>
              <a:gd name="T15" fmla="*/ 2147483646 h 4709"/>
              <a:gd name="T16" fmla="*/ 2147483646 w 1271"/>
              <a:gd name="T17" fmla="*/ 2147483646 h 4709"/>
              <a:gd name="T18" fmla="*/ 2147483646 w 1271"/>
              <a:gd name="T19" fmla="*/ 2147483646 h 4709"/>
              <a:gd name="T20" fmla="*/ 2147483646 w 1271"/>
              <a:gd name="T21" fmla="*/ 2147483646 h 4709"/>
              <a:gd name="T22" fmla="*/ 2147483646 w 1271"/>
              <a:gd name="T23" fmla="*/ 2147483646 h 4709"/>
              <a:gd name="T24" fmla="*/ 2147483646 w 1271"/>
              <a:gd name="T25" fmla="*/ 2147483646 h 4709"/>
              <a:gd name="T26" fmla="*/ 2147483646 w 1271"/>
              <a:gd name="T27" fmla="*/ 2147483646 h 4709"/>
              <a:gd name="T28" fmla="*/ 2147483646 w 1271"/>
              <a:gd name="T29" fmla="*/ 2147483646 h 4709"/>
              <a:gd name="T30" fmla="*/ 2147483646 w 1271"/>
              <a:gd name="T31" fmla="*/ 2147483646 h 4709"/>
              <a:gd name="T32" fmla="*/ 2147483646 w 1271"/>
              <a:gd name="T33" fmla="*/ 2147483646 h 4709"/>
              <a:gd name="T34" fmla="*/ 2147483646 w 1271"/>
              <a:gd name="T35" fmla="*/ 2147483646 h 4709"/>
              <a:gd name="T36" fmla="*/ 2147483646 w 1271"/>
              <a:gd name="T37" fmla="*/ 2147483646 h 4709"/>
              <a:gd name="T38" fmla="*/ 2147483646 w 1271"/>
              <a:gd name="T39" fmla="*/ 2147483646 h 4709"/>
              <a:gd name="T40" fmla="*/ 2147483646 w 1271"/>
              <a:gd name="T41" fmla="*/ 2147483646 h 4709"/>
              <a:gd name="T42" fmla="*/ 2147483646 w 1271"/>
              <a:gd name="T43" fmla="*/ 2147483646 h 4709"/>
              <a:gd name="T44" fmla="*/ 2147483646 w 1271"/>
              <a:gd name="T45" fmla="*/ 2147483646 h 4709"/>
              <a:gd name="T46" fmla="*/ 2147483646 w 1271"/>
              <a:gd name="T47" fmla="*/ 2147483646 h 4709"/>
              <a:gd name="T48" fmla="*/ 2147483646 w 1271"/>
              <a:gd name="T49" fmla="*/ 2147483646 h 4709"/>
              <a:gd name="T50" fmla="*/ 2147483646 w 1271"/>
              <a:gd name="T51" fmla="*/ 2147483646 h 4709"/>
              <a:gd name="T52" fmla="*/ 2147483646 w 1271"/>
              <a:gd name="T53" fmla="*/ 2147483646 h 4709"/>
              <a:gd name="T54" fmla="*/ 2147483646 w 1271"/>
              <a:gd name="T55" fmla="*/ 2147483646 h 4709"/>
              <a:gd name="T56" fmla="*/ 2147483646 w 1271"/>
              <a:gd name="T57" fmla="*/ 2147483646 h 4709"/>
              <a:gd name="T58" fmla="*/ 2147483646 w 1271"/>
              <a:gd name="T59" fmla="*/ 2147483646 h 4709"/>
              <a:gd name="T60" fmla="*/ 2147483646 w 1271"/>
              <a:gd name="T61" fmla="*/ 2147483646 h 4709"/>
              <a:gd name="T62" fmla="*/ 2147483646 w 1271"/>
              <a:gd name="T63" fmla="*/ 2147483646 h 4709"/>
              <a:gd name="T64" fmla="*/ 2147483646 w 1271"/>
              <a:gd name="T65" fmla="*/ 2147483646 h 4709"/>
              <a:gd name="T66" fmla="*/ 2147483646 w 1271"/>
              <a:gd name="T67" fmla="*/ 2147483646 h 4709"/>
              <a:gd name="T68" fmla="*/ 2147483646 w 1271"/>
              <a:gd name="T69" fmla="*/ 2147483646 h 4709"/>
              <a:gd name="T70" fmla="*/ 2147483646 w 1271"/>
              <a:gd name="T71" fmla="*/ 2147483646 h 4709"/>
              <a:gd name="T72" fmla="*/ 2147483646 w 1271"/>
              <a:gd name="T73" fmla="*/ 2147483646 h 4709"/>
              <a:gd name="T74" fmla="*/ 2147483646 w 1271"/>
              <a:gd name="T75" fmla="*/ 2147483646 h 4709"/>
              <a:gd name="T76" fmla="*/ 2147483646 w 1271"/>
              <a:gd name="T77" fmla="*/ 2147483646 h 4709"/>
              <a:gd name="T78" fmla="*/ 2147483646 w 1271"/>
              <a:gd name="T79" fmla="*/ 2147483646 h 4709"/>
              <a:gd name="T80" fmla="*/ 2147483646 w 1271"/>
              <a:gd name="T81" fmla="*/ 2147483646 h 4709"/>
              <a:gd name="T82" fmla="*/ 2147483646 w 1271"/>
              <a:gd name="T83" fmla="*/ 2147483646 h 4709"/>
              <a:gd name="T84" fmla="*/ 2147483646 w 1271"/>
              <a:gd name="T85" fmla="*/ 2147483646 h 4709"/>
              <a:gd name="T86" fmla="*/ 2147483646 w 1271"/>
              <a:gd name="T87" fmla="*/ 2147483646 h 4709"/>
              <a:gd name="T88" fmla="*/ 2147483646 w 1271"/>
              <a:gd name="T89" fmla="*/ 2147483646 h 47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71" h="4709">
                <a:moveTo>
                  <a:pt x="0" y="0"/>
                </a:moveTo>
                <a:lnTo>
                  <a:pt x="162" y="494"/>
                </a:lnTo>
                <a:lnTo>
                  <a:pt x="241" y="739"/>
                </a:lnTo>
                <a:lnTo>
                  <a:pt x="321" y="981"/>
                </a:lnTo>
                <a:lnTo>
                  <a:pt x="397" y="1222"/>
                </a:lnTo>
                <a:lnTo>
                  <a:pt x="474" y="1458"/>
                </a:lnTo>
                <a:lnTo>
                  <a:pt x="547" y="1688"/>
                </a:lnTo>
                <a:lnTo>
                  <a:pt x="619" y="1914"/>
                </a:lnTo>
                <a:lnTo>
                  <a:pt x="688" y="2132"/>
                </a:lnTo>
                <a:lnTo>
                  <a:pt x="722" y="2239"/>
                </a:lnTo>
                <a:lnTo>
                  <a:pt x="754" y="2344"/>
                </a:lnTo>
                <a:lnTo>
                  <a:pt x="786" y="2448"/>
                </a:lnTo>
                <a:lnTo>
                  <a:pt x="817" y="2549"/>
                </a:lnTo>
                <a:lnTo>
                  <a:pt x="847" y="2647"/>
                </a:lnTo>
                <a:lnTo>
                  <a:pt x="877" y="2746"/>
                </a:lnTo>
                <a:lnTo>
                  <a:pt x="906" y="2838"/>
                </a:lnTo>
                <a:lnTo>
                  <a:pt x="933" y="2931"/>
                </a:lnTo>
                <a:lnTo>
                  <a:pt x="959" y="3020"/>
                </a:lnTo>
                <a:lnTo>
                  <a:pt x="984" y="3108"/>
                </a:lnTo>
                <a:lnTo>
                  <a:pt x="1009" y="3191"/>
                </a:lnTo>
                <a:lnTo>
                  <a:pt x="1031" y="3272"/>
                </a:lnTo>
                <a:lnTo>
                  <a:pt x="1054" y="3350"/>
                </a:lnTo>
                <a:lnTo>
                  <a:pt x="1073" y="3425"/>
                </a:lnTo>
                <a:lnTo>
                  <a:pt x="1093" y="3496"/>
                </a:lnTo>
                <a:lnTo>
                  <a:pt x="1111" y="3566"/>
                </a:lnTo>
                <a:lnTo>
                  <a:pt x="1127" y="3632"/>
                </a:lnTo>
                <a:lnTo>
                  <a:pt x="1143" y="3696"/>
                </a:lnTo>
                <a:lnTo>
                  <a:pt x="1157" y="3755"/>
                </a:lnTo>
                <a:lnTo>
                  <a:pt x="1170" y="3814"/>
                </a:lnTo>
                <a:lnTo>
                  <a:pt x="1182" y="3869"/>
                </a:lnTo>
                <a:lnTo>
                  <a:pt x="1193" y="3921"/>
                </a:lnTo>
                <a:lnTo>
                  <a:pt x="1204" y="3973"/>
                </a:lnTo>
                <a:lnTo>
                  <a:pt x="1213" y="4021"/>
                </a:lnTo>
                <a:lnTo>
                  <a:pt x="1221" y="4067"/>
                </a:lnTo>
                <a:lnTo>
                  <a:pt x="1229" y="4110"/>
                </a:lnTo>
                <a:lnTo>
                  <a:pt x="1236" y="4153"/>
                </a:lnTo>
                <a:lnTo>
                  <a:pt x="1243" y="4192"/>
                </a:lnTo>
                <a:lnTo>
                  <a:pt x="1252" y="4269"/>
                </a:lnTo>
                <a:lnTo>
                  <a:pt x="1259" y="4337"/>
                </a:lnTo>
                <a:lnTo>
                  <a:pt x="1264" y="4401"/>
                </a:lnTo>
                <a:lnTo>
                  <a:pt x="1268" y="4460"/>
                </a:lnTo>
                <a:lnTo>
                  <a:pt x="1270" y="4513"/>
                </a:lnTo>
                <a:lnTo>
                  <a:pt x="1271" y="4565"/>
                </a:lnTo>
                <a:lnTo>
                  <a:pt x="1270" y="4615"/>
                </a:lnTo>
                <a:lnTo>
                  <a:pt x="1268"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chemeClr val="accent6">
                  <a:lumMod val="50000"/>
                </a:schemeClr>
              </a:solidFill>
            </a:endParaRPr>
          </a:p>
        </p:txBody>
      </p:sp>
      <p:sp>
        <p:nvSpPr>
          <p:cNvPr id="41008" name="Freeform 48"/>
          <p:cNvSpPr>
            <a:spLocks/>
          </p:cNvSpPr>
          <p:nvPr/>
        </p:nvSpPr>
        <p:spPr bwMode="auto">
          <a:xfrm>
            <a:off x="6297613" y="1290638"/>
            <a:ext cx="2187575" cy="4983162"/>
          </a:xfrm>
          <a:custGeom>
            <a:avLst/>
            <a:gdLst>
              <a:gd name="T0" fmla="*/ 0 w 2483"/>
              <a:gd name="T1" fmla="*/ 0 h 4709"/>
              <a:gd name="T2" fmla="*/ 2147483646 w 2483"/>
              <a:gd name="T3" fmla="*/ 2147483646 h 4709"/>
              <a:gd name="T4" fmla="*/ 2147483646 w 2483"/>
              <a:gd name="T5" fmla="*/ 2147483646 h 4709"/>
              <a:gd name="T6" fmla="*/ 2147483646 w 2483"/>
              <a:gd name="T7" fmla="*/ 2147483646 h 4709"/>
              <a:gd name="T8" fmla="*/ 2147483646 w 2483"/>
              <a:gd name="T9" fmla="*/ 2147483646 h 4709"/>
              <a:gd name="T10" fmla="*/ 2147483646 w 2483"/>
              <a:gd name="T11" fmla="*/ 2147483646 h 4709"/>
              <a:gd name="T12" fmla="*/ 2147483646 w 2483"/>
              <a:gd name="T13" fmla="*/ 2147483646 h 4709"/>
              <a:gd name="T14" fmla="*/ 2147483646 w 2483"/>
              <a:gd name="T15" fmla="*/ 2147483646 h 4709"/>
              <a:gd name="T16" fmla="*/ 2147483646 w 2483"/>
              <a:gd name="T17" fmla="*/ 2147483646 h 4709"/>
              <a:gd name="T18" fmla="*/ 2147483646 w 2483"/>
              <a:gd name="T19" fmla="*/ 2147483646 h 4709"/>
              <a:gd name="T20" fmla="*/ 2147483646 w 2483"/>
              <a:gd name="T21" fmla="*/ 2147483646 h 4709"/>
              <a:gd name="T22" fmla="*/ 2147483646 w 2483"/>
              <a:gd name="T23" fmla="*/ 2147483646 h 4709"/>
              <a:gd name="T24" fmla="*/ 2147483646 w 2483"/>
              <a:gd name="T25" fmla="*/ 2147483646 h 4709"/>
              <a:gd name="T26" fmla="*/ 2147483646 w 2483"/>
              <a:gd name="T27" fmla="*/ 2147483646 h 4709"/>
              <a:gd name="T28" fmla="*/ 2147483646 w 2483"/>
              <a:gd name="T29" fmla="*/ 2147483646 h 4709"/>
              <a:gd name="T30" fmla="*/ 2147483646 w 2483"/>
              <a:gd name="T31" fmla="*/ 2147483646 h 4709"/>
              <a:gd name="T32" fmla="*/ 2147483646 w 2483"/>
              <a:gd name="T33" fmla="*/ 2147483646 h 4709"/>
              <a:gd name="T34" fmla="*/ 2147483646 w 2483"/>
              <a:gd name="T35" fmla="*/ 2147483646 h 4709"/>
              <a:gd name="T36" fmla="*/ 2147483646 w 2483"/>
              <a:gd name="T37" fmla="*/ 2147483646 h 4709"/>
              <a:gd name="T38" fmla="*/ 2147483646 w 2483"/>
              <a:gd name="T39" fmla="*/ 2147483646 h 4709"/>
              <a:gd name="T40" fmla="*/ 2147483646 w 2483"/>
              <a:gd name="T41" fmla="*/ 2147483646 h 4709"/>
              <a:gd name="T42" fmla="*/ 2147483646 w 2483"/>
              <a:gd name="T43" fmla="*/ 2147483646 h 4709"/>
              <a:gd name="T44" fmla="*/ 2147483646 w 2483"/>
              <a:gd name="T45" fmla="*/ 2147483646 h 4709"/>
              <a:gd name="T46" fmla="*/ 2147483646 w 2483"/>
              <a:gd name="T47" fmla="*/ 2147483646 h 4709"/>
              <a:gd name="T48" fmla="*/ 2147483646 w 2483"/>
              <a:gd name="T49" fmla="*/ 2147483646 h 4709"/>
              <a:gd name="T50" fmla="*/ 2147483646 w 2483"/>
              <a:gd name="T51" fmla="*/ 2147483646 h 4709"/>
              <a:gd name="T52" fmla="*/ 2147483646 w 2483"/>
              <a:gd name="T53" fmla="*/ 2147483646 h 4709"/>
              <a:gd name="T54" fmla="*/ 2147483646 w 2483"/>
              <a:gd name="T55" fmla="*/ 2147483646 h 4709"/>
              <a:gd name="T56" fmla="*/ 2147483646 w 2483"/>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83" h="4709">
                <a:moveTo>
                  <a:pt x="0" y="0"/>
                </a:moveTo>
                <a:lnTo>
                  <a:pt x="252" y="382"/>
                </a:lnTo>
                <a:lnTo>
                  <a:pt x="501" y="762"/>
                </a:lnTo>
                <a:lnTo>
                  <a:pt x="623" y="949"/>
                </a:lnTo>
                <a:lnTo>
                  <a:pt x="744" y="1137"/>
                </a:lnTo>
                <a:lnTo>
                  <a:pt x="862" y="1320"/>
                </a:lnTo>
                <a:lnTo>
                  <a:pt x="976" y="1502"/>
                </a:lnTo>
                <a:lnTo>
                  <a:pt x="1088" y="1681"/>
                </a:lnTo>
                <a:lnTo>
                  <a:pt x="1199" y="1855"/>
                </a:lnTo>
                <a:lnTo>
                  <a:pt x="1304" y="2028"/>
                </a:lnTo>
                <a:lnTo>
                  <a:pt x="1404" y="2196"/>
                </a:lnTo>
                <a:lnTo>
                  <a:pt x="1500" y="2362"/>
                </a:lnTo>
                <a:lnTo>
                  <a:pt x="1593" y="2521"/>
                </a:lnTo>
                <a:lnTo>
                  <a:pt x="1678" y="2676"/>
                </a:lnTo>
                <a:lnTo>
                  <a:pt x="1759" y="2826"/>
                </a:lnTo>
                <a:lnTo>
                  <a:pt x="1834" y="2970"/>
                </a:lnTo>
                <a:lnTo>
                  <a:pt x="1903" y="3109"/>
                </a:lnTo>
                <a:lnTo>
                  <a:pt x="1966" y="3245"/>
                </a:lnTo>
                <a:lnTo>
                  <a:pt x="2024" y="3373"/>
                </a:lnTo>
                <a:lnTo>
                  <a:pt x="2080" y="3500"/>
                </a:lnTo>
                <a:lnTo>
                  <a:pt x="2130" y="3621"/>
                </a:lnTo>
                <a:lnTo>
                  <a:pt x="2174" y="3741"/>
                </a:lnTo>
                <a:lnTo>
                  <a:pt x="2217" y="3857"/>
                </a:lnTo>
                <a:lnTo>
                  <a:pt x="2258" y="3969"/>
                </a:lnTo>
                <a:lnTo>
                  <a:pt x="2296" y="4080"/>
                </a:lnTo>
                <a:lnTo>
                  <a:pt x="2329" y="4187"/>
                </a:lnTo>
                <a:lnTo>
                  <a:pt x="2363" y="4294"/>
                </a:lnTo>
                <a:lnTo>
                  <a:pt x="2424" y="4503"/>
                </a:lnTo>
                <a:lnTo>
                  <a:pt x="2483"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chemeClr val="accent6">
                  <a:lumMod val="50000"/>
                </a:schemeClr>
              </a:solidFill>
            </a:endParaRPr>
          </a:p>
        </p:txBody>
      </p:sp>
      <p:sp>
        <p:nvSpPr>
          <p:cNvPr id="41009" name="Freeform 49"/>
          <p:cNvSpPr>
            <a:spLocks/>
          </p:cNvSpPr>
          <p:nvPr/>
        </p:nvSpPr>
        <p:spPr bwMode="auto">
          <a:xfrm>
            <a:off x="263525" y="3192463"/>
            <a:ext cx="8674100" cy="681037"/>
          </a:xfrm>
          <a:custGeom>
            <a:avLst/>
            <a:gdLst>
              <a:gd name="T0" fmla="*/ 0 w 9845"/>
              <a:gd name="T1" fmla="*/ 0 h 644"/>
              <a:gd name="T2" fmla="*/ 2147483646 w 9845"/>
              <a:gd name="T3" fmla="*/ 2147483646 h 644"/>
              <a:gd name="T4" fmla="*/ 2147483646 w 9845"/>
              <a:gd name="T5" fmla="*/ 2147483646 h 644"/>
              <a:gd name="T6" fmla="*/ 2147483646 w 9845"/>
              <a:gd name="T7" fmla="*/ 2147483646 h 644"/>
              <a:gd name="T8" fmla="*/ 2147483646 w 9845"/>
              <a:gd name="T9" fmla="*/ 2147483646 h 644"/>
              <a:gd name="T10" fmla="*/ 2147483646 w 9845"/>
              <a:gd name="T11" fmla="*/ 2147483646 h 644"/>
              <a:gd name="T12" fmla="*/ 2147483646 w 9845"/>
              <a:gd name="T13" fmla="*/ 2147483646 h 644"/>
              <a:gd name="T14" fmla="*/ 2147483646 w 9845"/>
              <a:gd name="T15" fmla="*/ 2147483646 h 644"/>
              <a:gd name="T16" fmla="*/ 2147483646 w 9845"/>
              <a:gd name="T17" fmla="*/ 2147483646 h 644"/>
              <a:gd name="T18" fmla="*/ 2147483646 w 9845"/>
              <a:gd name="T19" fmla="*/ 2147483646 h 644"/>
              <a:gd name="T20" fmla="*/ 2147483646 w 9845"/>
              <a:gd name="T21" fmla="*/ 2147483646 h 644"/>
              <a:gd name="T22" fmla="*/ 2147483646 w 9845"/>
              <a:gd name="T23" fmla="*/ 2147483646 h 644"/>
              <a:gd name="T24" fmla="*/ 2147483646 w 9845"/>
              <a:gd name="T25" fmla="*/ 2147483646 h 644"/>
              <a:gd name="T26" fmla="*/ 2147483646 w 9845"/>
              <a:gd name="T27" fmla="*/ 2147483646 h 644"/>
              <a:gd name="T28" fmla="*/ 2147483646 w 9845"/>
              <a:gd name="T29" fmla="*/ 2147483646 h 644"/>
              <a:gd name="T30" fmla="*/ 2147483646 w 9845"/>
              <a:gd name="T31" fmla="*/ 2147483646 h 644"/>
              <a:gd name="T32" fmla="*/ 2147483646 w 9845"/>
              <a:gd name="T33" fmla="*/ 2147483646 h 644"/>
              <a:gd name="T34" fmla="*/ 2147483646 w 9845"/>
              <a:gd name="T35" fmla="*/ 2147483646 h 644"/>
              <a:gd name="T36" fmla="*/ 2147483646 w 9845"/>
              <a:gd name="T37" fmla="*/ 2147483646 h 644"/>
              <a:gd name="T38" fmla="*/ 2147483646 w 9845"/>
              <a:gd name="T39" fmla="*/ 2147483646 h 644"/>
              <a:gd name="T40" fmla="*/ 2147483646 w 9845"/>
              <a:gd name="T41" fmla="*/ 2147483646 h 644"/>
              <a:gd name="T42" fmla="*/ 2147483646 w 9845"/>
              <a:gd name="T43" fmla="*/ 2147483646 h 644"/>
              <a:gd name="T44" fmla="*/ 2147483646 w 9845"/>
              <a:gd name="T45" fmla="*/ 2147483646 h 644"/>
              <a:gd name="T46" fmla="*/ 2147483646 w 9845"/>
              <a:gd name="T47" fmla="*/ 2147483646 h 644"/>
              <a:gd name="T48" fmla="*/ 2147483646 w 9845"/>
              <a:gd name="T49" fmla="*/ 2147483646 h 644"/>
              <a:gd name="T50" fmla="*/ 2147483646 w 9845"/>
              <a:gd name="T51" fmla="*/ 2147483646 h 644"/>
              <a:gd name="T52" fmla="*/ 2147483646 w 9845"/>
              <a:gd name="T53" fmla="*/ 2147483646 h 644"/>
              <a:gd name="T54" fmla="*/ 2147483646 w 9845"/>
              <a:gd name="T55" fmla="*/ 2147483646 h 644"/>
              <a:gd name="T56" fmla="*/ 2147483646 w 9845"/>
              <a:gd name="T57" fmla="*/ 2147483646 h 644"/>
              <a:gd name="T58" fmla="*/ 2147483646 w 9845"/>
              <a:gd name="T59" fmla="*/ 2147483646 h 644"/>
              <a:gd name="T60" fmla="*/ 2147483646 w 9845"/>
              <a:gd name="T61" fmla="*/ 2147483646 h 644"/>
              <a:gd name="T62" fmla="*/ 2147483646 w 9845"/>
              <a:gd name="T63" fmla="*/ 2147483646 h 644"/>
              <a:gd name="T64" fmla="*/ 2147483646 w 9845"/>
              <a:gd name="T65" fmla="*/ 2147483646 h 644"/>
              <a:gd name="T66" fmla="*/ 2147483646 w 9845"/>
              <a:gd name="T67" fmla="*/ 2147483646 h 644"/>
              <a:gd name="T68" fmla="*/ 2147483646 w 9845"/>
              <a:gd name="T69" fmla="*/ 2147483646 h 644"/>
              <a:gd name="T70" fmla="*/ 2147483646 w 9845"/>
              <a:gd name="T71" fmla="*/ 2147483646 h 644"/>
              <a:gd name="T72" fmla="*/ 2147483646 w 9845"/>
              <a:gd name="T73" fmla="*/ 2147483646 h 644"/>
              <a:gd name="T74" fmla="*/ 2147483646 w 9845"/>
              <a:gd name="T75" fmla="*/ 2147483646 h 644"/>
              <a:gd name="T76" fmla="*/ 2147483646 w 9845"/>
              <a:gd name="T77" fmla="*/ 2147483646 h 644"/>
              <a:gd name="T78" fmla="*/ 2147483646 w 9845"/>
              <a:gd name="T79" fmla="*/ 2147483646 h 644"/>
              <a:gd name="T80" fmla="*/ 2147483646 w 9845"/>
              <a:gd name="T81" fmla="*/ 2147483646 h 644"/>
              <a:gd name="T82" fmla="*/ 2147483646 w 9845"/>
              <a:gd name="T83" fmla="*/ 0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845" h="644">
                <a:moveTo>
                  <a:pt x="0" y="0"/>
                </a:moveTo>
                <a:lnTo>
                  <a:pt x="466" y="95"/>
                </a:lnTo>
                <a:lnTo>
                  <a:pt x="929" y="188"/>
                </a:lnTo>
                <a:lnTo>
                  <a:pt x="1390" y="275"/>
                </a:lnTo>
                <a:lnTo>
                  <a:pt x="1620" y="318"/>
                </a:lnTo>
                <a:lnTo>
                  <a:pt x="1846" y="359"/>
                </a:lnTo>
                <a:lnTo>
                  <a:pt x="2073" y="396"/>
                </a:lnTo>
                <a:lnTo>
                  <a:pt x="2297" y="434"/>
                </a:lnTo>
                <a:lnTo>
                  <a:pt x="2519" y="468"/>
                </a:lnTo>
                <a:lnTo>
                  <a:pt x="2740" y="500"/>
                </a:lnTo>
                <a:lnTo>
                  <a:pt x="2957" y="528"/>
                </a:lnTo>
                <a:lnTo>
                  <a:pt x="3173" y="553"/>
                </a:lnTo>
                <a:lnTo>
                  <a:pt x="3385" y="576"/>
                </a:lnTo>
                <a:lnTo>
                  <a:pt x="3596" y="594"/>
                </a:lnTo>
                <a:lnTo>
                  <a:pt x="3803" y="610"/>
                </a:lnTo>
                <a:lnTo>
                  <a:pt x="4006" y="623"/>
                </a:lnTo>
                <a:lnTo>
                  <a:pt x="4204" y="632"/>
                </a:lnTo>
                <a:lnTo>
                  <a:pt x="4400" y="639"/>
                </a:lnTo>
                <a:lnTo>
                  <a:pt x="4595" y="642"/>
                </a:lnTo>
                <a:lnTo>
                  <a:pt x="4786" y="644"/>
                </a:lnTo>
                <a:lnTo>
                  <a:pt x="4975" y="642"/>
                </a:lnTo>
                <a:lnTo>
                  <a:pt x="5164" y="639"/>
                </a:lnTo>
                <a:lnTo>
                  <a:pt x="5351" y="634"/>
                </a:lnTo>
                <a:lnTo>
                  <a:pt x="5538" y="626"/>
                </a:lnTo>
                <a:lnTo>
                  <a:pt x="5725" y="616"/>
                </a:lnTo>
                <a:lnTo>
                  <a:pt x="5913" y="605"/>
                </a:lnTo>
                <a:lnTo>
                  <a:pt x="6102" y="591"/>
                </a:lnTo>
                <a:lnTo>
                  <a:pt x="6293" y="576"/>
                </a:lnTo>
                <a:lnTo>
                  <a:pt x="6483" y="559"/>
                </a:lnTo>
                <a:lnTo>
                  <a:pt x="6678" y="541"/>
                </a:lnTo>
                <a:lnTo>
                  <a:pt x="6874" y="521"/>
                </a:lnTo>
                <a:lnTo>
                  <a:pt x="7070" y="498"/>
                </a:lnTo>
                <a:lnTo>
                  <a:pt x="7266" y="473"/>
                </a:lnTo>
                <a:lnTo>
                  <a:pt x="7463" y="446"/>
                </a:lnTo>
                <a:lnTo>
                  <a:pt x="7661" y="416"/>
                </a:lnTo>
                <a:lnTo>
                  <a:pt x="7859" y="386"/>
                </a:lnTo>
                <a:lnTo>
                  <a:pt x="8055" y="352"/>
                </a:lnTo>
                <a:lnTo>
                  <a:pt x="8255" y="316"/>
                </a:lnTo>
                <a:lnTo>
                  <a:pt x="8650" y="243"/>
                </a:lnTo>
                <a:lnTo>
                  <a:pt x="9048" y="164"/>
                </a:lnTo>
                <a:lnTo>
                  <a:pt x="9448" y="82"/>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chemeClr val="accent6">
                  <a:lumMod val="50000"/>
                </a:schemeClr>
              </a:solidFill>
            </a:endParaRPr>
          </a:p>
        </p:txBody>
      </p:sp>
      <p:sp>
        <p:nvSpPr>
          <p:cNvPr id="41010" name="Freeform 50"/>
          <p:cNvSpPr>
            <a:spLocks/>
          </p:cNvSpPr>
          <p:nvPr/>
        </p:nvSpPr>
        <p:spPr bwMode="auto">
          <a:xfrm>
            <a:off x="263525" y="5202238"/>
            <a:ext cx="8674100" cy="254000"/>
          </a:xfrm>
          <a:custGeom>
            <a:avLst/>
            <a:gdLst>
              <a:gd name="T0" fmla="*/ 0 w 9845"/>
              <a:gd name="T1" fmla="*/ 2147483646 h 241"/>
              <a:gd name="T2" fmla="*/ 2147483646 w 9845"/>
              <a:gd name="T3" fmla="*/ 2147483646 h 241"/>
              <a:gd name="T4" fmla="*/ 2147483646 w 9845"/>
              <a:gd name="T5" fmla="*/ 2147483646 h 241"/>
              <a:gd name="T6" fmla="*/ 2147483646 w 9845"/>
              <a:gd name="T7" fmla="*/ 2147483646 h 241"/>
              <a:gd name="T8" fmla="*/ 2147483646 w 9845"/>
              <a:gd name="T9" fmla="*/ 2147483646 h 241"/>
              <a:gd name="T10" fmla="*/ 2147483646 w 9845"/>
              <a:gd name="T11" fmla="*/ 2147483646 h 241"/>
              <a:gd name="T12" fmla="*/ 2147483646 w 9845"/>
              <a:gd name="T13" fmla="*/ 2147483646 h 241"/>
              <a:gd name="T14" fmla="*/ 2147483646 w 9845"/>
              <a:gd name="T15" fmla="*/ 2147483646 h 241"/>
              <a:gd name="T16" fmla="*/ 2147483646 w 9845"/>
              <a:gd name="T17" fmla="*/ 2147483646 h 241"/>
              <a:gd name="T18" fmla="*/ 2147483646 w 9845"/>
              <a:gd name="T19" fmla="*/ 2147483646 h 241"/>
              <a:gd name="T20" fmla="*/ 2147483646 w 9845"/>
              <a:gd name="T21" fmla="*/ 2147483646 h 241"/>
              <a:gd name="T22" fmla="*/ 2147483646 w 9845"/>
              <a:gd name="T23" fmla="*/ 2147483646 h 241"/>
              <a:gd name="T24" fmla="*/ 2147483646 w 9845"/>
              <a:gd name="T25" fmla="*/ 2147483646 h 241"/>
              <a:gd name="T26" fmla="*/ 2147483646 w 9845"/>
              <a:gd name="T27" fmla="*/ 2147483646 h 241"/>
              <a:gd name="T28" fmla="*/ 2147483646 w 9845"/>
              <a:gd name="T29" fmla="*/ 2147483646 h 241"/>
              <a:gd name="T30" fmla="*/ 2147483646 w 9845"/>
              <a:gd name="T31" fmla="*/ 2147483646 h 241"/>
              <a:gd name="T32" fmla="*/ 2147483646 w 9845"/>
              <a:gd name="T33" fmla="*/ 2147483646 h 241"/>
              <a:gd name="T34" fmla="*/ 2147483646 w 9845"/>
              <a:gd name="T35" fmla="*/ 0 h 241"/>
              <a:gd name="T36" fmla="*/ 2147483646 w 9845"/>
              <a:gd name="T37" fmla="*/ 0 h 241"/>
              <a:gd name="T38" fmla="*/ 2147483646 w 9845"/>
              <a:gd name="T39" fmla="*/ 2147483646 h 241"/>
              <a:gd name="T40" fmla="*/ 2147483646 w 9845"/>
              <a:gd name="T41" fmla="*/ 2147483646 h 241"/>
              <a:gd name="T42" fmla="*/ 2147483646 w 9845"/>
              <a:gd name="T43" fmla="*/ 2147483646 h 241"/>
              <a:gd name="T44" fmla="*/ 2147483646 w 9845"/>
              <a:gd name="T45" fmla="*/ 2147483646 h 241"/>
              <a:gd name="T46" fmla="*/ 2147483646 w 9845"/>
              <a:gd name="T47" fmla="*/ 2147483646 h 241"/>
              <a:gd name="T48" fmla="*/ 2147483646 w 9845"/>
              <a:gd name="T49" fmla="*/ 2147483646 h 241"/>
              <a:gd name="T50" fmla="*/ 2147483646 w 9845"/>
              <a:gd name="T51" fmla="*/ 2147483646 h 241"/>
              <a:gd name="T52" fmla="*/ 2147483646 w 9845"/>
              <a:gd name="T53" fmla="*/ 2147483646 h 241"/>
              <a:gd name="T54" fmla="*/ 2147483646 w 9845"/>
              <a:gd name="T55" fmla="*/ 2147483646 h 241"/>
              <a:gd name="T56" fmla="*/ 2147483646 w 9845"/>
              <a:gd name="T57" fmla="*/ 2147483646 h 241"/>
              <a:gd name="T58" fmla="*/ 2147483646 w 9845"/>
              <a:gd name="T59" fmla="*/ 2147483646 h 241"/>
              <a:gd name="T60" fmla="*/ 2147483646 w 9845"/>
              <a:gd name="T61" fmla="*/ 2147483646 h 241"/>
              <a:gd name="T62" fmla="*/ 2147483646 w 9845"/>
              <a:gd name="T63" fmla="*/ 2147483646 h 241"/>
              <a:gd name="T64" fmla="*/ 2147483646 w 9845"/>
              <a:gd name="T65" fmla="*/ 2147483646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45" h="241">
                <a:moveTo>
                  <a:pt x="0" y="241"/>
                </a:moveTo>
                <a:lnTo>
                  <a:pt x="466" y="205"/>
                </a:lnTo>
                <a:lnTo>
                  <a:pt x="929" y="171"/>
                </a:lnTo>
                <a:lnTo>
                  <a:pt x="1390" y="137"/>
                </a:lnTo>
                <a:lnTo>
                  <a:pt x="1846" y="107"/>
                </a:lnTo>
                <a:lnTo>
                  <a:pt x="2073" y="93"/>
                </a:lnTo>
                <a:lnTo>
                  <a:pt x="2297" y="79"/>
                </a:lnTo>
                <a:lnTo>
                  <a:pt x="2519" y="66"/>
                </a:lnTo>
                <a:lnTo>
                  <a:pt x="2740" y="54"/>
                </a:lnTo>
                <a:lnTo>
                  <a:pt x="2957" y="43"/>
                </a:lnTo>
                <a:lnTo>
                  <a:pt x="3173" y="34"/>
                </a:lnTo>
                <a:lnTo>
                  <a:pt x="3385" y="25"/>
                </a:lnTo>
                <a:lnTo>
                  <a:pt x="3596" y="18"/>
                </a:lnTo>
                <a:lnTo>
                  <a:pt x="3803" y="13"/>
                </a:lnTo>
                <a:lnTo>
                  <a:pt x="4006" y="7"/>
                </a:lnTo>
                <a:lnTo>
                  <a:pt x="4204" y="4"/>
                </a:lnTo>
                <a:lnTo>
                  <a:pt x="4400" y="2"/>
                </a:lnTo>
                <a:lnTo>
                  <a:pt x="4595" y="0"/>
                </a:lnTo>
                <a:lnTo>
                  <a:pt x="4786" y="0"/>
                </a:lnTo>
                <a:lnTo>
                  <a:pt x="5164" y="2"/>
                </a:lnTo>
                <a:lnTo>
                  <a:pt x="5538" y="5"/>
                </a:lnTo>
                <a:lnTo>
                  <a:pt x="5913" y="14"/>
                </a:lnTo>
                <a:lnTo>
                  <a:pt x="6102" y="20"/>
                </a:lnTo>
                <a:lnTo>
                  <a:pt x="6293" y="25"/>
                </a:lnTo>
                <a:lnTo>
                  <a:pt x="6483" y="30"/>
                </a:lnTo>
                <a:lnTo>
                  <a:pt x="6678" y="38"/>
                </a:lnTo>
                <a:lnTo>
                  <a:pt x="7070" y="54"/>
                </a:lnTo>
                <a:lnTo>
                  <a:pt x="7463" y="73"/>
                </a:lnTo>
                <a:lnTo>
                  <a:pt x="7859" y="96"/>
                </a:lnTo>
                <a:lnTo>
                  <a:pt x="8255" y="123"/>
                </a:lnTo>
                <a:lnTo>
                  <a:pt x="8650" y="150"/>
                </a:lnTo>
                <a:lnTo>
                  <a:pt x="9048" y="180"/>
                </a:lnTo>
                <a:lnTo>
                  <a:pt x="9845" y="241"/>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chemeClr val="accent6">
                  <a:lumMod val="50000"/>
                </a:schemeClr>
              </a:solidFill>
            </a:endParaRPr>
          </a:p>
        </p:txBody>
      </p:sp>
      <p:sp>
        <p:nvSpPr>
          <p:cNvPr id="41011" name="Freeform 51"/>
          <p:cNvSpPr>
            <a:spLocks/>
          </p:cNvSpPr>
          <p:nvPr/>
        </p:nvSpPr>
        <p:spPr bwMode="auto">
          <a:xfrm>
            <a:off x="7956550" y="1290638"/>
            <a:ext cx="981075" cy="1087437"/>
          </a:xfrm>
          <a:custGeom>
            <a:avLst/>
            <a:gdLst>
              <a:gd name="T0" fmla="*/ 0 w 1112"/>
              <a:gd name="T1" fmla="*/ 0 h 1028"/>
              <a:gd name="T2" fmla="*/ 2147483646 w 1112"/>
              <a:gd name="T3" fmla="*/ 2147483646 h 1028"/>
              <a:gd name="T4" fmla="*/ 2147483646 w 1112"/>
              <a:gd name="T5" fmla="*/ 2147483646 h 1028"/>
              <a:gd name="T6" fmla="*/ 2147483646 w 1112"/>
              <a:gd name="T7" fmla="*/ 2147483646 h 1028"/>
              <a:gd name="T8" fmla="*/ 2147483646 w 1112"/>
              <a:gd name="T9" fmla="*/ 2147483646 h 1028"/>
              <a:gd name="T10" fmla="*/ 2147483646 w 1112"/>
              <a:gd name="T11" fmla="*/ 2147483646 h 1028"/>
              <a:gd name="T12" fmla="*/ 2147483646 w 1112"/>
              <a:gd name="T13" fmla="*/ 2147483646 h 1028"/>
              <a:gd name="T14" fmla="*/ 2147483646 w 1112"/>
              <a:gd name="T15" fmla="*/ 2147483646 h 1028"/>
              <a:gd name="T16" fmla="*/ 2147483646 w 1112"/>
              <a:gd name="T17" fmla="*/ 2147483646 h 1028"/>
              <a:gd name="T18" fmla="*/ 2147483646 w 1112"/>
              <a:gd name="T19" fmla="*/ 2147483646 h 1028"/>
              <a:gd name="T20" fmla="*/ 2147483646 w 1112"/>
              <a:gd name="T21" fmla="*/ 2147483646 h 1028"/>
              <a:gd name="T22" fmla="*/ 2147483646 w 1112"/>
              <a:gd name="T23" fmla="*/ 2147483646 h 1028"/>
              <a:gd name="T24" fmla="*/ 2147483646 w 1112"/>
              <a:gd name="T25" fmla="*/ 2147483646 h 1028"/>
              <a:gd name="T26" fmla="*/ 2147483646 w 1112"/>
              <a:gd name="T27" fmla="*/ 2147483646 h 1028"/>
              <a:gd name="T28" fmla="*/ 2147483646 w 1112"/>
              <a:gd name="T29" fmla="*/ 2147483646 h 1028"/>
              <a:gd name="T30" fmla="*/ 2147483646 w 1112"/>
              <a:gd name="T31" fmla="*/ 2147483646 h 1028"/>
              <a:gd name="T32" fmla="*/ 2147483646 w 1112"/>
              <a:gd name="T33" fmla="*/ 2147483646 h 1028"/>
              <a:gd name="T34" fmla="*/ 2147483646 w 1112"/>
              <a:gd name="T35" fmla="*/ 2147483646 h 1028"/>
              <a:gd name="T36" fmla="*/ 2147483646 w 1112"/>
              <a:gd name="T37" fmla="*/ 2147483646 h 1028"/>
              <a:gd name="T38" fmla="*/ 2147483646 w 1112"/>
              <a:gd name="T39" fmla="*/ 2147483646 h 1028"/>
              <a:gd name="T40" fmla="*/ 2147483646 w 1112"/>
              <a:gd name="T41" fmla="*/ 2147483646 h 1028"/>
              <a:gd name="T42" fmla="*/ 2147483646 w 1112"/>
              <a:gd name="T43" fmla="*/ 2147483646 h 1028"/>
              <a:gd name="T44" fmla="*/ 2147483646 w 1112"/>
              <a:gd name="T45" fmla="*/ 2147483646 h 1028"/>
              <a:gd name="T46" fmla="*/ 2147483646 w 1112"/>
              <a:gd name="T47" fmla="*/ 2147483646 h 1028"/>
              <a:gd name="T48" fmla="*/ 2147483646 w 1112"/>
              <a:gd name="T49" fmla="*/ 2147483646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12" h="1028">
                <a:moveTo>
                  <a:pt x="0" y="0"/>
                </a:moveTo>
                <a:lnTo>
                  <a:pt x="124" y="97"/>
                </a:lnTo>
                <a:lnTo>
                  <a:pt x="249" y="191"/>
                </a:lnTo>
                <a:lnTo>
                  <a:pt x="369" y="286"/>
                </a:lnTo>
                <a:lnTo>
                  <a:pt x="485" y="375"/>
                </a:lnTo>
                <a:lnTo>
                  <a:pt x="538" y="418"/>
                </a:lnTo>
                <a:lnTo>
                  <a:pt x="592" y="460"/>
                </a:lnTo>
                <a:lnTo>
                  <a:pt x="642" y="502"/>
                </a:lnTo>
                <a:lnTo>
                  <a:pt x="692" y="543"/>
                </a:lnTo>
                <a:lnTo>
                  <a:pt x="736" y="580"/>
                </a:lnTo>
                <a:lnTo>
                  <a:pt x="779" y="617"/>
                </a:lnTo>
                <a:lnTo>
                  <a:pt x="820" y="651"/>
                </a:lnTo>
                <a:lnTo>
                  <a:pt x="856" y="685"/>
                </a:lnTo>
                <a:lnTo>
                  <a:pt x="890" y="716"/>
                </a:lnTo>
                <a:lnTo>
                  <a:pt x="918" y="746"/>
                </a:lnTo>
                <a:lnTo>
                  <a:pt x="945" y="773"/>
                </a:lnTo>
                <a:lnTo>
                  <a:pt x="970" y="799"/>
                </a:lnTo>
                <a:lnTo>
                  <a:pt x="989" y="823"/>
                </a:lnTo>
                <a:lnTo>
                  <a:pt x="1009" y="846"/>
                </a:lnTo>
                <a:lnTo>
                  <a:pt x="1025" y="867"/>
                </a:lnTo>
                <a:lnTo>
                  <a:pt x="1041" y="889"/>
                </a:lnTo>
                <a:lnTo>
                  <a:pt x="1064" y="928"/>
                </a:lnTo>
                <a:lnTo>
                  <a:pt x="1084" y="962"/>
                </a:lnTo>
                <a:lnTo>
                  <a:pt x="1098" y="996"/>
                </a:lnTo>
                <a:lnTo>
                  <a:pt x="1112" y="10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chemeClr val="accent6">
                  <a:lumMod val="50000"/>
                </a:schemeClr>
              </a:solidFill>
            </a:endParaRPr>
          </a:p>
        </p:txBody>
      </p:sp>
      <p:sp>
        <p:nvSpPr>
          <p:cNvPr id="41012" name="Freeform 52"/>
          <p:cNvSpPr>
            <a:spLocks/>
          </p:cNvSpPr>
          <p:nvPr/>
        </p:nvSpPr>
        <p:spPr bwMode="auto">
          <a:xfrm>
            <a:off x="263525" y="1290638"/>
            <a:ext cx="452438" cy="452437"/>
          </a:xfrm>
          <a:custGeom>
            <a:avLst/>
            <a:gdLst>
              <a:gd name="T0" fmla="*/ 2147483646 w 514"/>
              <a:gd name="T1" fmla="*/ 0 h 428"/>
              <a:gd name="T2" fmla="*/ 2147483646 w 514"/>
              <a:gd name="T3" fmla="*/ 2147483646 h 428"/>
              <a:gd name="T4" fmla="*/ 2147483646 w 514"/>
              <a:gd name="T5" fmla="*/ 2147483646 h 428"/>
              <a:gd name="T6" fmla="*/ 2147483646 w 514"/>
              <a:gd name="T7" fmla="*/ 2147483646 h 428"/>
              <a:gd name="T8" fmla="*/ 2147483646 w 514"/>
              <a:gd name="T9" fmla="*/ 2147483646 h 428"/>
              <a:gd name="T10" fmla="*/ 2147483646 w 514"/>
              <a:gd name="T11" fmla="*/ 2147483646 h 428"/>
              <a:gd name="T12" fmla="*/ 2147483646 w 514"/>
              <a:gd name="T13" fmla="*/ 2147483646 h 428"/>
              <a:gd name="T14" fmla="*/ 2147483646 w 514"/>
              <a:gd name="T15" fmla="*/ 2147483646 h 428"/>
              <a:gd name="T16" fmla="*/ 2147483646 w 514"/>
              <a:gd name="T17" fmla="*/ 2147483646 h 428"/>
              <a:gd name="T18" fmla="*/ 2147483646 w 514"/>
              <a:gd name="T19" fmla="*/ 2147483646 h 428"/>
              <a:gd name="T20" fmla="*/ 2147483646 w 514"/>
              <a:gd name="T21" fmla="*/ 2147483646 h 428"/>
              <a:gd name="T22" fmla="*/ 2147483646 w 514"/>
              <a:gd name="T23" fmla="*/ 2147483646 h 428"/>
              <a:gd name="T24" fmla="*/ 2147483646 w 514"/>
              <a:gd name="T25" fmla="*/ 2147483646 h 428"/>
              <a:gd name="T26" fmla="*/ 2147483646 w 514"/>
              <a:gd name="T27" fmla="*/ 2147483646 h 428"/>
              <a:gd name="T28" fmla="*/ 2147483646 w 514"/>
              <a:gd name="T29" fmla="*/ 2147483646 h 428"/>
              <a:gd name="T30" fmla="*/ 2147483646 w 514"/>
              <a:gd name="T31" fmla="*/ 2147483646 h 428"/>
              <a:gd name="T32" fmla="*/ 2147483646 w 514"/>
              <a:gd name="T33" fmla="*/ 2147483646 h 428"/>
              <a:gd name="T34" fmla="*/ 0 w 514"/>
              <a:gd name="T35" fmla="*/ 2147483646 h 428"/>
              <a:gd name="T36" fmla="*/ 0 w 514"/>
              <a:gd name="T37" fmla="*/ 2147483646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4" h="428">
                <a:moveTo>
                  <a:pt x="514" y="0"/>
                </a:moveTo>
                <a:lnTo>
                  <a:pt x="450" y="50"/>
                </a:lnTo>
                <a:lnTo>
                  <a:pt x="387" y="100"/>
                </a:lnTo>
                <a:lnTo>
                  <a:pt x="327" y="150"/>
                </a:lnTo>
                <a:lnTo>
                  <a:pt x="268" y="196"/>
                </a:lnTo>
                <a:lnTo>
                  <a:pt x="214" y="239"/>
                </a:lnTo>
                <a:lnTo>
                  <a:pt x="164" y="279"/>
                </a:lnTo>
                <a:lnTo>
                  <a:pt x="122" y="312"/>
                </a:lnTo>
                <a:lnTo>
                  <a:pt x="104" y="328"/>
                </a:lnTo>
                <a:lnTo>
                  <a:pt x="86" y="343"/>
                </a:lnTo>
                <a:lnTo>
                  <a:pt x="72" y="355"/>
                </a:lnTo>
                <a:lnTo>
                  <a:pt x="57" y="366"/>
                </a:lnTo>
                <a:lnTo>
                  <a:pt x="36" y="386"/>
                </a:lnTo>
                <a:lnTo>
                  <a:pt x="22" y="400"/>
                </a:lnTo>
                <a:lnTo>
                  <a:pt x="11" y="411"/>
                </a:lnTo>
                <a:lnTo>
                  <a:pt x="6" y="418"/>
                </a:lnTo>
                <a:lnTo>
                  <a:pt x="2" y="421"/>
                </a:lnTo>
                <a:lnTo>
                  <a:pt x="0" y="425"/>
                </a:lnTo>
                <a:lnTo>
                  <a:pt x="0" y="4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chemeClr val="accent6">
                  <a:lumMod val="50000"/>
                </a:schemeClr>
              </a:solidFill>
            </a:endParaRPr>
          </a:p>
        </p:txBody>
      </p:sp>
      <p:sp>
        <p:nvSpPr>
          <p:cNvPr id="41013" name="Oval 53"/>
          <p:cNvSpPr>
            <a:spLocks noChangeArrowheads="1"/>
          </p:cNvSpPr>
          <p:nvPr/>
        </p:nvSpPr>
        <p:spPr bwMode="auto">
          <a:xfrm>
            <a:off x="1244600" y="2020888"/>
            <a:ext cx="1584325" cy="9921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14" name="Oval 54"/>
          <p:cNvSpPr>
            <a:spLocks noChangeArrowheads="1"/>
          </p:cNvSpPr>
          <p:nvPr/>
        </p:nvSpPr>
        <p:spPr bwMode="auto">
          <a:xfrm>
            <a:off x="2525713" y="2565400"/>
            <a:ext cx="3471862" cy="2265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15" name="Oval 55"/>
          <p:cNvSpPr>
            <a:spLocks noChangeArrowheads="1"/>
          </p:cNvSpPr>
          <p:nvPr/>
        </p:nvSpPr>
        <p:spPr bwMode="auto">
          <a:xfrm>
            <a:off x="5921375" y="2106613"/>
            <a:ext cx="1509713" cy="901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16" name="Rectangle 56"/>
          <p:cNvSpPr>
            <a:spLocks noChangeArrowheads="1"/>
          </p:cNvSpPr>
          <p:nvPr/>
        </p:nvSpPr>
        <p:spPr bwMode="auto">
          <a:xfrm>
            <a:off x="3330575" y="2740025"/>
            <a:ext cx="8318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17" name="Text Box 57"/>
          <p:cNvSpPr txBox="1">
            <a:spLocks noChangeArrowheads="1"/>
          </p:cNvSpPr>
          <p:nvPr/>
        </p:nvSpPr>
        <p:spPr bwMode="auto">
          <a:xfrm>
            <a:off x="4394200" y="3711575"/>
            <a:ext cx="1436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endParaRPr kumimoji="1" lang="zh-TW" altLang="en-US" sz="1200" b="1">
              <a:solidFill>
                <a:schemeClr val="accent6">
                  <a:lumMod val="50000"/>
                </a:schemeClr>
              </a:solidFill>
              <a:latin typeface="Arial" pitchFamily="34" charset="0"/>
              <a:ea typeface="Batang" pitchFamily="18" charset="-127"/>
              <a:cs typeface="Arial" pitchFamily="34" charset="0"/>
            </a:endParaRPr>
          </a:p>
        </p:txBody>
      </p:sp>
      <p:grpSp>
        <p:nvGrpSpPr>
          <p:cNvPr id="41019" name="Group 72"/>
          <p:cNvGrpSpPr>
            <a:grpSpLocks/>
          </p:cNvGrpSpPr>
          <p:nvPr/>
        </p:nvGrpSpPr>
        <p:grpSpPr bwMode="auto">
          <a:xfrm>
            <a:off x="841375" y="2424113"/>
            <a:ext cx="477838" cy="244475"/>
            <a:chOff x="785" y="1711"/>
            <a:chExt cx="269" cy="138"/>
          </a:xfrm>
        </p:grpSpPr>
        <p:sp>
          <p:nvSpPr>
            <p:cNvPr id="41082" name="Oval 73"/>
            <p:cNvSpPr>
              <a:spLocks noChangeAspect="1" noChangeArrowheads="1"/>
            </p:cNvSpPr>
            <p:nvPr/>
          </p:nvSpPr>
          <p:spPr bwMode="auto">
            <a:xfrm>
              <a:off x="891" y="1786"/>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83" name="Oval 74"/>
            <p:cNvSpPr>
              <a:spLocks noChangeAspect="1" noChangeArrowheads="1"/>
            </p:cNvSpPr>
            <p:nvPr/>
          </p:nvSpPr>
          <p:spPr bwMode="auto">
            <a:xfrm>
              <a:off x="785" y="173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84" name="Oval 75"/>
            <p:cNvSpPr>
              <a:spLocks noChangeAspect="1" noChangeArrowheads="1"/>
            </p:cNvSpPr>
            <p:nvPr/>
          </p:nvSpPr>
          <p:spPr bwMode="auto">
            <a:xfrm>
              <a:off x="991" y="171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grpSp>
      <p:sp>
        <p:nvSpPr>
          <p:cNvPr id="41021" name="Oval 80"/>
          <p:cNvSpPr>
            <a:spLocks noChangeAspect="1" noChangeArrowheads="1"/>
          </p:cNvSpPr>
          <p:nvPr/>
        </p:nvSpPr>
        <p:spPr bwMode="auto">
          <a:xfrm>
            <a:off x="6919913" y="377825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23" name="Oval 82"/>
          <p:cNvSpPr>
            <a:spLocks noChangeAspect="1" noChangeArrowheads="1"/>
          </p:cNvSpPr>
          <p:nvPr/>
        </p:nvSpPr>
        <p:spPr bwMode="auto">
          <a:xfrm>
            <a:off x="7032625" y="2674938"/>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25" name="Oval 84"/>
          <p:cNvSpPr>
            <a:spLocks noChangeAspect="1" noChangeArrowheads="1"/>
          </p:cNvSpPr>
          <p:nvPr/>
        </p:nvSpPr>
        <p:spPr bwMode="auto">
          <a:xfrm>
            <a:off x="6169025" y="2995613"/>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27" name="Oval 86"/>
          <p:cNvSpPr>
            <a:spLocks noChangeAspect="1" noChangeArrowheads="1"/>
          </p:cNvSpPr>
          <p:nvPr/>
        </p:nvSpPr>
        <p:spPr bwMode="auto">
          <a:xfrm>
            <a:off x="7248525" y="2276475"/>
            <a:ext cx="112713"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28" name="Oval 87"/>
          <p:cNvSpPr>
            <a:spLocks noChangeAspect="1" noChangeArrowheads="1"/>
          </p:cNvSpPr>
          <p:nvPr/>
        </p:nvSpPr>
        <p:spPr bwMode="auto">
          <a:xfrm>
            <a:off x="7392988" y="26035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29" name="Oval 88"/>
          <p:cNvSpPr>
            <a:spLocks noChangeAspect="1" noChangeArrowheads="1"/>
          </p:cNvSpPr>
          <p:nvPr/>
        </p:nvSpPr>
        <p:spPr bwMode="auto">
          <a:xfrm>
            <a:off x="6240463" y="2530475"/>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31" name="Text Box 90"/>
          <p:cNvSpPr txBox="1">
            <a:spLocks noChangeArrowheads="1"/>
          </p:cNvSpPr>
          <p:nvPr/>
        </p:nvSpPr>
        <p:spPr bwMode="gray">
          <a:xfrm>
            <a:off x="2971800" y="41910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Singapore</a:t>
            </a:r>
          </a:p>
        </p:txBody>
      </p:sp>
      <p:sp>
        <p:nvSpPr>
          <p:cNvPr id="41032" name="Text Box 92"/>
          <p:cNvSpPr txBox="1">
            <a:spLocks noChangeArrowheads="1"/>
          </p:cNvSpPr>
          <p:nvPr/>
        </p:nvSpPr>
        <p:spPr bwMode="gray">
          <a:xfrm>
            <a:off x="2324624" y="3893945"/>
            <a:ext cx="1572164" cy="14465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lnSpc>
                <a:spcPct val="70000"/>
              </a:lnSpc>
              <a:spcBef>
                <a:spcPct val="10000"/>
              </a:spcBef>
            </a:pPr>
            <a:r>
              <a:rPr lang="en-US" altLang="zh-TW" sz="1000" dirty="0">
                <a:solidFill>
                  <a:schemeClr val="accent6">
                    <a:lumMod val="50000"/>
                  </a:schemeClr>
                </a:solidFill>
              </a:rPr>
              <a:t>Thailand:1 sub.+ 4 branches</a:t>
            </a:r>
          </a:p>
        </p:txBody>
      </p:sp>
      <p:sp>
        <p:nvSpPr>
          <p:cNvPr id="41033" name="Text Box 93"/>
          <p:cNvSpPr txBox="1">
            <a:spLocks noChangeArrowheads="1"/>
          </p:cNvSpPr>
          <p:nvPr/>
        </p:nvSpPr>
        <p:spPr bwMode="gray">
          <a:xfrm>
            <a:off x="3656147" y="3808949"/>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Ho Chi Minh City</a:t>
            </a:r>
          </a:p>
        </p:txBody>
      </p:sp>
      <p:sp>
        <p:nvSpPr>
          <p:cNvPr id="41034" name="Text Box 94"/>
          <p:cNvSpPr txBox="1">
            <a:spLocks noChangeArrowheads="1"/>
          </p:cNvSpPr>
          <p:nvPr/>
        </p:nvSpPr>
        <p:spPr bwMode="gray">
          <a:xfrm>
            <a:off x="3987006" y="40386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Manila</a:t>
            </a:r>
          </a:p>
        </p:txBody>
      </p:sp>
      <p:sp>
        <p:nvSpPr>
          <p:cNvPr id="41036" name="Text Box 96"/>
          <p:cNvSpPr txBox="1">
            <a:spLocks noChangeArrowheads="1"/>
          </p:cNvSpPr>
          <p:nvPr/>
        </p:nvSpPr>
        <p:spPr bwMode="gray">
          <a:xfrm>
            <a:off x="762000" y="2667000"/>
            <a:ext cx="685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Paris</a:t>
            </a:r>
          </a:p>
        </p:txBody>
      </p:sp>
      <p:sp>
        <p:nvSpPr>
          <p:cNvPr id="41037" name="Text Box 97"/>
          <p:cNvSpPr txBox="1">
            <a:spLocks noChangeArrowheads="1"/>
          </p:cNvSpPr>
          <p:nvPr/>
        </p:nvSpPr>
        <p:spPr bwMode="gray">
          <a:xfrm>
            <a:off x="990600" y="2209800"/>
            <a:ext cx="12192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Amsterdam</a:t>
            </a:r>
          </a:p>
        </p:txBody>
      </p:sp>
      <p:sp>
        <p:nvSpPr>
          <p:cNvPr id="41038" name="Text Box 98"/>
          <p:cNvSpPr txBox="1">
            <a:spLocks noChangeArrowheads="1"/>
          </p:cNvSpPr>
          <p:nvPr/>
        </p:nvSpPr>
        <p:spPr bwMode="gray">
          <a:xfrm>
            <a:off x="304800" y="2209800"/>
            <a:ext cx="9144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London</a:t>
            </a:r>
          </a:p>
        </p:txBody>
      </p:sp>
      <p:sp>
        <p:nvSpPr>
          <p:cNvPr id="41039" name="Text Box 99"/>
          <p:cNvSpPr txBox="1">
            <a:spLocks noChangeArrowheads="1"/>
          </p:cNvSpPr>
          <p:nvPr/>
        </p:nvSpPr>
        <p:spPr bwMode="gray">
          <a:xfrm>
            <a:off x="5067300" y="3035299"/>
            <a:ext cx="1676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Los</a:t>
            </a:r>
            <a:r>
              <a:rPr lang="en-US" altLang="zh-TW" dirty="0">
                <a:solidFill>
                  <a:schemeClr val="accent6">
                    <a:lumMod val="50000"/>
                  </a:schemeClr>
                </a:solidFill>
              </a:rPr>
              <a:t> </a:t>
            </a:r>
            <a:r>
              <a:rPr lang="en-US" altLang="zh-TW" sz="1000" dirty="0">
                <a:solidFill>
                  <a:schemeClr val="accent6">
                    <a:lumMod val="50000"/>
                  </a:schemeClr>
                </a:solidFill>
              </a:rPr>
              <a:t>Angeles</a:t>
            </a:r>
          </a:p>
        </p:txBody>
      </p:sp>
      <p:sp>
        <p:nvSpPr>
          <p:cNvPr id="41040" name="Text Box 100"/>
          <p:cNvSpPr txBox="1">
            <a:spLocks noChangeArrowheads="1"/>
          </p:cNvSpPr>
          <p:nvPr/>
        </p:nvSpPr>
        <p:spPr bwMode="gray">
          <a:xfrm>
            <a:off x="5257800" y="2484117"/>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Vancouver</a:t>
            </a:r>
          </a:p>
        </p:txBody>
      </p:sp>
      <p:sp>
        <p:nvSpPr>
          <p:cNvPr id="41042" name="Text Box 102"/>
          <p:cNvSpPr txBox="1">
            <a:spLocks noChangeArrowheads="1"/>
          </p:cNvSpPr>
          <p:nvPr/>
        </p:nvSpPr>
        <p:spPr bwMode="gray">
          <a:xfrm>
            <a:off x="6781800" y="37338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Panama</a:t>
            </a:r>
          </a:p>
        </p:txBody>
      </p:sp>
      <p:sp>
        <p:nvSpPr>
          <p:cNvPr id="41044" name="Oval 104"/>
          <p:cNvSpPr>
            <a:spLocks noChangeAspect="1" noChangeArrowheads="1"/>
          </p:cNvSpPr>
          <p:nvPr/>
        </p:nvSpPr>
        <p:spPr bwMode="auto">
          <a:xfrm>
            <a:off x="6096000" y="28194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45" name="Text Box 105"/>
          <p:cNvSpPr txBox="1">
            <a:spLocks noChangeArrowheads="1"/>
          </p:cNvSpPr>
          <p:nvPr/>
        </p:nvSpPr>
        <p:spPr bwMode="gray">
          <a:xfrm>
            <a:off x="4899703" y="2735430"/>
            <a:ext cx="17526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Silicon</a:t>
            </a:r>
            <a:r>
              <a:rPr lang="en-US" altLang="zh-TW" dirty="0">
                <a:solidFill>
                  <a:schemeClr val="accent6">
                    <a:lumMod val="50000"/>
                  </a:schemeClr>
                </a:solidFill>
              </a:rPr>
              <a:t> </a:t>
            </a:r>
            <a:r>
              <a:rPr lang="en-US" altLang="zh-TW" sz="1000" dirty="0">
                <a:solidFill>
                  <a:schemeClr val="accent6">
                    <a:lumMod val="50000"/>
                  </a:schemeClr>
                </a:solidFill>
              </a:rPr>
              <a:t>Valley</a:t>
            </a:r>
          </a:p>
        </p:txBody>
      </p:sp>
      <p:sp>
        <p:nvSpPr>
          <p:cNvPr id="41046" name="Text Box 106"/>
          <p:cNvSpPr txBox="1">
            <a:spLocks noChangeArrowheads="1"/>
          </p:cNvSpPr>
          <p:nvPr/>
        </p:nvSpPr>
        <p:spPr bwMode="gray">
          <a:xfrm>
            <a:off x="6324600" y="27432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Chicago</a:t>
            </a:r>
          </a:p>
        </p:txBody>
      </p:sp>
      <p:sp>
        <p:nvSpPr>
          <p:cNvPr id="41047" name="Text Box 107"/>
          <p:cNvSpPr txBox="1">
            <a:spLocks noChangeArrowheads="1"/>
          </p:cNvSpPr>
          <p:nvPr/>
        </p:nvSpPr>
        <p:spPr bwMode="gray">
          <a:xfrm>
            <a:off x="7250113" y="2613840"/>
            <a:ext cx="914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New</a:t>
            </a:r>
            <a:r>
              <a:rPr lang="en-US" altLang="zh-TW" dirty="0">
                <a:solidFill>
                  <a:schemeClr val="accent6">
                    <a:lumMod val="50000"/>
                  </a:schemeClr>
                </a:solidFill>
              </a:rPr>
              <a:t> </a:t>
            </a:r>
            <a:r>
              <a:rPr lang="en-US" altLang="zh-TW" sz="1000" dirty="0">
                <a:solidFill>
                  <a:schemeClr val="accent6">
                    <a:lumMod val="50000"/>
                  </a:schemeClr>
                </a:solidFill>
              </a:rPr>
              <a:t>York</a:t>
            </a:r>
          </a:p>
        </p:txBody>
      </p:sp>
      <p:sp>
        <p:nvSpPr>
          <p:cNvPr id="41049" name="Text Box 109"/>
          <p:cNvSpPr txBox="1">
            <a:spLocks noChangeArrowheads="1"/>
          </p:cNvSpPr>
          <p:nvPr/>
        </p:nvSpPr>
        <p:spPr bwMode="gray">
          <a:xfrm>
            <a:off x="6932613" y="2146287"/>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Toronto</a:t>
            </a:r>
          </a:p>
        </p:txBody>
      </p:sp>
      <p:sp>
        <p:nvSpPr>
          <p:cNvPr id="41050" name="Text Box 110"/>
          <p:cNvSpPr txBox="1">
            <a:spLocks noChangeArrowheads="1"/>
          </p:cNvSpPr>
          <p:nvPr/>
        </p:nvSpPr>
        <p:spPr bwMode="gray">
          <a:xfrm>
            <a:off x="4191000" y="31242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Osaka</a:t>
            </a:r>
          </a:p>
        </p:txBody>
      </p:sp>
      <p:sp>
        <p:nvSpPr>
          <p:cNvPr id="41051" name="Text Box 111"/>
          <p:cNvSpPr txBox="1">
            <a:spLocks noChangeArrowheads="1"/>
          </p:cNvSpPr>
          <p:nvPr/>
        </p:nvSpPr>
        <p:spPr bwMode="gray">
          <a:xfrm>
            <a:off x="4343400" y="28194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Tokyo</a:t>
            </a:r>
          </a:p>
        </p:txBody>
      </p:sp>
      <p:sp>
        <p:nvSpPr>
          <p:cNvPr id="41054" name="Rectangle 115"/>
          <p:cNvSpPr>
            <a:spLocks noChangeArrowheads="1"/>
          </p:cNvSpPr>
          <p:nvPr/>
        </p:nvSpPr>
        <p:spPr bwMode="auto">
          <a:xfrm>
            <a:off x="2632075" y="1222444"/>
            <a:ext cx="3820319" cy="421975"/>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0" hangingPunct="0">
              <a:lnSpc>
                <a:spcPct val="90000"/>
              </a:lnSpc>
              <a:spcBef>
                <a:spcPct val="20000"/>
              </a:spcBef>
            </a:pPr>
            <a:r>
              <a:rPr lang="zh-TW" altLang="en-US" sz="2400" dirty="0">
                <a:latin typeface="微軟正黑體" panose="020B0604030504040204" pitchFamily="34" charset="-120"/>
                <a:ea typeface="微軟正黑體" panose="020B0604030504040204" pitchFamily="34" charset="-120"/>
              </a:rPr>
              <a:t>兆豐銀行之海外據點</a:t>
            </a:r>
            <a:endParaRPr lang="zh-TW" altLang="en-US" sz="2400" baseline="30000" dirty="0">
              <a:latin typeface="微軟正黑體" panose="020B0604030504040204" pitchFamily="34" charset="-120"/>
              <a:ea typeface="微軟正黑體" panose="020B0604030504040204" pitchFamily="34" charset="-120"/>
            </a:endParaRPr>
          </a:p>
        </p:txBody>
      </p:sp>
      <p:sp>
        <p:nvSpPr>
          <p:cNvPr id="41055" name="Oval 118"/>
          <p:cNvSpPr>
            <a:spLocks noChangeAspect="1" noChangeArrowheads="1"/>
          </p:cNvSpPr>
          <p:nvPr/>
        </p:nvSpPr>
        <p:spPr bwMode="auto">
          <a:xfrm>
            <a:off x="2971800" y="3657600"/>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56" name="Text Box 119"/>
          <p:cNvSpPr txBox="1">
            <a:spLocks noChangeArrowheads="1"/>
          </p:cNvSpPr>
          <p:nvPr/>
        </p:nvSpPr>
        <p:spPr bwMode="gray">
          <a:xfrm>
            <a:off x="2195513" y="3635848"/>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Mumbai*</a:t>
            </a:r>
          </a:p>
        </p:txBody>
      </p:sp>
      <p:sp>
        <p:nvSpPr>
          <p:cNvPr id="41057" name="Oval 120"/>
          <p:cNvSpPr>
            <a:spLocks noChangeAspect="1" noChangeArrowheads="1"/>
          </p:cNvSpPr>
          <p:nvPr/>
        </p:nvSpPr>
        <p:spPr bwMode="auto">
          <a:xfrm>
            <a:off x="3778249" y="3770313"/>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58" name="AutoShape 121"/>
          <p:cNvSpPr>
            <a:spLocks noChangeArrowheads="1"/>
          </p:cNvSpPr>
          <p:nvPr/>
        </p:nvSpPr>
        <p:spPr bwMode="gray">
          <a:xfrm flipH="1">
            <a:off x="3657600" y="38004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59" name="AutoShape 123"/>
          <p:cNvSpPr>
            <a:spLocks noChangeArrowheads="1"/>
          </p:cNvSpPr>
          <p:nvPr/>
        </p:nvSpPr>
        <p:spPr bwMode="gray">
          <a:xfrm flipH="1">
            <a:off x="4981575" y="5334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60" name="AutoShape 124"/>
          <p:cNvSpPr>
            <a:spLocks noChangeArrowheads="1"/>
          </p:cNvSpPr>
          <p:nvPr/>
        </p:nvSpPr>
        <p:spPr bwMode="gray">
          <a:xfrm flipH="1">
            <a:off x="4876800" y="55626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61" name="AutoShape 125"/>
          <p:cNvSpPr>
            <a:spLocks noChangeArrowheads="1"/>
          </p:cNvSpPr>
          <p:nvPr/>
        </p:nvSpPr>
        <p:spPr bwMode="gray">
          <a:xfrm flipH="1">
            <a:off x="4724400" y="5715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64" name="Text Box 133"/>
          <p:cNvSpPr txBox="1">
            <a:spLocks noChangeArrowheads="1"/>
          </p:cNvSpPr>
          <p:nvPr/>
        </p:nvSpPr>
        <p:spPr bwMode="gray">
          <a:xfrm>
            <a:off x="3886200" y="3352800"/>
            <a:ext cx="381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HK</a:t>
            </a:r>
          </a:p>
        </p:txBody>
      </p:sp>
      <p:sp>
        <p:nvSpPr>
          <p:cNvPr id="41066" name="AutoShape 138"/>
          <p:cNvSpPr>
            <a:spLocks noChangeArrowheads="1"/>
          </p:cNvSpPr>
          <p:nvPr/>
        </p:nvSpPr>
        <p:spPr bwMode="gray">
          <a:xfrm flipH="1">
            <a:off x="3990975" y="44767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67" name="Text Box 139"/>
          <p:cNvSpPr txBox="1">
            <a:spLocks noChangeArrowheads="1"/>
          </p:cNvSpPr>
          <p:nvPr/>
        </p:nvSpPr>
        <p:spPr bwMode="gray">
          <a:xfrm>
            <a:off x="3752850" y="454342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Kuala Lumpur*</a:t>
            </a:r>
          </a:p>
        </p:txBody>
      </p:sp>
      <p:sp>
        <p:nvSpPr>
          <p:cNvPr id="41068" name="AutoShape 123"/>
          <p:cNvSpPr>
            <a:spLocks noChangeArrowheads="1"/>
          </p:cNvSpPr>
          <p:nvPr/>
        </p:nvSpPr>
        <p:spPr bwMode="gray">
          <a:xfrm flipH="1">
            <a:off x="3962400" y="35052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69" name="AutoShape 123"/>
          <p:cNvSpPr>
            <a:spLocks noChangeArrowheads="1"/>
          </p:cNvSpPr>
          <p:nvPr/>
        </p:nvSpPr>
        <p:spPr bwMode="gray">
          <a:xfrm flipH="1">
            <a:off x="4381500" y="31337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70" name="AutoShape 123"/>
          <p:cNvSpPr>
            <a:spLocks noChangeArrowheads="1"/>
          </p:cNvSpPr>
          <p:nvPr/>
        </p:nvSpPr>
        <p:spPr bwMode="gray">
          <a:xfrm flipH="1">
            <a:off x="4505325" y="28384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71" name="AutoShape 123"/>
          <p:cNvSpPr>
            <a:spLocks noChangeArrowheads="1"/>
          </p:cNvSpPr>
          <p:nvPr/>
        </p:nvSpPr>
        <p:spPr bwMode="gray">
          <a:xfrm flipH="1">
            <a:off x="3867150" y="3867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72" name="AutoShape 123"/>
          <p:cNvSpPr>
            <a:spLocks noChangeArrowheads="1"/>
          </p:cNvSpPr>
          <p:nvPr/>
        </p:nvSpPr>
        <p:spPr bwMode="gray">
          <a:xfrm flipH="1">
            <a:off x="3810000" y="4191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73" name="AutoShape 123"/>
          <p:cNvSpPr>
            <a:spLocks noChangeArrowheads="1"/>
          </p:cNvSpPr>
          <p:nvPr/>
        </p:nvSpPr>
        <p:spPr bwMode="gray">
          <a:xfrm flipH="1">
            <a:off x="3981450" y="43338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74" name="AutoShape 123"/>
          <p:cNvSpPr>
            <a:spLocks noChangeArrowheads="1"/>
          </p:cNvSpPr>
          <p:nvPr/>
        </p:nvSpPr>
        <p:spPr bwMode="gray">
          <a:xfrm flipH="1">
            <a:off x="4295775" y="40100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76" name="AutoShape 123"/>
          <p:cNvSpPr>
            <a:spLocks noChangeArrowheads="1"/>
          </p:cNvSpPr>
          <p:nvPr/>
        </p:nvSpPr>
        <p:spPr bwMode="gray">
          <a:xfrm flipH="1">
            <a:off x="3933825" y="3105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41077" name="Text Box 92"/>
          <p:cNvSpPr txBox="1">
            <a:spLocks noChangeArrowheads="1"/>
          </p:cNvSpPr>
          <p:nvPr/>
        </p:nvSpPr>
        <p:spPr bwMode="gray">
          <a:xfrm>
            <a:off x="3765489" y="3693222"/>
            <a:ext cx="1939924" cy="14632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lnSpc>
                <a:spcPct val="70000"/>
              </a:lnSpc>
              <a:spcBef>
                <a:spcPct val="10000"/>
              </a:spcBef>
            </a:pPr>
            <a:r>
              <a:rPr lang="en-US" altLang="zh-TW" sz="1000" dirty="0">
                <a:solidFill>
                  <a:schemeClr val="accent6">
                    <a:lumMod val="50000"/>
                  </a:schemeClr>
                </a:solidFill>
              </a:rPr>
              <a:t>Cambodia: 1 branch+4 sub-branches</a:t>
            </a:r>
          </a:p>
        </p:txBody>
      </p:sp>
      <p:sp>
        <p:nvSpPr>
          <p:cNvPr id="41078" name="Text Box 92"/>
          <p:cNvSpPr txBox="1">
            <a:spLocks noChangeArrowheads="1"/>
          </p:cNvSpPr>
          <p:nvPr/>
        </p:nvSpPr>
        <p:spPr bwMode="gray">
          <a:xfrm>
            <a:off x="2871634" y="2550063"/>
            <a:ext cx="1447800" cy="63709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1" hangingPunct="1">
              <a:lnSpc>
                <a:spcPct val="70000"/>
              </a:lnSpc>
              <a:spcBef>
                <a:spcPct val="10000"/>
              </a:spcBef>
            </a:pPr>
            <a:r>
              <a:rPr lang="zh-TW" altLang="en-US" sz="1000" dirty="0">
                <a:solidFill>
                  <a:schemeClr val="accent6">
                    <a:lumMod val="50000"/>
                  </a:schemeClr>
                </a:solidFill>
                <a:latin typeface="微軟正黑體" panose="020B0604030504040204" pitchFamily="34" charset="-120"/>
                <a:ea typeface="微軟正黑體" panose="020B0604030504040204" pitchFamily="34" charset="-120"/>
              </a:rPr>
              <a:t>中國</a:t>
            </a:r>
            <a:r>
              <a:rPr lang="en-US" altLang="zh-TW" sz="1000" dirty="0">
                <a:solidFill>
                  <a:schemeClr val="accent6">
                    <a:lumMod val="50000"/>
                  </a:schemeClr>
                </a:solidFill>
                <a:latin typeface="微軟正黑體" panose="020B0604030504040204" pitchFamily="34" charset="-120"/>
                <a:ea typeface="微軟正黑體" panose="020B0604030504040204" pitchFamily="34" charset="-120"/>
              </a:rPr>
              <a:t>:</a:t>
            </a:r>
          </a:p>
          <a:p>
            <a:pPr marL="171450" indent="-171450" eaLnBrk="1" hangingPunct="1">
              <a:lnSpc>
                <a:spcPct val="70000"/>
              </a:lnSpc>
              <a:spcBef>
                <a:spcPct val="10000"/>
              </a:spcBef>
              <a:buFont typeface="Arial" panose="020B0604020202020204" pitchFamily="34" charset="0"/>
              <a:buChar char="•"/>
            </a:pPr>
            <a:r>
              <a:rPr lang="zh-TW" altLang="en-US" sz="1000" dirty="0">
                <a:solidFill>
                  <a:schemeClr val="accent6">
                    <a:lumMod val="50000"/>
                  </a:schemeClr>
                </a:solidFill>
                <a:latin typeface="微軟正黑體" panose="020B0604030504040204" pitchFamily="34" charset="-120"/>
                <a:ea typeface="微軟正黑體" panose="020B0604030504040204" pitchFamily="34" charset="-120"/>
              </a:rPr>
              <a:t>蘇州分行</a:t>
            </a:r>
          </a:p>
          <a:p>
            <a:pPr marL="171450" indent="-171450" eaLnBrk="1" hangingPunct="1">
              <a:lnSpc>
                <a:spcPct val="70000"/>
              </a:lnSpc>
              <a:spcBef>
                <a:spcPct val="10000"/>
              </a:spcBef>
              <a:buFont typeface="Arial" panose="020B0604020202020204" pitchFamily="34" charset="0"/>
              <a:buChar char="•"/>
            </a:pPr>
            <a:r>
              <a:rPr lang="zh-TW" altLang="en-US" sz="1000" dirty="0">
                <a:solidFill>
                  <a:schemeClr val="accent6">
                    <a:lumMod val="50000"/>
                  </a:schemeClr>
                </a:solidFill>
                <a:latin typeface="微軟正黑體" panose="020B0604030504040204" pitchFamily="34" charset="-120"/>
                <a:ea typeface="微軟正黑體" panose="020B0604030504040204" pitchFamily="34" charset="-120"/>
              </a:rPr>
              <a:t>吳江支行</a:t>
            </a:r>
            <a:endParaRPr lang="en-US" altLang="zh-TW" sz="1000" dirty="0">
              <a:solidFill>
                <a:schemeClr val="accent6">
                  <a:lumMod val="50000"/>
                </a:schemeClr>
              </a:solidFill>
              <a:latin typeface="微軟正黑體" panose="020B0604030504040204" pitchFamily="34" charset="-120"/>
              <a:ea typeface="微軟正黑體" panose="020B0604030504040204" pitchFamily="34" charset="-120"/>
            </a:endParaRPr>
          </a:p>
          <a:p>
            <a:pPr marL="171450" indent="-171450" eaLnBrk="1" hangingPunct="1">
              <a:lnSpc>
                <a:spcPct val="70000"/>
              </a:lnSpc>
              <a:spcBef>
                <a:spcPct val="10000"/>
              </a:spcBef>
              <a:buFont typeface="Arial" panose="020B0604020202020204" pitchFamily="34" charset="0"/>
              <a:buChar char="•"/>
            </a:pPr>
            <a:r>
              <a:rPr lang="zh-TW" altLang="en-US" sz="1000" dirty="0">
                <a:solidFill>
                  <a:schemeClr val="accent6">
                    <a:lumMod val="50000"/>
                  </a:schemeClr>
                </a:solidFill>
                <a:latin typeface="微軟正黑體" panose="020B0604030504040204" pitchFamily="34" charset="-120"/>
                <a:ea typeface="微軟正黑體" panose="020B0604030504040204" pitchFamily="34" charset="-120"/>
              </a:rPr>
              <a:t>崑山支行</a:t>
            </a:r>
          </a:p>
          <a:p>
            <a:pPr marL="171450" indent="-171450" eaLnBrk="1" hangingPunct="1">
              <a:lnSpc>
                <a:spcPct val="70000"/>
              </a:lnSpc>
              <a:spcBef>
                <a:spcPct val="10000"/>
              </a:spcBef>
              <a:buFont typeface="Arial" panose="020B0604020202020204" pitchFamily="34" charset="0"/>
              <a:buChar char="•"/>
            </a:pPr>
            <a:r>
              <a:rPr lang="zh-TW" altLang="en-US" sz="1000" dirty="0">
                <a:solidFill>
                  <a:schemeClr val="accent6">
                    <a:lumMod val="50000"/>
                  </a:schemeClr>
                </a:solidFill>
                <a:latin typeface="微軟正黑體" panose="020B0604030504040204" pitchFamily="34" charset="-120"/>
                <a:ea typeface="微軟正黑體" panose="020B0604030504040204" pitchFamily="34" charset="-120"/>
              </a:rPr>
              <a:t>寧波分行</a:t>
            </a:r>
          </a:p>
        </p:txBody>
      </p:sp>
      <p:sp>
        <p:nvSpPr>
          <p:cNvPr id="123" name="Oval 120"/>
          <p:cNvSpPr>
            <a:spLocks noChangeAspect="1" noChangeArrowheads="1"/>
          </p:cNvSpPr>
          <p:nvPr/>
        </p:nvSpPr>
        <p:spPr bwMode="auto">
          <a:xfrm>
            <a:off x="3556793" y="3687762"/>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endParaRPr lang="zh-TW" altLang="en-US">
              <a:solidFill>
                <a:schemeClr val="accent6">
                  <a:lumMod val="50000"/>
                </a:schemeClr>
              </a:solidFill>
            </a:endParaRPr>
          </a:p>
        </p:txBody>
      </p:sp>
      <p:sp>
        <p:nvSpPr>
          <p:cNvPr id="124" name="Text Box 119"/>
          <p:cNvSpPr txBox="1">
            <a:spLocks noChangeArrowheads="1"/>
          </p:cNvSpPr>
          <p:nvPr/>
        </p:nvSpPr>
        <p:spPr bwMode="gray">
          <a:xfrm>
            <a:off x="3180842" y="3532981"/>
            <a:ext cx="592616"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Yangon</a:t>
            </a:r>
          </a:p>
        </p:txBody>
      </p:sp>
      <p:sp>
        <p:nvSpPr>
          <p:cNvPr id="126" name="Text Box 134"/>
          <p:cNvSpPr txBox="1">
            <a:spLocks noChangeArrowheads="1"/>
          </p:cNvSpPr>
          <p:nvPr/>
        </p:nvSpPr>
        <p:spPr bwMode="gray">
          <a:xfrm>
            <a:off x="533400" y="6477000"/>
            <a:ext cx="6705600" cy="29437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50000"/>
              </a:lnSpc>
              <a:spcBef>
                <a:spcPct val="50000"/>
              </a:spcBef>
            </a:pPr>
            <a:r>
              <a:rPr lang="en-US" altLang="zh-TW" sz="1000" dirty="0">
                <a:solidFill>
                  <a:schemeClr val="accent6">
                    <a:lumMod val="50000"/>
                  </a:schemeClr>
                </a:solidFill>
                <a:latin typeface="+mj-ea"/>
                <a:ea typeface="+mj-ea"/>
              </a:rPr>
              <a:t>*    </a:t>
            </a:r>
            <a:r>
              <a:rPr lang="en-US" altLang="zh-TW" sz="1000" dirty="0">
                <a:solidFill>
                  <a:schemeClr val="accent6">
                    <a:lumMod val="50000"/>
                  </a:schemeClr>
                </a:solidFill>
                <a:latin typeface="+mj-ea"/>
                <a:ea typeface="+mj-ea"/>
                <a:cs typeface="Arial" pitchFamily="34" charset="0"/>
              </a:rPr>
              <a:t>Mumbai</a:t>
            </a:r>
            <a:r>
              <a:rPr lang="en-US" altLang="zh-TW" sz="1000" dirty="0">
                <a:solidFill>
                  <a:schemeClr val="accent6">
                    <a:lumMod val="50000"/>
                  </a:schemeClr>
                </a:solidFill>
                <a:latin typeface="+mj-ea"/>
                <a:ea typeface="+mj-ea"/>
              </a:rPr>
              <a:t> </a:t>
            </a:r>
            <a:r>
              <a:rPr lang="zh-TW" altLang="en-US" sz="1000" dirty="0">
                <a:solidFill>
                  <a:schemeClr val="accent6">
                    <a:lumMod val="50000"/>
                  </a:schemeClr>
                </a:solidFill>
                <a:latin typeface="+mj-ea"/>
                <a:ea typeface="+mj-ea"/>
                <a:cs typeface="Arial" pitchFamily="34" charset="0"/>
              </a:rPr>
              <a:t>乃代表處</a:t>
            </a:r>
            <a:r>
              <a:rPr lang="en-US" altLang="zh-TW" sz="1000" dirty="0">
                <a:solidFill>
                  <a:schemeClr val="accent6">
                    <a:lumMod val="50000"/>
                  </a:schemeClr>
                </a:solidFill>
                <a:latin typeface="+mj-ea"/>
                <a:ea typeface="+mj-ea"/>
                <a:cs typeface="Arial" pitchFamily="34" charset="0"/>
              </a:rPr>
              <a:t>; Kuala Lumpur</a:t>
            </a:r>
            <a:r>
              <a:rPr lang="zh-TW" altLang="en-US" sz="1000" dirty="0">
                <a:solidFill>
                  <a:schemeClr val="accent6">
                    <a:lumMod val="50000"/>
                  </a:schemeClr>
                </a:solidFill>
                <a:latin typeface="+mj-ea"/>
                <a:ea typeface="+mj-ea"/>
                <a:cs typeface="Arial" pitchFamily="34" charset="0"/>
              </a:rPr>
              <a:t>乃行銷辦事處。</a:t>
            </a:r>
            <a:endParaRPr lang="en-US" altLang="zh-TW" sz="1000" dirty="0">
              <a:solidFill>
                <a:schemeClr val="accent6">
                  <a:lumMod val="50000"/>
                </a:schemeClr>
              </a:solidFill>
              <a:latin typeface="+mj-ea"/>
              <a:ea typeface="+mj-ea"/>
              <a:cs typeface="Arial" pitchFamily="34" charset="0"/>
            </a:endParaRPr>
          </a:p>
          <a:p>
            <a:pPr algn="l">
              <a:lnSpc>
                <a:spcPct val="50000"/>
              </a:lnSpc>
              <a:spcBef>
                <a:spcPct val="50000"/>
              </a:spcBef>
            </a:pPr>
            <a:endParaRPr lang="en-US" altLang="zh-TW" sz="1100" dirty="0">
              <a:solidFill>
                <a:schemeClr val="accent6">
                  <a:lumMod val="50000"/>
                </a:schemeClr>
              </a:solidFill>
              <a:latin typeface="+mj-ea"/>
              <a:ea typeface="+mj-ea"/>
              <a:cs typeface="Arial" pitchFamily="34" charset="0"/>
            </a:endParaRPr>
          </a:p>
        </p:txBody>
      </p:sp>
      <p:sp>
        <p:nvSpPr>
          <p:cNvPr id="127" name="Rectangle 133"/>
          <p:cNvSpPr>
            <a:spLocks noChangeArrowheads="1"/>
          </p:cNvSpPr>
          <p:nvPr/>
        </p:nvSpPr>
        <p:spPr bwMode="black">
          <a:xfrm>
            <a:off x="257174" y="68642"/>
            <a:ext cx="8602663"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zh-TW" altLang="en-US" sz="2800" dirty="0">
                <a:solidFill>
                  <a:schemeClr val="accent6">
                    <a:lumMod val="50000"/>
                  </a:schemeClr>
                </a:solidFill>
                <a:latin typeface="微軟正黑體" panose="020B0604030504040204" pitchFamily="34" charset="-120"/>
                <a:ea typeface="微軟正黑體" panose="020B0604030504040204" pitchFamily="34" charset="-120"/>
              </a:rPr>
              <a:t>擁有</a:t>
            </a:r>
            <a:r>
              <a:rPr lang="en-US" altLang="zh-TW" sz="2800" dirty="0">
                <a:solidFill>
                  <a:schemeClr val="accent6">
                    <a:lumMod val="50000"/>
                  </a:schemeClr>
                </a:solidFill>
                <a:latin typeface="微軟正黑體" panose="020B0604030504040204" pitchFamily="34" charset="-120"/>
                <a:ea typeface="微軟正黑體" panose="020B0604030504040204" pitchFamily="34" charset="-120"/>
              </a:rPr>
              <a:t>37</a:t>
            </a:r>
            <a:r>
              <a:rPr lang="zh-TW" altLang="en-US" sz="2800" dirty="0">
                <a:solidFill>
                  <a:schemeClr val="accent6">
                    <a:lumMod val="50000"/>
                  </a:schemeClr>
                </a:solidFill>
                <a:latin typeface="微軟正黑體" panose="020B0604030504040204" pitchFamily="34" charset="-120"/>
                <a:ea typeface="微軟正黑體" panose="020B0604030504040204" pitchFamily="34" charset="-120"/>
              </a:rPr>
              <a:t>個海外據點、遍佈</a:t>
            </a:r>
            <a:r>
              <a:rPr lang="en-US" altLang="zh-TW" sz="2800" dirty="0">
                <a:solidFill>
                  <a:schemeClr val="accent6">
                    <a:lumMod val="50000"/>
                  </a:schemeClr>
                </a:solidFill>
                <a:latin typeface="微軟正黑體" panose="020B0604030504040204" pitchFamily="34" charset="-120"/>
                <a:ea typeface="微軟正黑體" panose="020B0604030504040204" pitchFamily="34" charset="-120"/>
              </a:rPr>
              <a:t>17</a:t>
            </a:r>
            <a:r>
              <a:rPr lang="zh-TW" altLang="en-US" sz="2800" dirty="0">
                <a:solidFill>
                  <a:schemeClr val="accent6">
                    <a:lumMod val="50000"/>
                  </a:schemeClr>
                </a:solidFill>
                <a:latin typeface="微軟正黑體" panose="020B0604030504040204" pitchFamily="34" charset="-120"/>
                <a:ea typeface="微軟正黑體" panose="020B0604030504040204" pitchFamily="34" charset="-120"/>
              </a:rPr>
              <a:t>個國家</a:t>
            </a:r>
            <a:r>
              <a:rPr lang="en-US" altLang="zh-TW" sz="2800" dirty="0">
                <a:solidFill>
                  <a:schemeClr val="accent6">
                    <a:lumMod val="50000"/>
                  </a:schemeClr>
                </a:solidFill>
                <a:latin typeface="微軟正黑體" panose="020B0604030504040204" pitchFamily="34" charset="-120"/>
                <a:ea typeface="微軟正黑體" panose="020B0604030504040204" pitchFamily="34" charset="-120"/>
              </a:rPr>
              <a:t>;20</a:t>
            </a:r>
            <a:r>
              <a:rPr lang="zh-TW" altLang="en-US" sz="2800" dirty="0">
                <a:solidFill>
                  <a:schemeClr val="accent6">
                    <a:lumMod val="50000"/>
                  </a:schemeClr>
                </a:solidFill>
                <a:latin typeface="微軟正黑體" panose="020B0604030504040204" pitchFamily="34" charset="-120"/>
                <a:ea typeface="微軟正黑體" panose="020B0604030504040204" pitchFamily="34" charset="-120"/>
              </a:rPr>
              <a:t>個據點在「新南向政策」區域</a:t>
            </a:r>
          </a:p>
        </p:txBody>
      </p:sp>
      <p:sp>
        <p:nvSpPr>
          <p:cNvPr id="40962" name="Freeform 2"/>
          <p:cNvSpPr>
            <a:spLocks/>
          </p:cNvSpPr>
          <p:nvPr/>
        </p:nvSpPr>
        <p:spPr bwMode="auto">
          <a:xfrm>
            <a:off x="263525" y="1381125"/>
            <a:ext cx="8674100" cy="1077913"/>
          </a:xfrm>
          <a:custGeom>
            <a:avLst/>
            <a:gdLst>
              <a:gd name="T0" fmla="*/ 0 w 9845"/>
              <a:gd name="T1" fmla="*/ 0 h 1018"/>
              <a:gd name="T2" fmla="*/ 2147483646 w 9845"/>
              <a:gd name="T3" fmla="*/ 2147483646 h 1018"/>
              <a:gd name="T4" fmla="*/ 2147483646 w 9845"/>
              <a:gd name="T5" fmla="*/ 2147483646 h 1018"/>
              <a:gd name="T6" fmla="*/ 2147483646 w 9845"/>
              <a:gd name="T7" fmla="*/ 2147483646 h 1018"/>
              <a:gd name="T8" fmla="*/ 2147483646 w 9845"/>
              <a:gd name="T9" fmla="*/ 2147483646 h 1018"/>
              <a:gd name="T10" fmla="*/ 2147483646 w 9845"/>
              <a:gd name="T11" fmla="*/ 2147483646 h 1018"/>
              <a:gd name="T12" fmla="*/ 2147483646 w 9845"/>
              <a:gd name="T13" fmla="*/ 2147483646 h 1018"/>
              <a:gd name="T14" fmla="*/ 2147483646 w 9845"/>
              <a:gd name="T15" fmla="*/ 2147483646 h 1018"/>
              <a:gd name="T16" fmla="*/ 2147483646 w 9845"/>
              <a:gd name="T17" fmla="*/ 2147483646 h 1018"/>
              <a:gd name="T18" fmla="*/ 2147483646 w 9845"/>
              <a:gd name="T19" fmla="*/ 2147483646 h 1018"/>
              <a:gd name="T20" fmla="*/ 2147483646 w 9845"/>
              <a:gd name="T21" fmla="*/ 2147483646 h 1018"/>
              <a:gd name="T22" fmla="*/ 2147483646 w 9845"/>
              <a:gd name="T23" fmla="*/ 2147483646 h 1018"/>
              <a:gd name="T24" fmla="*/ 2147483646 w 9845"/>
              <a:gd name="T25" fmla="*/ 2147483646 h 1018"/>
              <a:gd name="T26" fmla="*/ 2147483646 w 9845"/>
              <a:gd name="T27" fmla="*/ 2147483646 h 1018"/>
              <a:gd name="T28" fmla="*/ 2147483646 w 9845"/>
              <a:gd name="T29" fmla="*/ 2147483646 h 1018"/>
              <a:gd name="T30" fmla="*/ 2147483646 w 9845"/>
              <a:gd name="T31" fmla="*/ 2147483646 h 1018"/>
              <a:gd name="T32" fmla="*/ 2147483646 w 9845"/>
              <a:gd name="T33" fmla="*/ 2147483646 h 1018"/>
              <a:gd name="T34" fmla="*/ 2147483646 w 9845"/>
              <a:gd name="T35" fmla="*/ 2147483646 h 1018"/>
              <a:gd name="T36" fmla="*/ 2147483646 w 9845"/>
              <a:gd name="T37" fmla="*/ 2147483646 h 1018"/>
              <a:gd name="T38" fmla="*/ 2147483646 w 9845"/>
              <a:gd name="T39" fmla="*/ 2147483646 h 1018"/>
              <a:gd name="T40" fmla="*/ 2147483646 w 9845"/>
              <a:gd name="T41" fmla="*/ 2147483646 h 1018"/>
              <a:gd name="T42" fmla="*/ 2147483646 w 9845"/>
              <a:gd name="T43" fmla="*/ 2147483646 h 1018"/>
              <a:gd name="T44" fmla="*/ 2147483646 w 9845"/>
              <a:gd name="T45" fmla="*/ 2147483646 h 1018"/>
              <a:gd name="T46" fmla="*/ 2147483646 w 9845"/>
              <a:gd name="T47" fmla="*/ 2147483646 h 1018"/>
              <a:gd name="T48" fmla="*/ 2147483646 w 9845"/>
              <a:gd name="T49" fmla="*/ 2147483646 h 1018"/>
              <a:gd name="T50" fmla="*/ 2147483646 w 9845"/>
              <a:gd name="T51" fmla="*/ 2147483646 h 1018"/>
              <a:gd name="T52" fmla="*/ 2147483646 w 9845"/>
              <a:gd name="T53" fmla="*/ 2147483646 h 1018"/>
              <a:gd name="T54" fmla="*/ 2147483646 w 9845"/>
              <a:gd name="T55" fmla="*/ 2147483646 h 1018"/>
              <a:gd name="T56" fmla="*/ 2147483646 w 9845"/>
              <a:gd name="T57" fmla="*/ 2147483646 h 1018"/>
              <a:gd name="T58" fmla="*/ 2147483646 w 9845"/>
              <a:gd name="T59" fmla="*/ 2147483646 h 1018"/>
              <a:gd name="T60" fmla="*/ 2147483646 w 9845"/>
              <a:gd name="T61" fmla="*/ 2147483646 h 1018"/>
              <a:gd name="T62" fmla="*/ 2147483646 w 9845"/>
              <a:gd name="T63" fmla="*/ 2147483646 h 1018"/>
              <a:gd name="T64" fmla="*/ 2147483646 w 9845"/>
              <a:gd name="T65" fmla="*/ 2147483646 h 1018"/>
              <a:gd name="T66" fmla="*/ 2147483646 w 9845"/>
              <a:gd name="T67" fmla="*/ 2147483646 h 1018"/>
              <a:gd name="T68" fmla="*/ 2147483646 w 9845"/>
              <a:gd name="T69" fmla="*/ 2147483646 h 1018"/>
              <a:gd name="T70" fmla="*/ 2147483646 w 9845"/>
              <a:gd name="T71" fmla="*/ 2147483646 h 1018"/>
              <a:gd name="T72" fmla="*/ 2147483646 w 9845"/>
              <a:gd name="T73" fmla="*/ 2147483646 h 1018"/>
              <a:gd name="T74" fmla="*/ 2147483646 w 9845"/>
              <a:gd name="T75" fmla="*/ 2147483646 h 1018"/>
              <a:gd name="T76" fmla="*/ 2147483646 w 9845"/>
              <a:gd name="T77" fmla="*/ 2147483646 h 1018"/>
              <a:gd name="T78" fmla="*/ 2147483646 w 9845"/>
              <a:gd name="T79" fmla="*/ 2147483646 h 1018"/>
              <a:gd name="T80" fmla="*/ 2147483646 w 9845"/>
              <a:gd name="T81" fmla="*/ 2147483646 h 1018"/>
              <a:gd name="T82" fmla="*/ 2147483646 w 9845"/>
              <a:gd name="T83" fmla="*/ 2147483646 h 1018"/>
              <a:gd name="T84" fmla="*/ 2147483646 w 9845"/>
              <a:gd name="T85" fmla="*/ 2147483646 h 1018"/>
              <a:gd name="T86" fmla="*/ 2147483646 w 9845"/>
              <a:gd name="T87" fmla="*/ 0 h 10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5" h="1018">
                <a:moveTo>
                  <a:pt x="0" y="0"/>
                </a:moveTo>
                <a:lnTo>
                  <a:pt x="466" y="150"/>
                </a:lnTo>
                <a:lnTo>
                  <a:pt x="929" y="296"/>
                </a:lnTo>
                <a:lnTo>
                  <a:pt x="1160" y="367"/>
                </a:lnTo>
                <a:lnTo>
                  <a:pt x="1390" y="435"/>
                </a:lnTo>
                <a:lnTo>
                  <a:pt x="1620" y="503"/>
                </a:lnTo>
                <a:lnTo>
                  <a:pt x="1846" y="567"/>
                </a:lnTo>
                <a:lnTo>
                  <a:pt x="2073" y="628"/>
                </a:lnTo>
                <a:lnTo>
                  <a:pt x="2297" y="687"/>
                </a:lnTo>
                <a:lnTo>
                  <a:pt x="2519" y="740"/>
                </a:lnTo>
                <a:lnTo>
                  <a:pt x="2740" y="790"/>
                </a:lnTo>
                <a:lnTo>
                  <a:pt x="2957" y="836"/>
                </a:lnTo>
                <a:lnTo>
                  <a:pt x="3173" y="878"/>
                </a:lnTo>
                <a:lnTo>
                  <a:pt x="3385" y="911"/>
                </a:lnTo>
                <a:lnTo>
                  <a:pt x="3596" y="942"/>
                </a:lnTo>
                <a:lnTo>
                  <a:pt x="3803" y="967"/>
                </a:lnTo>
                <a:lnTo>
                  <a:pt x="4006" y="986"/>
                </a:lnTo>
                <a:lnTo>
                  <a:pt x="4204" y="1001"/>
                </a:lnTo>
                <a:lnTo>
                  <a:pt x="4400" y="1011"/>
                </a:lnTo>
                <a:lnTo>
                  <a:pt x="4595" y="1017"/>
                </a:lnTo>
                <a:lnTo>
                  <a:pt x="4786" y="1018"/>
                </a:lnTo>
                <a:lnTo>
                  <a:pt x="4975" y="1017"/>
                </a:lnTo>
                <a:lnTo>
                  <a:pt x="5164" y="1011"/>
                </a:lnTo>
                <a:lnTo>
                  <a:pt x="5351" y="1002"/>
                </a:lnTo>
                <a:lnTo>
                  <a:pt x="5538" y="990"/>
                </a:lnTo>
                <a:lnTo>
                  <a:pt x="5725" y="974"/>
                </a:lnTo>
                <a:lnTo>
                  <a:pt x="5913" y="956"/>
                </a:lnTo>
                <a:lnTo>
                  <a:pt x="6102" y="935"/>
                </a:lnTo>
                <a:lnTo>
                  <a:pt x="6293" y="911"/>
                </a:lnTo>
                <a:lnTo>
                  <a:pt x="6483" y="885"/>
                </a:lnTo>
                <a:lnTo>
                  <a:pt x="6678" y="856"/>
                </a:lnTo>
                <a:lnTo>
                  <a:pt x="6874" y="824"/>
                </a:lnTo>
                <a:lnTo>
                  <a:pt x="7070" y="788"/>
                </a:lnTo>
                <a:lnTo>
                  <a:pt x="7266" y="749"/>
                </a:lnTo>
                <a:lnTo>
                  <a:pt x="7463" y="706"/>
                </a:lnTo>
                <a:lnTo>
                  <a:pt x="7661" y="658"/>
                </a:lnTo>
                <a:lnTo>
                  <a:pt x="7859" y="608"/>
                </a:lnTo>
                <a:lnTo>
                  <a:pt x="8055" y="556"/>
                </a:lnTo>
                <a:lnTo>
                  <a:pt x="8255" y="501"/>
                </a:lnTo>
                <a:lnTo>
                  <a:pt x="8453" y="442"/>
                </a:lnTo>
                <a:lnTo>
                  <a:pt x="8650" y="383"/>
                </a:lnTo>
                <a:lnTo>
                  <a:pt x="9048" y="259"/>
                </a:lnTo>
                <a:lnTo>
                  <a:pt x="9448" y="130"/>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chemeClr val="accent6">
                  <a:lumMod val="50000"/>
                </a:schemeClr>
              </a:solidFill>
            </a:endParaRPr>
          </a:p>
        </p:txBody>
      </p:sp>
      <p:sp>
        <p:nvSpPr>
          <p:cNvPr id="40989" name="Freeform 29"/>
          <p:cNvSpPr>
            <a:spLocks/>
          </p:cNvSpPr>
          <p:nvPr/>
        </p:nvSpPr>
        <p:spPr bwMode="auto">
          <a:xfrm>
            <a:off x="5035550" y="5281613"/>
            <a:ext cx="485775" cy="444500"/>
          </a:xfrm>
          <a:custGeom>
            <a:avLst/>
            <a:gdLst>
              <a:gd name="T0" fmla="*/ 2147483646 w 553"/>
              <a:gd name="T1" fmla="*/ 2147483646 h 419"/>
              <a:gd name="T2" fmla="*/ 0 w 553"/>
              <a:gd name="T3" fmla="*/ 2147483646 h 419"/>
              <a:gd name="T4" fmla="*/ 2147483646 w 553"/>
              <a:gd name="T5" fmla="*/ 2147483646 h 419"/>
              <a:gd name="T6" fmla="*/ 2147483646 w 553"/>
              <a:gd name="T7" fmla="*/ 2147483646 h 419"/>
              <a:gd name="T8" fmla="*/ 2147483646 w 553"/>
              <a:gd name="T9" fmla="*/ 2147483646 h 419"/>
              <a:gd name="T10" fmla="*/ 2147483646 w 553"/>
              <a:gd name="T11" fmla="*/ 2147483646 h 419"/>
              <a:gd name="T12" fmla="*/ 2147483646 w 553"/>
              <a:gd name="T13" fmla="*/ 0 h 419"/>
              <a:gd name="T14" fmla="*/ 2147483646 w 553"/>
              <a:gd name="T15" fmla="*/ 2147483646 h 419"/>
              <a:gd name="T16" fmla="*/ 2147483646 w 553"/>
              <a:gd name="T17" fmla="*/ 2147483646 h 419"/>
              <a:gd name="T18" fmla="*/ 2147483646 w 553"/>
              <a:gd name="T19" fmla="*/ 2147483646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3" h="419">
                <a:moveTo>
                  <a:pt x="120" y="293"/>
                </a:moveTo>
                <a:lnTo>
                  <a:pt x="0" y="371"/>
                </a:lnTo>
                <a:lnTo>
                  <a:pt x="57" y="419"/>
                </a:lnTo>
                <a:lnTo>
                  <a:pt x="277" y="293"/>
                </a:lnTo>
                <a:lnTo>
                  <a:pt x="400" y="230"/>
                </a:lnTo>
                <a:lnTo>
                  <a:pt x="553" y="102"/>
                </a:lnTo>
                <a:lnTo>
                  <a:pt x="469" y="0"/>
                </a:lnTo>
                <a:lnTo>
                  <a:pt x="410" y="75"/>
                </a:lnTo>
                <a:lnTo>
                  <a:pt x="350" y="185"/>
                </a:lnTo>
                <a:lnTo>
                  <a:pt x="120" y="293"/>
                </a:lnTo>
                <a:close/>
              </a:path>
            </a:pathLst>
          </a:custGeom>
          <a:solidFill>
            <a:schemeClr val="accent6">
              <a:lumMod val="60000"/>
              <a:lumOff val="40000"/>
            </a:schemeClr>
          </a:solidFill>
          <a:ln>
            <a:noFill/>
          </a:ln>
          <a:effectLst/>
          <a:extLst/>
        </p:spPr>
        <p:txBody>
          <a:bodyPr/>
          <a:lstStyle/>
          <a:p>
            <a:endParaRPr lang="zh-TW" altLang="en-US">
              <a:solidFill>
                <a:schemeClr val="accent6">
                  <a:lumMod val="50000"/>
                </a:schemeClr>
              </a:solidFill>
            </a:endParaRPr>
          </a:p>
        </p:txBody>
      </p:sp>
      <p:sp>
        <p:nvSpPr>
          <p:cNvPr id="122" name="Rectangle 76"/>
          <p:cNvSpPr>
            <a:spLocks noChangeArrowheads="1"/>
          </p:cNvSpPr>
          <p:nvPr/>
        </p:nvSpPr>
        <p:spPr bwMode="gray">
          <a:xfrm>
            <a:off x="6351588" y="4026259"/>
            <a:ext cx="2586037" cy="2164990"/>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defRPr/>
            </a:pP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新開幕</a:t>
            </a: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a:t>
            </a:r>
          </a:p>
          <a:p>
            <a:pPr algn="l">
              <a:defRPr/>
            </a:pP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緬甸仰光分行</a:t>
            </a: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2021</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年初開業</a:t>
            </a: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algn="l">
              <a:defRPr/>
            </a:pP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柬埔寨桑園支行</a:t>
            </a: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2021</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年初開業</a:t>
            </a: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algn="l">
              <a:defRPr/>
            </a:pP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algn="l">
              <a:defRPr/>
            </a:pP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進行中：</a:t>
            </a:r>
          </a:p>
          <a:p>
            <a:pPr marL="171450" indent="-171450" algn="l">
              <a:buFont typeface="Arial" panose="020B0604020202020204" pitchFamily="34" charset="0"/>
              <a:buChar char="•"/>
              <a:defRPr/>
            </a:pP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越南海陽分行，待核准中。</a:t>
            </a: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marL="171450" indent="-171450" algn="l">
              <a:buFont typeface="Arial" panose="020B0604020202020204" pitchFamily="34" charset="0"/>
              <a:buChar char="•"/>
              <a:defRPr/>
            </a:pP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越南海防地區辦事處，籌備申請中。</a:t>
            </a: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marL="171450" indent="-171450" algn="l">
              <a:buFont typeface="Arial" panose="020B0604020202020204" pitchFamily="34" charset="0"/>
              <a:buChar char="•"/>
              <a:defRPr/>
            </a:pP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印尼雅加達代表處，待核准中。</a:t>
            </a:r>
          </a:p>
        </p:txBody>
      </p:sp>
      <p:sp>
        <p:nvSpPr>
          <p:cNvPr id="121" name="Rectangle 76"/>
          <p:cNvSpPr>
            <a:spLocks noChangeArrowheads="1"/>
          </p:cNvSpPr>
          <p:nvPr/>
        </p:nvSpPr>
        <p:spPr bwMode="gray">
          <a:xfrm>
            <a:off x="257570" y="4890045"/>
            <a:ext cx="2040336" cy="1111828"/>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defRPr/>
            </a:pP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37</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個海外據點含</a:t>
            </a: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a:t>
            </a:r>
            <a:endPar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marL="171450" indent="-171450" algn="l">
              <a:buFont typeface="Arial" panose="020B0604020202020204" pitchFamily="34" charset="0"/>
              <a:buChar char="•"/>
              <a:defRPr/>
            </a:pP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24</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個分行</a:t>
            </a: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marL="171450" indent="-171450" algn="l">
              <a:buFont typeface="Arial" panose="020B0604020202020204" pitchFamily="34" charset="0"/>
              <a:buChar char="•"/>
              <a:defRPr/>
            </a:pP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6</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個支行</a:t>
            </a: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marL="171450" indent="-171450" algn="l">
              <a:buFont typeface="Arial" panose="020B0604020202020204" pitchFamily="34" charset="0"/>
              <a:buChar char="•"/>
              <a:defRPr/>
            </a:pP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2</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個代表處及行銷辦事處*</a:t>
            </a: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a:p>
            <a:pPr marL="171450" indent="-171450" algn="l">
              <a:buFont typeface="Arial" panose="020B0604020202020204" pitchFamily="34" charset="0"/>
              <a:buChar char="•"/>
              <a:defRPr/>
            </a:pP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1</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個泰國子行</a:t>
            </a:r>
            <a:r>
              <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+4</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rPr>
              <a:t>個分行</a:t>
            </a:r>
            <a:endParaRPr lang="en-US" altLang="zh-TW" sz="1200" b="1" dirty="0">
              <a:solidFill>
                <a:schemeClr val="accent6">
                  <a:lumMod val="50000"/>
                </a:schemeClr>
              </a:solidFill>
              <a:latin typeface="微軟正黑體" panose="020B0604030504040204" pitchFamily="34" charset="-120"/>
              <a:ea typeface="微軟正黑體" panose="020B0604030504040204" pitchFamily="34" charset="-120"/>
              <a:cs typeface="新細明體" charset="-120"/>
            </a:endParaRPr>
          </a:p>
        </p:txBody>
      </p:sp>
      <p:grpSp>
        <p:nvGrpSpPr>
          <p:cNvPr id="41020" name="Group 76"/>
          <p:cNvGrpSpPr>
            <a:grpSpLocks/>
          </p:cNvGrpSpPr>
          <p:nvPr/>
        </p:nvGrpSpPr>
        <p:grpSpPr bwMode="auto">
          <a:xfrm>
            <a:off x="4531006" y="5285764"/>
            <a:ext cx="1211532" cy="716109"/>
            <a:chOff x="2866" y="3326"/>
            <a:chExt cx="683" cy="404"/>
          </a:xfrm>
        </p:grpSpPr>
        <p:sp>
          <p:nvSpPr>
            <p:cNvPr id="41080" name="Text Box 78"/>
            <p:cNvSpPr txBox="1">
              <a:spLocks noChangeArrowheads="1"/>
            </p:cNvSpPr>
            <p:nvPr/>
          </p:nvSpPr>
          <p:spPr bwMode="auto">
            <a:xfrm>
              <a:off x="3096" y="3326"/>
              <a:ext cx="453"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1" hangingPunct="1"/>
              <a:r>
                <a:rPr kumimoji="1" lang="en-US" altLang="zh-TW" sz="1000" dirty="0">
                  <a:solidFill>
                    <a:schemeClr val="accent6">
                      <a:lumMod val="50000"/>
                    </a:schemeClr>
                  </a:solidFill>
                  <a:ea typeface="標楷體" pitchFamily="65" charset="-120"/>
                  <a:cs typeface="Arial" pitchFamily="34" charset="0"/>
                </a:rPr>
                <a:t>Brisbane</a:t>
              </a:r>
            </a:p>
          </p:txBody>
        </p:sp>
        <p:sp>
          <p:nvSpPr>
            <p:cNvPr id="41081" name="Text Box 79"/>
            <p:cNvSpPr txBox="1">
              <a:spLocks noChangeArrowheads="1"/>
            </p:cNvSpPr>
            <p:nvPr/>
          </p:nvSpPr>
          <p:spPr bwMode="auto">
            <a:xfrm>
              <a:off x="2866" y="3591"/>
              <a:ext cx="656"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1" hangingPunct="1">
                <a:spcBef>
                  <a:spcPct val="50000"/>
                </a:spcBef>
              </a:pPr>
              <a:r>
                <a:rPr kumimoji="1" lang="en-US" altLang="zh-TW" sz="1000" dirty="0">
                  <a:solidFill>
                    <a:schemeClr val="accent6">
                      <a:lumMod val="50000"/>
                    </a:schemeClr>
                  </a:solidFill>
                  <a:ea typeface="標楷體" pitchFamily="65" charset="-120"/>
                  <a:cs typeface="Arial" pitchFamily="34" charset="0"/>
                </a:rPr>
                <a:t>Melbourne</a:t>
              </a:r>
            </a:p>
          </p:txBody>
        </p:sp>
        <p:sp>
          <p:nvSpPr>
            <p:cNvPr id="41079" name="Text Box 77"/>
            <p:cNvSpPr txBox="1">
              <a:spLocks noChangeArrowheads="1"/>
            </p:cNvSpPr>
            <p:nvPr/>
          </p:nvSpPr>
          <p:spPr bwMode="auto">
            <a:xfrm>
              <a:off x="2960" y="3475"/>
              <a:ext cx="58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1" hangingPunct="1">
                <a:spcBef>
                  <a:spcPct val="50000"/>
                </a:spcBef>
              </a:pPr>
              <a:r>
                <a:rPr kumimoji="1" lang="en-US" altLang="zh-TW" sz="1000" dirty="0">
                  <a:solidFill>
                    <a:schemeClr val="accent6">
                      <a:lumMod val="50000"/>
                    </a:schemeClr>
                  </a:solidFill>
                  <a:ea typeface="標楷體" pitchFamily="65" charset="-120"/>
                  <a:cs typeface="Arial" pitchFamily="34" charset="0"/>
                </a:rPr>
                <a:t>Sydney</a:t>
              </a:r>
            </a:p>
          </p:txBody>
        </p:sp>
      </p:grpSp>
      <p:sp>
        <p:nvSpPr>
          <p:cNvPr id="41030" name="Text Box 89"/>
          <p:cNvSpPr txBox="1">
            <a:spLocks noChangeArrowheads="1"/>
          </p:cNvSpPr>
          <p:nvPr/>
        </p:nvSpPr>
        <p:spPr bwMode="gray">
          <a:xfrm>
            <a:off x="3752850" y="433387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dirty="0">
                <a:solidFill>
                  <a:schemeClr val="accent6">
                    <a:lumMod val="50000"/>
                  </a:schemeClr>
                </a:solidFill>
              </a:rPr>
              <a:t>Labuan</a:t>
            </a:r>
          </a:p>
        </p:txBody>
      </p:sp>
    </p:spTree>
    <p:extLst>
      <p:ext uri="{BB962C8B-B14F-4D97-AF65-F5344CB8AC3E}">
        <p14:creationId xmlns:p14="http://schemas.microsoft.com/office/powerpoint/2010/main" val="138341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411480" y="228600"/>
            <a:ext cx="8604250" cy="467179"/>
          </a:xfrm>
        </p:spPr>
        <p:txBody>
          <a:bodyPr>
            <a:noAutofit/>
          </a:bodyPr>
          <a:lstStyle/>
          <a:p>
            <a:r>
              <a:rPr lang="zh-TW" altLang="en-US" sz="2800">
                <a:latin typeface="微軟正黑體" panose="020B0604030504040204" pitchFamily="34" charset="-120"/>
                <a:ea typeface="微軟正黑體" panose="020B0604030504040204" pitchFamily="34" charset="-120"/>
              </a:rPr>
              <a:t>目錄</a:t>
            </a:r>
            <a:endParaRPr lang="zh-TW" altLang="en-US" sz="2800" dirty="0">
              <a:latin typeface="微軟正黑體" panose="020B0604030504040204" pitchFamily="34" charset="-120"/>
              <a:ea typeface="微軟正黑體" panose="020B0604030504040204" pitchFamily="34" charset="-120"/>
            </a:endParaRPr>
          </a:p>
        </p:txBody>
      </p:sp>
      <p:sp>
        <p:nvSpPr>
          <p:cNvPr id="1519619" name="Rectangle 3"/>
          <p:cNvSpPr>
            <a:spLocks noChangeArrowheads="1"/>
          </p:cNvSpPr>
          <p:nvPr/>
        </p:nvSpPr>
        <p:spPr bwMode="auto">
          <a:xfrm>
            <a:off x="1472184" y="1886713"/>
            <a:ext cx="3023616"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zh-TW" altLang="en-US" sz="2400" b="1" dirty="0">
                <a:solidFill>
                  <a:prstClr val="white"/>
                </a:solidFill>
                <a:latin typeface="微軟正黑體" panose="020B0604030504040204" pitchFamily="34" charset="-120"/>
                <a:ea typeface="微軟正黑體" panose="020B0604030504040204" pitchFamily="34" charset="-120"/>
              </a:rPr>
              <a:t>營運摘要及策略聚焦</a:t>
            </a:r>
          </a:p>
        </p:txBody>
      </p:sp>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財務概況</a:t>
            </a:r>
          </a:p>
        </p:txBody>
      </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業務概況</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附錄</a:t>
            </a:r>
          </a:p>
        </p:txBody>
      </p:sp>
    </p:spTree>
    <p:extLst>
      <p:ext uri="{BB962C8B-B14F-4D97-AF65-F5344CB8AC3E}">
        <p14:creationId xmlns:p14="http://schemas.microsoft.com/office/powerpoint/2010/main" val="3181923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Google Shape;54;p13">
            <a:extLst>
              <a:ext uri="{FF2B5EF4-FFF2-40B4-BE49-F238E27FC236}">
                <a16:creationId xmlns:a16="http://schemas.microsoft.com/office/drawing/2014/main" id="{9620A7CC-8FE2-4571-89CB-C2023B78933C}"/>
              </a:ext>
            </a:extLst>
          </p:cNvPr>
          <p:cNvPicPr preferRelativeResize="0"/>
          <p:nvPr/>
        </p:nvPicPr>
        <p:blipFill>
          <a:blip r:embed="rId5">
            <a:alphaModFix/>
          </a:blip>
          <a:stretch>
            <a:fillRect/>
          </a:stretch>
        </p:blipFill>
        <p:spPr>
          <a:xfrm>
            <a:off x="0" y="0"/>
            <a:ext cx="9143998" cy="6858000"/>
          </a:xfrm>
          <a:prstGeom prst="rect">
            <a:avLst/>
          </a:prstGeom>
          <a:noFill/>
          <a:ln>
            <a:noFill/>
          </a:ln>
        </p:spPr>
      </p:pic>
      <p:sp>
        <p:nvSpPr>
          <p:cNvPr id="2" name="矩形 1">
            <a:extLst>
              <a:ext uri="{FF2B5EF4-FFF2-40B4-BE49-F238E27FC236}">
                <a16:creationId xmlns:a16="http://schemas.microsoft.com/office/drawing/2014/main" id="{C7E9803D-6A52-44F5-A857-CABB429D3503}"/>
              </a:ext>
            </a:extLst>
          </p:cNvPr>
          <p:cNvSpPr/>
          <p:nvPr/>
        </p:nvSpPr>
        <p:spPr bwMode="auto">
          <a:xfrm>
            <a:off x="380999" y="381011"/>
            <a:ext cx="8382000" cy="6095978"/>
          </a:xfrm>
          <a:prstGeom prst="rect">
            <a:avLst/>
          </a:prstGeom>
          <a:solidFill>
            <a:schemeClr val="tx1">
              <a:alpha val="80000"/>
            </a:schemeClr>
          </a:solidFill>
          <a:ln w="9525" cap="flat" cmpd="sng" algn="ctr">
            <a:solidFill>
              <a:schemeClr val="tx1"/>
            </a:solidFill>
            <a:prstDash val="solid"/>
            <a:round/>
            <a:headEnd type="none" w="med" len="med"/>
            <a:tailEnd type="none" w="med" len="med"/>
          </a:ln>
          <a:effectLst/>
          <a:extLst/>
        </p:spPr>
        <p:txBody>
          <a:bodyPr vert="horz" wrap="square" lIns="342000" tIns="18288" rIns="18000"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rgbClr val="FFFFFF"/>
              </a:solidFill>
              <a:effectLst/>
              <a:latin typeface="Arial Narrow" pitchFamily="34" charset="0"/>
              <a:ea typeface="Arial Unicode MS" pitchFamily="34" charset="-120"/>
              <a:cs typeface="Arial" pitchFamily="34" charset="0"/>
            </a:endParaRPr>
          </a:p>
        </p:txBody>
      </p:sp>
      <p:sp>
        <p:nvSpPr>
          <p:cNvPr id="1516546" name="Text Box 2"/>
          <p:cNvSpPr txBox="1">
            <a:spLocks noChangeArrowheads="1"/>
          </p:cNvSpPr>
          <p:nvPr>
            <p:custDataLst>
              <p:tags r:id="rId2"/>
            </p:custDataLst>
          </p:nvPr>
        </p:nvSpPr>
        <p:spPr bwMode="auto">
          <a:xfrm>
            <a:off x="1658938" y="819150"/>
            <a:ext cx="1038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6412" bIns="16412" anchor="ctr"/>
          <a:lstStyle>
            <a:lvl1pPr algn="l" defTabSz="820738">
              <a:defRPr>
                <a:solidFill>
                  <a:schemeClr val="tx1"/>
                </a:solidFill>
                <a:latin typeface="Arial" pitchFamily="34" charset="0"/>
                <a:cs typeface="Arial" pitchFamily="34" charset="0"/>
              </a:defRPr>
            </a:lvl1pPr>
            <a:lvl2pPr marL="409575" algn="l" defTabSz="820738">
              <a:defRPr>
                <a:solidFill>
                  <a:schemeClr val="tx1"/>
                </a:solidFill>
                <a:latin typeface="Arial" pitchFamily="34" charset="0"/>
                <a:cs typeface="Arial" pitchFamily="34" charset="0"/>
              </a:defRPr>
            </a:lvl2pPr>
            <a:lvl3pPr marL="820738" algn="l" defTabSz="820738">
              <a:defRPr>
                <a:solidFill>
                  <a:schemeClr val="tx1"/>
                </a:solidFill>
                <a:latin typeface="Arial" pitchFamily="34" charset="0"/>
                <a:cs typeface="Arial" pitchFamily="34" charset="0"/>
              </a:defRPr>
            </a:lvl3pPr>
            <a:lvl4pPr marL="1230313" algn="l" defTabSz="820738">
              <a:defRPr>
                <a:solidFill>
                  <a:schemeClr val="tx1"/>
                </a:solidFill>
                <a:latin typeface="Arial" pitchFamily="34" charset="0"/>
                <a:cs typeface="Arial" pitchFamily="34" charset="0"/>
              </a:defRPr>
            </a:lvl4pPr>
            <a:lvl5pPr marL="1641475" algn="l"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endParaRPr lang="zh-TW" altLang="en-US" sz="1100" b="1" i="1">
              <a:solidFill>
                <a:srgbClr val="000000"/>
              </a:solidFill>
              <a:ea typeface="新細明體" pitchFamily="18" charset="-120"/>
            </a:endParaRPr>
          </a:p>
        </p:txBody>
      </p:sp>
      <p:sp>
        <p:nvSpPr>
          <p:cNvPr id="9" name="Line 6"/>
          <p:cNvSpPr>
            <a:spLocks noChangeShapeType="1"/>
          </p:cNvSpPr>
          <p:nvPr/>
        </p:nvSpPr>
        <p:spPr bwMode="gray">
          <a:xfrm>
            <a:off x="-24095" y="4038600"/>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5"/>
          <p:cNvSpPr>
            <a:spLocks noChangeShapeType="1"/>
          </p:cNvSpPr>
          <p:nvPr/>
        </p:nvSpPr>
        <p:spPr bwMode="gray">
          <a:xfrm>
            <a:off x="-24095" y="4114800"/>
            <a:ext cx="914400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2" name="Line 5"/>
          <p:cNvSpPr>
            <a:spLocks noChangeShapeType="1"/>
          </p:cNvSpPr>
          <p:nvPr/>
        </p:nvSpPr>
        <p:spPr bwMode="gray">
          <a:xfrm>
            <a:off x="-24095" y="4191000"/>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pic>
        <p:nvPicPr>
          <p:cNvPr id="14" name="Google Shape;56;p13">
            <a:extLst>
              <a:ext uri="{FF2B5EF4-FFF2-40B4-BE49-F238E27FC236}">
                <a16:creationId xmlns:a16="http://schemas.microsoft.com/office/drawing/2014/main" id="{125274A9-61F1-4662-B514-ED455FDADC9A}"/>
              </a:ext>
            </a:extLst>
          </p:cNvPr>
          <p:cNvPicPr preferRelativeResize="0">
            <a:picLocks noChangeAspect="1"/>
          </p:cNvPicPr>
          <p:nvPr/>
        </p:nvPicPr>
        <p:blipFill>
          <a:blip r:embed="rId6">
            <a:alphaModFix/>
          </a:blip>
          <a:stretch>
            <a:fillRect/>
          </a:stretch>
        </p:blipFill>
        <p:spPr>
          <a:xfrm>
            <a:off x="797401" y="5765297"/>
            <a:ext cx="3258270" cy="547106"/>
          </a:xfrm>
          <a:prstGeom prst="rect">
            <a:avLst/>
          </a:prstGeom>
          <a:noFill/>
          <a:ln>
            <a:noFill/>
          </a:ln>
        </p:spPr>
      </p:pic>
      <p:sp>
        <p:nvSpPr>
          <p:cNvPr id="10" name="標題 1">
            <a:extLst>
              <a:ext uri="{FF2B5EF4-FFF2-40B4-BE49-F238E27FC236}">
                <a16:creationId xmlns:a16="http://schemas.microsoft.com/office/drawing/2014/main" id="{458FC528-D839-419A-BBF9-1FFAE9155024}"/>
              </a:ext>
            </a:extLst>
          </p:cNvPr>
          <p:cNvSpPr txBox="1">
            <a:spLocks/>
          </p:cNvSpPr>
          <p:nvPr/>
        </p:nvSpPr>
        <p:spPr>
          <a:xfrm>
            <a:off x="2426536" y="3331075"/>
            <a:ext cx="4290926" cy="478914"/>
          </a:xfrm>
          <a:prstGeom prst="rect">
            <a:avLst/>
          </a:prstGeom>
        </p:spPr>
        <p:txBody>
          <a:bodyPr>
            <a:noAutofit/>
          </a:bodyPr>
          <a:lst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pPr algn="ctr"/>
            <a:r>
              <a:rPr lang="en-US" altLang="zh-TW" sz="6000" kern="0" dirty="0">
                <a:ea typeface="微軟正黑體" pitchFamily="34" charset="-120"/>
              </a:rPr>
              <a:t>Q</a:t>
            </a:r>
            <a:r>
              <a:rPr lang="zh-TW" altLang="en-US" sz="6000" kern="0" dirty="0">
                <a:ea typeface="微軟正黑體" pitchFamily="34" charset="-120"/>
              </a:rPr>
              <a:t> </a:t>
            </a:r>
            <a:r>
              <a:rPr lang="en-US" altLang="zh-TW" sz="6000" kern="0" dirty="0">
                <a:ea typeface="微軟正黑體" pitchFamily="34" charset="-120"/>
              </a:rPr>
              <a:t>&amp;</a:t>
            </a:r>
            <a:r>
              <a:rPr lang="zh-TW" altLang="en-US" sz="6000" kern="0" dirty="0">
                <a:ea typeface="微軟正黑體" pitchFamily="34" charset="-120"/>
              </a:rPr>
              <a:t> </a:t>
            </a:r>
            <a:r>
              <a:rPr lang="en-US" altLang="zh-TW" sz="6000" kern="0" dirty="0">
                <a:ea typeface="微軟正黑體" pitchFamily="34" charset="-120"/>
              </a:rPr>
              <a:t>A</a:t>
            </a:r>
            <a:endParaRPr lang="zh-TW" altLang="en-US" sz="6000" kern="0" dirty="0">
              <a:ea typeface="微軟正黑體" pitchFamily="34" charset="-120"/>
            </a:endParaRPr>
          </a:p>
        </p:txBody>
      </p:sp>
    </p:spTree>
    <p:custDataLst>
      <p:tags r:id="rId1"/>
    </p:custDataLst>
    <p:extLst>
      <p:ext uri="{BB962C8B-B14F-4D97-AF65-F5344CB8AC3E}">
        <p14:creationId xmlns:p14="http://schemas.microsoft.com/office/powerpoint/2010/main" val="12407034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p:cNvGraphicFramePr>
            <a:graphicFrameLocks noChangeAspect="1"/>
          </p:cNvGraphicFramePr>
          <p:nvPr>
            <p:extLst>
              <p:ext uri="{D42A27DB-BD31-4B8C-83A1-F6EECF244321}">
                <p14:modId xmlns:p14="http://schemas.microsoft.com/office/powerpoint/2010/main" val="1068553005"/>
              </p:ext>
            </p:extLst>
          </p:nvPr>
        </p:nvGraphicFramePr>
        <p:xfrm>
          <a:off x="838200" y="1676400"/>
          <a:ext cx="7010400" cy="4451350"/>
        </p:xfrm>
        <a:graphic>
          <a:graphicData uri="http://schemas.openxmlformats.org/drawingml/2006/chart">
            <c:chart xmlns:c="http://schemas.openxmlformats.org/drawingml/2006/chart" xmlns:r="http://schemas.openxmlformats.org/officeDocument/2006/relationships" r:id="rId4"/>
          </a:graphicData>
        </a:graphic>
      </p:graphicFrame>
      <p:sp>
        <p:nvSpPr>
          <p:cNvPr id="1579012" name="Rectangle 4"/>
          <p:cNvSpPr>
            <a:spLocks noChangeArrowheads="1"/>
          </p:cNvSpPr>
          <p:nvPr/>
        </p:nvSpPr>
        <p:spPr bwMode="auto">
          <a:xfrm>
            <a:off x="861630" y="1346200"/>
            <a:ext cx="6827810" cy="28575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sz="1200" dirty="0">
                <a:latin typeface="+mj-ea"/>
                <a:ea typeface="+mj-ea"/>
              </a:rPr>
              <a:t>兆豐金控及各子公司</a:t>
            </a:r>
            <a:r>
              <a:rPr lang="en-US" altLang="zh-TW" sz="1200" dirty="0">
                <a:latin typeface="+mj-ea"/>
                <a:ea typeface="+mj-ea"/>
              </a:rPr>
              <a:t>1-2Q/21</a:t>
            </a:r>
            <a:r>
              <a:rPr lang="zh-TW" altLang="en-US" sz="1200" dirty="0">
                <a:latin typeface="+mj-ea"/>
                <a:ea typeface="+mj-ea"/>
              </a:rPr>
              <a:t>稅後淨利趨勢</a:t>
            </a:r>
          </a:p>
        </p:txBody>
      </p:sp>
      <p:sp>
        <p:nvSpPr>
          <p:cNvPr id="1579013" name="Text Box 5"/>
          <p:cNvSpPr txBox="1">
            <a:spLocks noChangeArrowheads="1"/>
          </p:cNvSpPr>
          <p:nvPr/>
        </p:nvSpPr>
        <p:spPr bwMode="auto">
          <a:xfrm>
            <a:off x="6082267" y="1719295"/>
            <a:ext cx="1416466"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dirty="0">
                <a:solidFill>
                  <a:schemeClr val="accent6">
                    <a:lumMod val="50000"/>
                  </a:schemeClr>
                </a:solidFill>
                <a:latin typeface="+mj-ea"/>
                <a:ea typeface="+mj-ea"/>
              </a:rPr>
              <a:t>單位</a:t>
            </a:r>
            <a:r>
              <a:rPr lang="en-US" altLang="zh-TW" sz="1200" dirty="0">
                <a:solidFill>
                  <a:schemeClr val="accent6">
                    <a:lumMod val="50000"/>
                  </a:schemeClr>
                </a:solidFill>
                <a:latin typeface="+mj-ea"/>
                <a:ea typeface="+mj-ea"/>
              </a:rPr>
              <a:t>: NT$MN</a:t>
            </a:r>
          </a:p>
        </p:txBody>
      </p:sp>
      <p:sp>
        <p:nvSpPr>
          <p:cNvPr id="3" name="標題 2"/>
          <p:cNvSpPr>
            <a:spLocks noGrp="1"/>
          </p:cNvSpPr>
          <p:nvPr>
            <p:ph type="title"/>
          </p:nvPr>
        </p:nvSpPr>
        <p:spPr>
          <a:xfrm>
            <a:off x="343743" y="255259"/>
            <a:ext cx="8604250" cy="467179"/>
          </a:xfrm>
        </p:spPr>
        <p:txBody>
          <a:bodyPr/>
          <a:lstStyle/>
          <a:p>
            <a:r>
              <a:rPr lang="en-US" altLang="zh-TW" sz="2800" dirty="0">
                <a:latin typeface="+mj-ea"/>
              </a:rPr>
              <a:t>1-2Q/21</a:t>
            </a:r>
            <a:r>
              <a:rPr lang="zh-TW" altLang="en-US" sz="2800" dirty="0">
                <a:latin typeface="+mj-ea"/>
              </a:rPr>
              <a:t>集團稅後淨利成長</a:t>
            </a:r>
            <a:r>
              <a:rPr lang="en-US" altLang="zh-TW" sz="2800" dirty="0">
                <a:latin typeface="+mj-ea"/>
              </a:rPr>
              <a:t>10.9%YoY</a:t>
            </a:r>
            <a:endParaRPr lang="zh-TW" altLang="en-US" sz="2800" dirty="0">
              <a:latin typeface="+mj-ea"/>
            </a:endParaRPr>
          </a:p>
        </p:txBody>
      </p:sp>
      <p:sp>
        <p:nvSpPr>
          <p:cNvPr id="13" name="Rectangle 8"/>
          <p:cNvSpPr>
            <a:spLocks noChangeArrowheads="1"/>
          </p:cNvSpPr>
          <p:nvPr>
            <p:custDataLst>
              <p:tags r:id="rId1"/>
            </p:custDataLst>
          </p:nvPr>
        </p:nvSpPr>
        <p:spPr bwMode="gray">
          <a:xfrm>
            <a:off x="679701" y="6464697"/>
            <a:ext cx="63992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altLang="zh-TW" sz="1000" dirty="0">
                <a:solidFill>
                  <a:schemeClr val="accent6">
                    <a:lumMod val="50000"/>
                  </a:schemeClr>
                </a:solidFill>
                <a:ea typeface="新細明體" pitchFamily="18" charset="-120"/>
              </a:rPr>
              <a:t>* </a:t>
            </a:r>
            <a:r>
              <a:rPr lang="zh-TW" altLang="en-US" sz="1000" dirty="0">
                <a:solidFill>
                  <a:schemeClr val="accent6">
                    <a:lumMod val="50000"/>
                  </a:schemeClr>
                </a:solidFill>
                <a:ea typeface="新細明體" pitchFamily="18" charset="-120"/>
              </a:rPr>
              <a:t>  </a:t>
            </a:r>
            <a:r>
              <a:rPr lang="en-US" altLang="zh-TW" sz="1000" dirty="0">
                <a:solidFill>
                  <a:schemeClr val="accent6">
                    <a:lumMod val="50000"/>
                  </a:schemeClr>
                </a:solidFill>
                <a:ea typeface="新細明體" pitchFamily="18" charset="-120"/>
              </a:rPr>
              <a:t>1-1Q/21</a:t>
            </a:r>
            <a:r>
              <a:rPr lang="zh-TW" altLang="en-US" sz="1000" dirty="0">
                <a:solidFill>
                  <a:schemeClr val="accent6">
                    <a:lumMod val="50000"/>
                  </a:schemeClr>
                </a:solidFill>
                <a:ea typeface="新細明體" pitchFamily="18" charset="-120"/>
              </a:rPr>
              <a:t>乃查核數</a:t>
            </a:r>
            <a:endParaRPr lang="en-US" altLang="zh-TW" sz="1000" dirty="0">
              <a:solidFill>
                <a:schemeClr val="accent6">
                  <a:lumMod val="50000"/>
                </a:schemeClr>
              </a:solidFill>
              <a:ea typeface="新細明體" pitchFamily="18" charset="-120"/>
            </a:endParaRPr>
          </a:p>
        </p:txBody>
      </p:sp>
    </p:spTree>
    <p:extLst>
      <p:ext uri="{BB962C8B-B14F-4D97-AF65-F5344CB8AC3E}">
        <p14:creationId xmlns:p14="http://schemas.microsoft.com/office/powerpoint/2010/main" val="113984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408242261"/>
              </p:ext>
            </p:extLst>
          </p:nvPr>
        </p:nvGraphicFramePr>
        <p:xfrm>
          <a:off x="533400" y="1143000"/>
          <a:ext cx="7696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51714" name="Picture 2" descr="D:\Users\MG000050\Documents\Mega Logo\Mega_logo_multi_version-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117056"/>
            <a:ext cx="1171681" cy="10810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descr="新聞紙"/>
          <p:cNvSpPr txBox="1">
            <a:spLocks noChangeArrowheads="1"/>
          </p:cNvSpPr>
          <p:nvPr/>
        </p:nvSpPr>
        <p:spPr bwMode="black">
          <a:xfrm>
            <a:off x="393192" y="251491"/>
            <a:ext cx="7772400" cy="46717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eaLnBrk="1" hangingPunct="1">
              <a:lnSpc>
                <a:spcPct val="95000"/>
              </a:lnSpc>
              <a:spcAft>
                <a:spcPct val="15000"/>
              </a:spcAft>
              <a:defRPr sz="3200" b="1">
                <a:solidFill>
                  <a:srgbClr val="6C1E6C"/>
                </a:solidFill>
                <a:latin typeface="+mj-lt"/>
                <a:ea typeface="+mj-ea"/>
                <a:cs typeface="+mj-cs"/>
              </a:defRPr>
            </a:lvl1pPr>
            <a:lvl2pPr eaLnBrk="0" hangingPunct="0">
              <a:lnSpc>
                <a:spcPts val="4000"/>
              </a:lnSpc>
              <a:spcAft>
                <a:spcPct val="50000"/>
              </a:spcAft>
              <a:defRPr sz="3200" b="1">
                <a:solidFill>
                  <a:srgbClr val="6C1E6C"/>
                </a:solidFill>
                <a:latin typeface="Arial" charset="0"/>
                <a:ea typeface="新細明體" pitchFamily="18" charset="-120"/>
                <a:cs typeface="Arial" charset="0"/>
              </a:defRPr>
            </a:lvl2pPr>
            <a:lvl3pPr eaLnBrk="0" hangingPunct="0">
              <a:lnSpc>
                <a:spcPts val="4000"/>
              </a:lnSpc>
              <a:spcAft>
                <a:spcPct val="50000"/>
              </a:spcAft>
              <a:defRPr sz="3200" b="1">
                <a:solidFill>
                  <a:srgbClr val="6C1E6C"/>
                </a:solidFill>
                <a:latin typeface="Arial" charset="0"/>
                <a:ea typeface="新細明體" pitchFamily="18" charset="-120"/>
                <a:cs typeface="Arial" charset="0"/>
              </a:defRPr>
            </a:lvl3pPr>
            <a:lvl4pPr eaLnBrk="0" hangingPunct="0">
              <a:lnSpc>
                <a:spcPts val="4000"/>
              </a:lnSpc>
              <a:spcAft>
                <a:spcPct val="50000"/>
              </a:spcAft>
              <a:defRPr sz="3200" b="1">
                <a:solidFill>
                  <a:srgbClr val="6C1E6C"/>
                </a:solidFill>
                <a:latin typeface="Arial" charset="0"/>
                <a:ea typeface="新細明體" pitchFamily="18" charset="-120"/>
                <a:cs typeface="Arial" charset="0"/>
              </a:defRPr>
            </a:lvl4pPr>
            <a:lvl5pPr eaLnBrk="0" hangingPunct="0">
              <a:lnSpc>
                <a:spcPts val="4000"/>
              </a:lnSpc>
              <a:spcAft>
                <a:spcPct val="50000"/>
              </a:spcAft>
              <a:defRPr sz="3200" b="1">
                <a:solidFill>
                  <a:srgbClr val="6C1E6C"/>
                </a:solidFill>
                <a:latin typeface="Arial" charset="0"/>
                <a:ea typeface="新細明體" pitchFamily="18" charset="-120"/>
                <a:cs typeface="Arial" charset="0"/>
              </a:defRPr>
            </a:lvl5pPr>
            <a:lvl6pPr marL="457200" fontAlgn="base">
              <a:lnSpc>
                <a:spcPts val="4000"/>
              </a:lnSpc>
              <a:spcBef>
                <a:spcPct val="0"/>
              </a:spcBef>
              <a:spcAft>
                <a:spcPct val="50000"/>
              </a:spcAft>
              <a:defRPr sz="3200" b="1">
                <a:solidFill>
                  <a:srgbClr val="6C1E6C"/>
                </a:solidFill>
                <a:latin typeface="Arial" charset="0"/>
                <a:ea typeface="新細明體" pitchFamily="18" charset="-120"/>
                <a:cs typeface="Arial" charset="0"/>
              </a:defRPr>
            </a:lvl6pPr>
            <a:lvl7pPr marL="914400" fontAlgn="base">
              <a:lnSpc>
                <a:spcPts val="4000"/>
              </a:lnSpc>
              <a:spcBef>
                <a:spcPct val="0"/>
              </a:spcBef>
              <a:spcAft>
                <a:spcPct val="50000"/>
              </a:spcAft>
              <a:defRPr sz="3200" b="1">
                <a:solidFill>
                  <a:srgbClr val="6C1E6C"/>
                </a:solidFill>
                <a:latin typeface="Arial" charset="0"/>
                <a:ea typeface="新細明體" pitchFamily="18" charset="-120"/>
                <a:cs typeface="Arial" charset="0"/>
              </a:defRPr>
            </a:lvl7pPr>
            <a:lvl8pPr marL="1371600" fontAlgn="base">
              <a:lnSpc>
                <a:spcPts val="4000"/>
              </a:lnSpc>
              <a:spcBef>
                <a:spcPct val="0"/>
              </a:spcBef>
              <a:spcAft>
                <a:spcPct val="50000"/>
              </a:spcAft>
              <a:defRPr sz="3200" b="1">
                <a:solidFill>
                  <a:srgbClr val="6C1E6C"/>
                </a:solidFill>
                <a:latin typeface="Arial" charset="0"/>
                <a:ea typeface="新細明體" pitchFamily="18" charset="-120"/>
                <a:cs typeface="Arial" charset="0"/>
              </a:defRPr>
            </a:lvl8pPr>
            <a:lvl9pPr marL="1828800" fontAlgn="base">
              <a:lnSpc>
                <a:spcPts val="4000"/>
              </a:lnSpc>
              <a:spcBef>
                <a:spcPct val="0"/>
              </a:spcBef>
              <a:spcAft>
                <a:spcPct val="50000"/>
              </a:spcAft>
              <a:defRPr sz="3200" b="1">
                <a:solidFill>
                  <a:srgbClr val="6C1E6C"/>
                </a:solidFill>
                <a:latin typeface="Arial" charset="0"/>
                <a:ea typeface="新細明體" pitchFamily="18" charset="-120"/>
                <a:cs typeface="Arial" charset="0"/>
              </a:defRPr>
            </a:lvl9pPr>
          </a:lstStyle>
          <a:p>
            <a:pPr algn="l">
              <a:lnSpc>
                <a:spcPts val="4000"/>
              </a:lnSpc>
              <a:spcBef>
                <a:spcPct val="50000"/>
              </a:spcBef>
              <a:spcAft>
                <a:spcPct val="50000"/>
              </a:spcAft>
            </a:pPr>
            <a:r>
              <a:rPr lang="zh-TW" altLang="en-US" sz="2800" dirty="0">
                <a:solidFill>
                  <a:schemeClr val="accent6">
                    <a:lumMod val="50000"/>
                  </a:schemeClr>
                </a:solidFill>
                <a:latin typeface="微軟正黑體" panose="020B0604030504040204" pitchFamily="34" charset="-120"/>
                <a:ea typeface="微軟正黑體" panose="020B0604030504040204" pitchFamily="34" charset="-120"/>
              </a:rPr>
              <a:t>強化銀行獲利動能</a:t>
            </a:r>
            <a:endParaRPr lang="en-US" altLang="zh-TW" sz="2800"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43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B7487A-1E16-4489-8BDE-79EEA872DB19}"/>
              </a:ext>
            </a:extLst>
          </p:cNvPr>
          <p:cNvSpPr>
            <a:spLocks noGrp="1"/>
          </p:cNvSpPr>
          <p:nvPr>
            <p:ph type="title"/>
          </p:nvPr>
        </p:nvSpPr>
        <p:spPr>
          <a:xfrm>
            <a:off x="269874" y="283856"/>
            <a:ext cx="8604250" cy="478144"/>
          </a:xfrm>
        </p:spPr>
        <p:txBody>
          <a:bodyPr/>
          <a:lstStyle/>
          <a:p>
            <a:r>
              <a:rPr lang="en-US" altLang="zh-TW" sz="2800" dirty="0"/>
              <a:t>ESG</a:t>
            </a:r>
            <a:r>
              <a:rPr lang="zh-TW" altLang="en-US" sz="2800" dirty="0"/>
              <a:t>執行成果與計畫</a:t>
            </a:r>
          </a:p>
        </p:txBody>
      </p:sp>
      <p:graphicFrame>
        <p:nvGraphicFramePr>
          <p:cNvPr id="4" name="資料庫圖表 3">
            <a:extLst>
              <a:ext uri="{FF2B5EF4-FFF2-40B4-BE49-F238E27FC236}">
                <a16:creationId xmlns:a16="http://schemas.microsoft.com/office/drawing/2014/main" id="{D5F6E687-7184-4680-AFDD-E264026A419D}"/>
              </a:ext>
            </a:extLst>
          </p:cNvPr>
          <p:cNvGraphicFramePr/>
          <p:nvPr>
            <p:extLst>
              <p:ext uri="{D42A27DB-BD31-4B8C-83A1-F6EECF244321}">
                <p14:modId xmlns:p14="http://schemas.microsoft.com/office/powerpoint/2010/main" val="1127851351"/>
              </p:ext>
            </p:extLst>
          </p:nvPr>
        </p:nvGraphicFramePr>
        <p:xfrm>
          <a:off x="380999" y="1143000"/>
          <a:ext cx="838200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71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411480" y="228600"/>
            <a:ext cx="8604250" cy="467179"/>
          </a:xfrm>
        </p:spPr>
        <p:txBody>
          <a:bodyPr>
            <a:noAutofit/>
          </a:bodyPr>
          <a:lstStyle/>
          <a:p>
            <a:r>
              <a:rPr lang="zh-TW" altLang="en-US" sz="2800">
                <a:latin typeface="微軟正黑體" panose="020B0604030504040204" pitchFamily="34" charset="-120"/>
                <a:ea typeface="微軟正黑體" panose="020B0604030504040204" pitchFamily="34" charset="-120"/>
              </a:rPr>
              <a:t>目錄</a:t>
            </a:r>
            <a:endParaRPr lang="zh-TW" altLang="en-US" sz="2800" dirty="0">
              <a:latin typeface="微軟正黑體" panose="020B0604030504040204" pitchFamily="34" charset="-120"/>
              <a:ea typeface="微軟正黑體" panose="020B0604030504040204" pitchFamily="34" charset="-120"/>
            </a:endParaRPr>
          </a:p>
        </p:txBody>
      </p:sp>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業務概況</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附錄</a:t>
            </a:r>
          </a:p>
        </p:txBody>
      </p:sp>
      <p:sp>
        <p:nvSpPr>
          <p:cNvPr id="24" name="Rectangle 12"/>
          <p:cNvSpPr>
            <a:spLocks noChangeArrowheads="1"/>
          </p:cNvSpPr>
          <p:nvPr/>
        </p:nvSpPr>
        <p:spPr bwMode="auto">
          <a:xfrm>
            <a:off x="1472184" y="2823685"/>
            <a:ext cx="1676400"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zh-TW" altLang="en-US" sz="2400" b="1" dirty="0">
                <a:solidFill>
                  <a:prstClr val="white"/>
                </a:solidFill>
                <a:latin typeface="微軟正黑體" panose="020B0604030504040204" pitchFamily="34" charset="-120"/>
                <a:ea typeface="微軟正黑體" panose="020B0604030504040204" pitchFamily="34" charset="-120"/>
              </a:rPr>
              <a:t>財務概況</a:t>
            </a:r>
          </a:p>
        </p:txBody>
      </p:sp>
      <p:sp>
        <p:nvSpPr>
          <p:cNvPr id="25"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TW" altLang="en-US" sz="2400" b="1" dirty="0">
                <a:solidFill>
                  <a:srgbClr val="A98D63">
                    <a:lumMod val="50000"/>
                  </a:srgbClr>
                </a:solidFill>
                <a:latin typeface="微軟正黑體" panose="020B0604030504040204" pitchFamily="34" charset="-120"/>
                <a:ea typeface="微軟正黑體" panose="020B0604030504040204" pitchFamily="34" charset="-120"/>
              </a:rPr>
              <a:t>營運摘要及策略聚焦</a:t>
            </a:r>
          </a:p>
        </p:txBody>
      </p:sp>
    </p:spTree>
    <p:extLst>
      <p:ext uri="{BB962C8B-B14F-4D97-AF65-F5344CB8AC3E}">
        <p14:creationId xmlns:p14="http://schemas.microsoft.com/office/powerpoint/2010/main" val="391550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title"/>
          </p:nvPr>
        </p:nvSpPr>
        <p:spPr>
          <a:xfrm>
            <a:off x="304800" y="299979"/>
            <a:ext cx="8651286" cy="467179"/>
          </a:xfrm>
        </p:spPr>
        <p:txBody>
          <a:bodyPr>
            <a:noAutofit/>
          </a:bodyPr>
          <a:lstStyle/>
          <a:p>
            <a:r>
              <a:rPr lang="zh-TW" altLang="en-US" dirty="0">
                <a:latin typeface="+mj-ea"/>
              </a:rPr>
              <a:t>集團手續費淨手續費收益增加</a:t>
            </a:r>
            <a:r>
              <a:rPr lang="en-US" altLang="zh-TW" dirty="0">
                <a:latin typeface="+mj-ea"/>
              </a:rPr>
              <a:t>29.3%</a:t>
            </a:r>
            <a:r>
              <a:rPr lang="zh-TW" altLang="en-US" dirty="0">
                <a:latin typeface="+mj-ea"/>
              </a:rPr>
              <a:t> </a:t>
            </a:r>
            <a:r>
              <a:rPr lang="en-US" altLang="zh-TW" dirty="0">
                <a:latin typeface="+mj-ea"/>
              </a:rPr>
              <a:t>YoY</a:t>
            </a:r>
            <a:endParaRPr lang="zh-TW" altLang="en-US" dirty="0">
              <a:latin typeface="+mj-ea"/>
              <a:ea typeface="+mj-ea"/>
            </a:endParaRPr>
          </a:p>
        </p:txBody>
      </p:sp>
      <p:graphicFrame>
        <p:nvGraphicFramePr>
          <p:cNvPr id="16" name="Object 4"/>
          <p:cNvGraphicFramePr>
            <a:graphicFrameLocks noGrp="1"/>
          </p:cNvGraphicFramePr>
          <p:nvPr>
            <p:ph sz="half" idx="1"/>
            <p:extLst>
              <p:ext uri="{D42A27DB-BD31-4B8C-83A1-F6EECF244321}">
                <p14:modId xmlns:p14="http://schemas.microsoft.com/office/powerpoint/2010/main" val="174355098"/>
              </p:ext>
            </p:extLst>
          </p:nvPr>
        </p:nvGraphicFramePr>
        <p:xfrm>
          <a:off x="203201" y="1651000"/>
          <a:ext cx="4749800" cy="467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p:cNvGraphicFramePr>
            <a:graphicFrameLocks noGrp="1" noChangeAspect="1"/>
          </p:cNvGraphicFramePr>
          <p:nvPr>
            <p:ph sz="half" idx="2"/>
            <p:extLst>
              <p:ext uri="{D42A27DB-BD31-4B8C-83A1-F6EECF244321}">
                <p14:modId xmlns:p14="http://schemas.microsoft.com/office/powerpoint/2010/main" val="1896820841"/>
              </p:ext>
            </p:extLst>
          </p:nvPr>
        </p:nvGraphicFramePr>
        <p:xfrm>
          <a:off x="4964097" y="2209800"/>
          <a:ext cx="3762375"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1536004" name="Text Box 4"/>
          <p:cNvSpPr txBox="1">
            <a:spLocks noChangeArrowheads="1"/>
          </p:cNvSpPr>
          <p:nvPr/>
        </p:nvSpPr>
        <p:spPr bwMode="gray">
          <a:xfrm>
            <a:off x="3429000" y="1676400"/>
            <a:ext cx="1524000" cy="250825"/>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spcBef>
                <a:spcPct val="50000"/>
              </a:spcBef>
            </a:pPr>
            <a:r>
              <a:rPr lang="zh-TW" altLang="en-US" dirty="0">
                <a:solidFill>
                  <a:schemeClr val="accent6">
                    <a:lumMod val="50000"/>
                  </a:schemeClr>
                </a:solidFill>
                <a:latin typeface="+mj-ea"/>
                <a:ea typeface="+mj-ea"/>
              </a:rPr>
              <a:t>單位</a:t>
            </a:r>
            <a:r>
              <a:rPr lang="en-US" altLang="zh-TW" dirty="0">
                <a:solidFill>
                  <a:schemeClr val="accent6">
                    <a:lumMod val="50000"/>
                  </a:schemeClr>
                </a:solidFill>
                <a:latin typeface="+mj-ea"/>
                <a:ea typeface="+mj-ea"/>
              </a:rPr>
              <a:t>: NT$MN</a:t>
            </a:r>
          </a:p>
        </p:txBody>
      </p:sp>
      <p:sp>
        <p:nvSpPr>
          <p:cNvPr id="1536008" name="Text Box 8"/>
          <p:cNvSpPr txBox="1">
            <a:spLocks noChangeArrowheads="1"/>
          </p:cNvSpPr>
          <p:nvPr/>
        </p:nvSpPr>
        <p:spPr bwMode="gray">
          <a:xfrm>
            <a:off x="457200" y="1219200"/>
            <a:ext cx="4114800" cy="292100"/>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18288" bIns="18288">
            <a:spAutoFit/>
          </a:bodyPr>
          <a:lstStyle/>
          <a:p>
            <a:pPr>
              <a:spcBef>
                <a:spcPct val="50000"/>
              </a:spcBef>
            </a:pPr>
            <a:r>
              <a:rPr lang="zh-TW" altLang="en-US" sz="1600" b="1" dirty="0">
                <a:latin typeface="+mj-ea"/>
                <a:ea typeface="+mj-ea"/>
              </a:rPr>
              <a:t>兆豐集團合併淨收益</a:t>
            </a:r>
            <a:r>
              <a:rPr lang="zh-TW" altLang="en-US" dirty="0">
                <a:latin typeface="+mj-ea"/>
                <a:ea typeface="+mj-ea"/>
              </a:rPr>
              <a:t> </a:t>
            </a:r>
            <a:r>
              <a:rPr lang="en-US" altLang="zh-TW" sz="1600" b="1" dirty="0">
                <a:latin typeface="+mj-ea"/>
                <a:ea typeface="+mj-ea"/>
              </a:rPr>
              <a:t>*</a:t>
            </a:r>
          </a:p>
        </p:txBody>
      </p:sp>
      <p:sp>
        <p:nvSpPr>
          <p:cNvPr id="1536009" name="Text Box 9"/>
          <p:cNvSpPr txBox="1">
            <a:spLocks noChangeArrowheads="1"/>
          </p:cNvSpPr>
          <p:nvPr/>
        </p:nvSpPr>
        <p:spPr bwMode="gray">
          <a:xfrm>
            <a:off x="5181600" y="1219200"/>
            <a:ext cx="3581400" cy="292100"/>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sz="1600" b="1" dirty="0">
                <a:latin typeface="+mj-ea"/>
                <a:ea typeface="+mj-ea"/>
              </a:rPr>
              <a:t>1-2Q/21</a:t>
            </a:r>
            <a:r>
              <a:rPr lang="zh-TW" altLang="en-US" sz="1600" b="1" dirty="0">
                <a:latin typeface="+mj-ea"/>
                <a:ea typeface="+mj-ea"/>
              </a:rPr>
              <a:t>集團合併淨收益分佈</a:t>
            </a:r>
            <a:endParaRPr lang="en-US" altLang="zh-TW" sz="1600" b="1" dirty="0">
              <a:latin typeface="+mj-ea"/>
              <a:ea typeface="+mj-ea"/>
            </a:endParaRPr>
          </a:p>
        </p:txBody>
      </p:sp>
      <p:sp>
        <p:nvSpPr>
          <p:cNvPr id="12" name="AutoShape 40"/>
          <p:cNvSpPr>
            <a:spLocks noChangeArrowheads="1"/>
          </p:cNvSpPr>
          <p:nvPr/>
        </p:nvSpPr>
        <p:spPr bwMode="gray">
          <a:xfrm rot="20650903">
            <a:off x="1348974" y="4965546"/>
            <a:ext cx="646606" cy="482907"/>
          </a:xfrm>
          <a:prstGeom prst="rightArrow">
            <a:avLst>
              <a:gd name="adj1" fmla="val 50000"/>
              <a:gd name="adj2" fmla="val 34690"/>
            </a:avLst>
          </a:prstGeom>
          <a:solidFill>
            <a:schemeClr val="accent6"/>
          </a:solidFill>
          <a:ln w="9525" algn="ctr">
            <a:noFill/>
            <a:miter lim="800000"/>
            <a:headEnd/>
            <a:tailEnd/>
          </a:ln>
          <a:effectLst>
            <a:outerShdw blurRad="50800" dist="38100" dir="5400000" algn="t" rotWithShape="0">
              <a:prstClr val="black">
                <a:alpha val="40000"/>
              </a:prstClr>
            </a:outerShdw>
          </a:effectLst>
          <a:extLst/>
        </p:spPr>
        <p:txBody>
          <a:bodyPr wrap="none" lIns="18000" tIns="18288" rIns="18000" bIns="18288"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zh-TW" sz="1200" b="1" dirty="0">
                <a:latin typeface="+mj-ea"/>
                <a:ea typeface="+mj-ea"/>
              </a:rPr>
              <a:t>29.3%</a:t>
            </a:r>
          </a:p>
        </p:txBody>
      </p:sp>
      <p:sp>
        <p:nvSpPr>
          <p:cNvPr id="14" name="Rectangle 8"/>
          <p:cNvSpPr>
            <a:spLocks noChangeArrowheads="1"/>
          </p:cNvSpPr>
          <p:nvPr>
            <p:custDataLst>
              <p:tags r:id="rId1"/>
            </p:custDataLst>
          </p:nvPr>
        </p:nvSpPr>
        <p:spPr bwMode="gray">
          <a:xfrm>
            <a:off x="234462" y="6391718"/>
            <a:ext cx="7620000"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900" dirty="0">
                <a:solidFill>
                  <a:schemeClr val="accent6">
                    <a:lumMod val="50000"/>
                  </a:schemeClr>
                </a:solidFill>
                <a:latin typeface="+mj-ea"/>
                <a:ea typeface="+mj-ea"/>
              </a:rPr>
              <a:t>*  1-2Q/21</a:t>
            </a:r>
            <a:r>
              <a:rPr lang="zh-TW" altLang="en-US" sz="900" dirty="0">
                <a:solidFill>
                  <a:schemeClr val="accent6">
                    <a:lumMod val="50000"/>
                  </a:schemeClr>
                </a:solidFill>
                <a:latin typeface="+mj-ea"/>
                <a:ea typeface="+mj-ea"/>
              </a:rPr>
              <a:t>乃查核數</a:t>
            </a:r>
            <a:r>
              <a:rPr lang="en-US" altLang="zh-TW" sz="900" dirty="0">
                <a:solidFill>
                  <a:schemeClr val="accent6">
                    <a:lumMod val="50000"/>
                  </a:schemeClr>
                </a:solidFill>
                <a:latin typeface="+mj-ea"/>
                <a:ea typeface="+mj-ea"/>
              </a:rPr>
              <a:t>;</a:t>
            </a:r>
          </a:p>
          <a:p>
            <a:pPr eaLnBrk="0" hangingPunct="0">
              <a:lnSpc>
                <a:spcPct val="90000"/>
              </a:lnSpc>
            </a:pPr>
            <a:r>
              <a:rPr lang="en-US" altLang="zh-TW" sz="900" dirty="0">
                <a:solidFill>
                  <a:schemeClr val="accent6">
                    <a:lumMod val="50000"/>
                  </a:schemeClr>
                </a:solidFill>
                <a:latin typeface="+mj-ea"/>
                <a:ea typeface="+mj-ea"/>
              </a:rPr>
              <a:t>**</a:t>
            </a:r>
            <a:r>
              <a:rPr lang="zh-TW" altLang="en-US" sz="900" dirty="0">
                <a:solidFill>
                  <a:schemeClr val="accent6">
                    <a:lumMod val="50000"/>
                  </a:schemeClr>
                </a:solidFill>
                <a:latin typeface="+mj-ea"/>
                <a:ea typeface="+mj-ea"/>
              </a:rPr>
              <a:t>包含透過損益按公允價值衡量之金融資產及負債損益、透過其他綜合損益按公允價值衡量之金融資產已實現損益、除列按攤銷後成本衡量之金融資產損益、兌換損益、資產減損損失、採用權益法認列之關聯企業及合資利益之份額等科目。</a:t>
            </a:r>
          </a:p>
        </p:txBody>
      </p:sp>
    </p:spTree>
    <p:extLst>
      <p:ext uri="{BB962C8B-B14F-4D97-AF65-F5344CB8AC3E}">
        <p14:creationId xmlns:p14="http://schemas.microsoft.com/office/powerpoint/2010/main" val="83602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32" name="Rectangle 28"/>
          <p:cNvSpPr>
            <a:spLocks noChangeArrowheads="1"/>
          </p:cNvSpPr>
          <p:nvPr>
            <p:custDataLst>
              <p:tags r:id="rId1"/>
            </p:custDataLst>
          </p:nvPr>
        </p:nvSpPr>
        <p:spPr bwMode="gray">
          <a:xfrm>
            <a:off x="578728" y="6291324"/>
            <a:ext cx="63992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742950" indent="-285750" algn="l" defTabSz="727075">
              <a:defRPr>
                <a:solidFill>
                  <a:schemeClr val="tx1"/>
                </a:solidFill>
                <a:latin typeface="Arial" pitchFamily="34" charset="0"/>
                <a:cs typeface="Arial" pitchFamily="34" charset="0"/>
              </a:defRPr>
            </a:lvl2pPr>
            <a:lvl3pPr marL="1143000" indent="-228600" algn="l" defTabSz="727075">
              <a:defRPr>
                <a:solidFill>
                  <a:schemeClr val="tx1"/>
                </a:solidFill>
                <a:latin typeface="Arial" pitchFamily="34" charset="0"/>
                <a:cs typeface="Arial" pitchFamily="34" charset="0"/>
              </a:defRPr>
            </a:lvl3pPr>
            <a:lvl4pPr marL="1600200" indent="-228600" algn="l" defTabSz="727075">
              <a:defRPr>
                <a:solidFill>
                  <a:schemeClr val="tx1"/>
                </a:solidFill>
                <a:latin typeface="Arial" pitchFamily="34" charset="0"/>
                <a:cs typeface="Arial" pitchFamily="34" charset="0"/>
              </a:defRPr>
            </a:lvl4pPr>
            <a:lvl5pPr marL="2057400" indent="-228600" algn="l" defTabSz="727075">
              <a:defRPr>
                <a:solidFill>
                  <a:schemeClr val="tx1"/>
                </a:solidFill>
                <a:latin typeface="Arial" pitchFamily="34" charset="0"/>
                <a:cs typeface="Arial" pitchFamily="34" charset="0"/>
              </a:defRPr>
            </a:lvl5pPr>
            <a:lvl6pPr marL="2514600" indent="-228600" defTabSz="727075" fontAlgn="base">
              <a:spcBef>
                <a:spcPct val="0"/>
              </a:spcBef>
              <a:spcAft>
                <a:spcPct val="0"/>
              </a:spcAft>
              <a:defRPr>
                <a:solidFill>
                  <a:schemeClr val="tx1"/>
                </a:solidFill>
                <a:latin typeface="Arial" pitchFamily="34" charset="0"/>
                <a:cs typeface="Arial" pitchFamily="34" charset="0"/>
              </a:defRPr>
            </a:lvl6pPr>
            <a:lvl7pPr marL="2971800" indent="-228600" defTabSz="727075" fontAlgn="base">
              <a:spcBef>
                <a:spcPct val="0"/>
              </a:spcBef>
              <a:spcAft>
                <a:spcPct val="0"/>
              </a:spcAft>
              <a:defRPr>
                <a:solidFill>
                  <a:schemeClr val="tx1"/>
                </a:solidFill>
                <a:latin typeface="Arial" pitchFamily="34" charset="0"/>
                <a:cs typeface="Arial" pitchFamily="34" charset="0"/>
              </a:defRPr>
            </a:lvl7pPr>
            <a:lvl8pPr marL="3429000" indent="-228600" defTabSz="727075" fontAlgn="base">
              <a:spcBef>
                <a:spcPct val="0"/>
              </a:spcBef>
              <a:spcAft>
                <a:spcPct val="0"/>
              </a:spcAft>
              <a:defRPr>
                <a:solidFill>
                  <a:schemeClr val="tx1"/>
                </a:solidFill>
                <a:latin typeface="Arial" pitchFamily="34" charset="0"/>
                <a:cs typeface="Arial" pitchFamily="34" charset="0"/>
              </a:defRPr>
            </a:lvl8pPr>
            <a:lvl9pPr marL="3886200" indent="-228600" defTabSz="727075" fontAlgn="base">
              <a:spcBef>
                <a:spcPct val="0"/>
              </a:spcBef>
              <a:spcAft>
                <a:spcPct val="0"/>
              </a:spcAft>
              <a:defRPr>
                <a:solidFill>
                  <a:schemeClr val="tx1"/>
                </a:solidFill>
                <a:latin typeface="Arial" pitchFamily="34" charset="0"/>
                <a:cs typeface="Arial" pitchFamily="34" charset="0"/>
              </a:defRPr>
            </a:lvl9pPr>
          </a:lstStyle>
          <a:p>
            <a:pPr marL="0" indent="0" eaLnBrk="0" hangingPunct="0">
              <a:lnSpc>
                <a:spcPct val="90000"/>
              </a:lnSpc>
            </a:pPr>
            <a:r>
              <a:rPr lang="zh-TW" altLang="en-US" sz="1000" dirty="0">
                <a:solidFill>
                  <a:schemeClr val="accent6">
                    <a:lumMod val="50000"/>
                  </a:schemeClr>
                </a:solidFill>
                <a:latin typeface="+mj-ea"/>
                <a:ea typeface="+mj-ea"/>
              </a:rPr>
              <a:t>*    </a:t>
            </a:r>
            <a:r>
              <a:rPr lang="en-US" altLang="zh-TW" sz="1000" dirty="0">
                <a:solidFill>
                  <a:schemeClr val="accent6">
                    <a:lumMod val="50000"/>
                  </a:schemeClr>
                </a:solidFill>
                <a:latin typeface="+mj-ea"/>
                <a:ea typeface="+mj-ea"/>
              </a:rPr>
              <a:t>1H/21</a:t>
            </a:r>
            <a:r>
              <a:rPr lang="zh-TW" altLang="en-US" sz="1000" dirty="0">
                <a:solidFill>
                  <a:schemeClr val="accent6">
                    <a:lumMod val="50000"/>
                  </a:schemeClr>
                </a:solidFill>
                <a:latin typeface="+mj-ea"/>
                <a:ea typeface="+mj-ea"/>
              </a:rPr>
              <a:t>乃查核數</a:t>
            </a:r>
            <a:r>
              <a:rPr lang="en-US" altLang="zh-TW" sz="1000" dirty="0">
                <a:solidFill>
                  <a:schemeClr val="accent6">
                    <a:lumMod val="50000"/>
                  </a:schemeClr>
                </a:solidFill>
                <a:latin typeface="+mj-ea"/>
                <a:ea typeface="+mj-ea"/>
              </a:rPr>
              <a:t>; ROE/ROA</a:t>
            </a:r>
            <a:r>
              <a:rPr lang="zh-TW" altLang="en-US" sz="1000" dirty="0">
                <a:solidFill>
                  <a:schemeClr val="accent6">
                    <a:lumMod val="50000"/>
                  </a:schemeClr>
                </a:solidFill>
                <a:latin typeface="+mj-ea"/>
                <a:ea typeface="+mj-ea"/>
              </a:rPr>
              <a:t>乃年化數據。</a:t>
            </a:r>
            <a:endParaRPr lang="en-US" altLang="zh-TW" sz="1000" dirty="0">
              <a:solidFill>
                <a:schemeClr val="accent6">
                  <a:lumMod val="50000"/>
                </a:schemeClr>
              </a:solidFill>
              <a:latin typeface="+mj-ea"/>
              <a:ea typeface="+mj-ea"/>
            </a:endParaRPr>
          </a:p>
          <a:p>
            <a:pPr marL="0" indent="0" eaLnBrk="0" hangingPunct="0">
              <a:lnSpc>
                <a:spcPct val="90000"/>
              </a:lnSpc>
            </a:pPr>
            <a:r>
              <a:rPr lang="zh-TW" altLang="en-US" sz="1000" dirty="0">
                <a:solidFill>
                  <a:schemeClr val="accent6">
                    <a:lumMod val="50000"/>
                  </a:schemeClr>
                </a:solidFill>
                <a:latin typeface="+mj-ea"/>
                <a:ea typeface="+mj-ea"/>
              </a:rPr>
              <a:t>**  現金殖利率 </a:t>
            </a:r>
            <a:r>
              <a:rPr lang="en-US" altLang="zh-TW" sz="1000" dirty="0">
                <a:solidFill>
                  <a:schemeClr val="accent6">
                    <a:lumMod val="50000"/>
                  </a:schemeClr>
                </a:solidFill>
                <a:latin typeface="+mj-ea"/>
                <a:ea typeface="+mj-ea"/>
              </a:rPr>
              <a:t>=</a:t>
            </a:r>
            <a:r>
              <a:rPr lang="zh-TW" altLang="en-US" sz="1000" dirty="0">
                <a:solidFill>
                  <a:schemeClr val="accent6">
                    <a:lumMod val="50000"/>
                  </a:schemeClr>
                </a:solidFill>
                <a:latin typeface="+mj-ea"/>
                <a:ea typeface="+mj-ea"/>
              </a:rPr>
              <a:t> 現金股利 </a:t>
            </a:r>
            <a:r>
              <a:rPr lang="en-US" altLang="zh-TW" sz="1000" dirty="0">
                <a:solidFill>
                  <a:schemeClr val="accent6">
                    <a:lumMod val="50000"/>
                  </a:schemeClr>
                </a:solidFill>
                <a:latin typeface="+mj-ea"/>
                <a:ea typeface="+mj-ea"/>
              </a:rPr>
              <a:t>/</a:t>
            </a:r>
            <a:r>
              <a:rPr lang="zh-TW" altLang="en-US" sz="1000" dirty="0">
                <a:solidFill>
                  <a:schemeClr val="accent6">
                    <a:lumMod val="50000"/>
                  </a:schemeClr>
                </a:solidFill>
                <a:latin typeface="+mj-ea"/>
                <a:ea typeface="+mj-ea"/>
              </a:rPr>
              <a:t> 當年度最後交易日股價</a:t>
            </a:r>
          </a:p>
        </p:txBody>
      </p:sp>
      <p:sp>
        <p:nvSpPr>
          <p:cNvPr id="1600533" name="Rectangle 21"/>
          <p:cNvSpPr>
            <a:spLocks noChangeArrowheads="1"/>
          </p:cNvSpPr>
          <p:nvPr/>
        </p:nvSpPr>
        <p:spPr bwMode="gray">
          <a:xfrm>
            <a:off x="228600" y="299839"/>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zh-TW" altLang="en-US" sz="2800" dirty="0">
                <a:solidFill>
                  <a:schemeClr val="accent6">
                    <a:lumMod val="50000"/>
                  </a:schemeClr>
                </a:solidFill>
                <a:latin typeface="微軟正黑體" panose="020B0604030504040204" pitchFamily="34" charset="-120"/>
                <a:ea typeface="微軟正黑體" panose="020B0604030504040204" pitchFamily="34" charset="-120"/>
              </a:rPr>
              <a:t>現金殖利率穩定</a:t>
            </a:r>
          </a:p>
        </p:txBody>
      </p:sp>
      <p:sp>
        <p:nvSpPr>
          <p:cNvPr id="1600534" name="Rectangle 22"/>
          <p:cNvSpPr>
            <a:spLocks noChangeArrowheads="1"/>
          </p:cNvSpPr>
          <p:nvPr/>
        </p:nvSpPr>
        <p:spPr bwMode="auto">
          <a:xfrm>
            <a:off x="228600" y="1219200"/>
            <a:ext cx="4648200" cy="23673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zh-TW" altLang="en-US" b="1" dirty="0">
                <a:latin typeface="+mj-ea"/>
                <a:ea typeface="+mj-ea"/>
              </a:rPr>
              <a:t>主要獲利指標</a:t>
            </a:r>
          </a:p>
        </p:txBody>
      </p:sp>
      <p:sp>
        <p:nvSpPr>
          <p:cNvPr id="1600535" name="Rectangle 23"/>
          <p:cNvSpPr>
            <a:spLocks noChangeArrowheads="1"/>
          </p:cNvSpPr>
          <p:nvPr/>
        </p:nvSpPr>
        <p:spPr bwMode="auto">
          <a:xfrm>
            <a:off x="5410200" y="1752600"/>
            <a:ext cx="35052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9400" indent="-279400" algn="l">
              <a:spcAft>
                <a:spcPct val="40000"/>
              </a:spcAft>
              <a:buClr>
                <a:srgbClr val="620A98"/>
              </a:buClr>
              <a:buSzPct val="85000"/>
              <a:buFont typeface="Wingdings" pitchFamily="2" charset="2"/>
              <a:buChar char="v"/>
              <a:defRPr kumimoji="1" sz="1300">
                <a:solidFill>
                  <a:srgbClr val="620A98"/>
                </a:solidFill>
                <a:latin typeface="Arial" pitchFamily="34" charset="0"/>
                <a:ea typeface="新細明體" pitchFamily="18" charset="-120"/>
                <a:cs typeface="Arial" pitchFamily="34" charset="0"/>
              </a:defRPr>
            </a:lvl1pPr>
            <a:lvl2pPr marL="573088" indent="-292100" algn="l">
              <a:spcAft>
                <a:spcPct val="40000"/>
              </a:spcAft>
              <a:buClr>
                <a:schemeClr val="bg1"/>
              </a:buClr>
              <a:buFont typeface="Symbol" pitchFamily="18" charset="2"/>
              <a:buChar char="-"/>
              <a:defRPr kumimoji="1" sz="1300">
                <a:solidFill>
                  <a:srgbClr val="620A98"/>
                </a:solidFill>
                <a:latin typeface="Arial" pitchFamily="34" charset="0"/>
                <a:ea typeface="新細明體" pitchFamily="18" charset="-120"/>
                <a:cs typeface="Arial" pitchFamily="34" charset="0"/>
              </a:defRPr>
            </a:lvl2pPr>
            <a:lvl3pPr marL="806450" indent="-231775" algn="l">
              <a:spcAft>
                <a:spcPct val="40000"/>
              </a:spcAft>
              <a:buClr>
                <a:schemeClr val="bg2"/>
              </a:buClr>
              <a:buFont typeface="Arial" pitchFamily="34" charset="0"/>
              <a:buChar char="•"/>
              <a:defRPr kumimoji="1" sz="1300">
                <a:solidFill>
                  <a:srgbClr val="620A98"/>
                </a:solidFill>
                <a:latin typeface="Arial" pitchFamily="34" charset="0"/>
                <a:ea typeface="新細明體" pitchFamily="18" charset="-120"/>
                <a:cs typeface="Arial" pitchFamily="34" charset="0"/>
              </a:defRPr>
            </a:lvl3pPr>
            <a:lvl4pPr marL="16002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4pPr>
            <a:lvl5pPr marL="20574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5pPr>
            <a:lvl6pPr marL="25146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6pPr>
            <a:lvl7pPr marL="29718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7pPr>
            <a:lvl8pPr marL="34290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8pPr>
            <a:lvl9pPr marL="38862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9pPr>
          </a:lstStyle>
          <a:p>
            <a:pPr>
              <a:spcAft>
                <a:spcPct val="30000"/>
              </a:spcAft>
              <a:buClr>
                <a:schemeClr val="accent6"/>
              </a:buClr>
            </a:pPr>
            <a:r>
              <a:rPr lang="zh-TW" altLang="en-US" sz="1400" b="1" dirty="0">
                <a:solidFill>
                  <a:schemeClr val="accent6">
                    <a:lumMod val="50000"/>
                  </a:schemeClr>
                </a:solidFill>
                <a:latin typeface="+mj-ea"/>
                <a:ea typeface="+mj-ea"/>
              </a:rPr>
              <a:t>為了提昇</a:t>
            </a:r>
            <a:r>
              <a:rPr lang="en-US" altLang="zh-TW" sz="1400" b="1" dirty="0">
                <a:solidFill>
                  <a:schemeClr val="accent6">
                    <a:lumMod val="50000"/>
                  </a:schemeClr>
                </a:solidFill>
                <a:latin typeface="+mj-ea"/>
                <a:ea typeface="+mj-ea"/>
              </a:rPr>
              <a:t>ROE</a:t>
            </a:r>
            <a:r>
              <a:rPr lang="zh-TW" altLang="en-US" sz="1400" b="1" dirty="0">
                <a:solidFill>
                  <a:schemeClr val="accent6">
                    <a:lumMod val="50000"/>
                  </a:schemeClr>
                </a:solidFill>
                <a:latin typeface="+mj-ea"/>
                <a:ea typeface="+mj-ea"/>
              </a:rPr>
              <a:t>及避免股本過度膨脹，本公司股利政策為：</a:t>
            </a:r>
          </a:p>
          <a:p>
            <a:pPr lvl="1">
              <a:spcAft>
                <a:spcPct val="30000"/>
              </a:spcAft>
              <a:buClr>
                <a:schemeClr val="accent6"/>
              </a:buClr>
              <a:buFont typeface="Wingdings" panose="05000000000000000000" pitchFamily="2" charset="2"/>
              <a:buChar char="n"/>
            </a:pPr>
            <a:r>
              <a:rPr lang="zh-TW" altLang="en-US" sz="1400" b="1" dirty="0">
                <a:solidFill>
                  <a:schemeClr val="accent6">
                    <a:lumMod val="50000"/>
                  </a:schemeClr>
                </a:solidFill>
                <a:latin typeface="+mj-ea"/>
                <a:ea typeface="+mj-ea"/>
              </a:rPr>
              <a:t>維持高額 </a:t>
            </a:r>
            <a:r>
              <a:rPr lang="en-US" altLang="zh-TW" sz="1400" b="1" dirty="0">
                <a:solidFill>
                  <a:schemeClr val="accent6">
                    <a:lumMod val="50000"/>
                  </a:schemeClr>
                </a:solidFill>
                <a:latin typeface="+mj-ea"/>
                <a:ea typeface="+mj-ea"/>
              </a:rPr>
              <a:t>pay-out </a:t>
            </a:r>
            <a:r>
              <a:rPr lang="zh-TW" altLang="en-US" sz="1400" b="1" dirty="0">
                <a:solidFill>
                  <a:schemeClr val="accent6">
                    <a:lumMod val="50000"/>
                  </a:schemeClr>
                </a:solidFill>
                <a:latin typeface="+mj-ea"/>
                <a:ea typeface="+mj-ea"/>
              </a:rPr>
              <a:t>比例。</a:t>
            </a:r>
          </a:p>
          <a:p>
            <a:pPr lvl="1">
              <a:spcAft>
                <a:spcPct val="30000"/>
              </a:spcAft>
              <a:buClr>
                <a:schemeClr val="accent6"/>
              </a:buClr>
              <a:buFont typeface="Wingdings" panose="05000000000000000000" pitchFamily="2" charset="2"/>
              <a:buChar char="n"/>
            </a:pPr>
            <a:r>
              <a:rPr lang="zh-TW" altLang="en-US" sz="1400" b="1" dirty="0">
                <a:solidFill>
                  <a:schemeClr val="accent6">
                    <a:lumMod val="50000"/>
                  </a:schemeClr>
                </a:solidFill>
                <a:latin typeface="+mj-ea"/>
                <a:ea typeface="+mj-ea"/>
              </a:rPr>
              <a:t>現金股利</a:t>
            </a:r>
            <a:r>
              <a:rPr lang="en-US" altLang="zh-TW" sz="1400" b="1" dirty="0">
                <a:solidFill>
                  <a:schemeClr val="accent6">
                    <a:lumMod val="50000"/>
                  </a:schemeClr>
                </a:solidFill>
                <a:latin typeface="+mj-ea"/>
                <a:ea typeface="+mj-ea"/>
              </a:rPr>
              <a:t>&gt;50%</a:t>
            </a:r>
            <a:r>
              <a:rPr lang="zh-TW" altLang="en-US" sz="1400" b="1" dirty="0">
                <a:solidFill>
                  <a:schemeClr val="accent6">
                    <a:lumMod val="50000"/>
                  </a:schemeClr>
                </a:solidFill>
                <a:latin typeface="+mj-ea"/>
                <a:ea typeface="+mj-ea"/>
              </a:rPr>
              <a:t>。</a:t>
            </a:r>
          </a:p>
          <a:p>
            <a:pPr lvl="1">
              <a:spcAft>
                <a:spcPct val="30000"/>
              </a:spcAft>
              <a:buClr>
                <a:schemeClr val="accent1"/>
              </a:buClr>
              <a:buFont typeface="Wingdings 2" pitchFamily="18" charset="2"/>
              <a:buChar char="­"/>
            </a:pPr>
            <a:endParaRPr lang="zh-TW" altLang="en-US" sz="1400" b="1" dirty="0">
              <a:solidFill>
                <a:schemeClr val="accent6">
                  <a:lumMod val="50000"/>
                </a:schemeClr>
              </a:solidFill>
              <a:latin typeface="+mj-ea"/>
              <a:ea typeface="+mj-ea"/>
            </a:endParaRPr>
          </a:p>
          <a:p>
            <a:pPr lvl="1">
              <a:spcAft>
                <a:spcPct val="30000"/>
              </a:spcAft>
              <a:buClr>
                <a:schemeClr val="accent1"/>
              </a:buClr>
              <a:buFont typeface="Wingdings 2" pitchFamily="18" charset="2"/>
              <a:buChar char="­"/>
            </a:pPr>
            <a:endParaRPr lang="en-US" altLang="zh-TW" sz="1400" b="1" dirty="0">
              <a:solidFill>
                <a:schemeClr val="accent6">
                  <a:lumMod val="50000"/>
                </a:schemeClr>
              </a:solidFill>
              <a:latin typeface="+mj-ea"/>
              <a:ea typeface="+mj-ea"/>
            </a:endParaRPr>
          </a:p>
        </p:txBody>
      </p:sp>
      <p:sp>
        <p:nvSpPr>
          <p:cNvPr id="37" name="Text Box 8"/>
          <p:cNvSpPr txBox="1">
            <a:spLocks noChangeArrowheads="1"/>
          </p:cNvSpPr>
          <p:nvPr/>
        </p:nvSpPr>
        <p:spPr bwMode="gray">
          <a:xfrm>
            <a:off x="127911" y="3591718"/>
            <a:ext cx="1095946"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eaLnBrk="1" hangingPunct="1">
              <a:spcBef>
                <a:spcPct val="50000"/>
              </a:spcBef>
            </a:pPr>
            <a:r>
              <a:rPr lang="zh-TW" altLang="en-US" sz="1200" b="1" dirty="0">
                <a:solidFill>
                  <a:schemeClr val="accent6">
                    <a:lumMod val="50000"/>
                  </a:schemeClr>
                </a:solidFill>
                <a:latin typeface="Arial" pitchFamily="34" charset="0"/>
              </a:rPr>
              <a:t>單位</a:t>
            </a:r>
            <a:r>
              <a:rPr lang="en-US" altLang="zh-TW" sz="1200" b="1" dirty="0">
                <a:solidFill>
                  <a:schemeClr val="accent6">
                    <a:lumMod val="50000"/>
                  </a:schemeClr>
                </a:solidFill>
                <a:latin typeface="Arial" pitchFamily="34" charset="0"/>
              </a:rPr>
              <a:t>: NT$</a:t>
            </a:r>
          </a:p>
        </p:txBody>
      </p:sp>
      <p:sp>
        <p:nvSpPr>
          <p:cNvPr id="47" name="Text Box 28"/>
          <p:cNvSpPr txBox="1">
            <a:spLocks noChangeArrowheads="1"/>
          </p:cNvSpPr>
          <p:nvPr/>
        </p:nvSpPr>
        <p:spPr bwMode="gray">
          <a:xfrm>
            <a:off x="294884" y="5862850"/>
            <a:ext cx="762000" cy="375487"/>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zh-TW" altLang="en-US" sz="1100" dirty="0">
                <a:solidFill>
                  <a:schemeClr val="accent6">
                    <a:lumMod val="50000"/>
                  </a:schemeClr>
                </a:solidFill>
                <a:latin typeface="+mn-ea"/>
                <a:ea typeface="+mn-ea"/>
                <a:cs typeface="Arial Unicode MS" pitchFamily="34" charset="-120"/>
              </a:rPr>
              <a:t>現金殖利率**</a:t>
            </a:r>
          </a:p>
        </p:txBody>
      </p:sp>
      <p:sp>
        <p:nvSpPr>
          <p:cNvPr id="49" name="Text Box 27"/>
          <p:cNvSpPr txBox="1">
            <a:spLocks noChangeArrowheads="1"/>
          </p:cNvSpPr>
          <p:nvPr/>
        </p:nvSpPr>
        <p:spPr bwMode="gray">
          <a:xfrm>
            <a:off x="214651" y="5917244"/>
            <a:ext cx="96108" cy="100654"/>
          </a:xfrm>
          <a:prstGeom prst="rect">
            <a:avLst/>
          </a:prstGeom>
          <a:solidFill>
            <a:schemeClr val="accent2"/>
          </a:solidFill>
          <a:ln>
            <a:noFill/>
          </a:ln>
          <a:effectLst/>
          <a:extLst/>
        </p:spPr>
        <p:txBody>
          <a:bodyPr wrap="none" lIns="0" tIns="0" rIns="0" bIns="0"/>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a:solidFill>
                <a:schemeClr val="accent6">
                  <a:lumMod val="50000"/>
                </a:schemeClr>
              </a:solidFill>
              <a:latin typeface="Arial Narrow" pitchFamily="34" charset="0"/>
              <a:cs typeface="Arial Unicode MS" pitchFamily="34" charset="-120"/>
            </a:endParaRPr>
          </a:p>
        </p:txBody>
      </p:sp>
      <p:graphicFrame>
        <p:nvGraphicFramePr>
          <p:cNvPr id="22" name="Object 4"/>
          <p:cNvGraphicFramePr>
            <a:graphicFrameLocks noChangeAspect="1"/>
          </p:cNvGraphicFramePr>
          <p:nvPr>
            <p:extLst>
              <p:ext uri="{D42A27DB-BD31-4B8C-83A1-F6EECF244321}">
                <p14:modId xmlns:p14="http://schemas.microsoft.com/office/powerpoint/2010/main" val="1617976996"/>
              </p:ext>
            </p:extLst>
          </p:nvPr>
        </p:nvGraphicFramePr>
        <p:xfrm>
          <a:off x="119062" y="2663031"/>
          <a:ext cx="5184775" cy="31369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 Box 25"/>
          <p:cNvSpPr txBox="1">
            <a:spLocks noChangeArrowheads="1"/>
          </p:cNvSpPr>
          <p:nvPr/>
        </p:nvSpPr>
        <p:spPr bwMode="gray">
          <a:xfrm>
            <a:off x="3778335" y="588104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5.30%</a:t>
            </a:r>
          </a:p>
        </p:txBody>
      </p:sp>
      <p:sp>
        <p:nvSpPr>
          <p:cNvPr id="27" name="Text Box 25"/>
          <p:cNvSpPr txBox="1">
            <a:spLocks noChangeArrowheads="1"/>
          </p:cNvSpPr>
          <p:nvPr/>
        </p:nvSpPr>
        <p:spPr bwMode="gray">
          <a:xfrm>
            <a:off x="1129032"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6.17%</a:t>
            </a:r>
          </a:p>
        </p:txBody>
      </p:sp>
      <p:sp>
        <p:nvSpPr>
          <p:cNvPr id="28" name="Text Box 25"/>
          <p:cNvSpPr txBox="1">
            <a:spLocks noChangeArrowheads="1"/>
          </p:cNvSpPr>
          <p:nvPr/>
        </p:nvSpPr>
        <p:spPr bwMode="gray">
          <a:xfrm>
            <a:off x="1792257"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6.24%</a:t>
            </a:r>
          </a:p>
        </p:txBody>
      </p:sp>
      <p:sp>
        <p:nvSpPr>
          <p:cNvPr id="31" name="Text Box 25"/>
          <p:cNvSpPr txBox="1">
            <a:spLocks noChangeArrowheads="1"/>
          </p:cNvSpPr>
          <p:nvPr/>
        </p:nvSpPr>
        <p:spPr bwMode="gray">
          <a:xfrm>
            <a:off x="2438442" y="5890493"/>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6.55%</a:t>
            </a:r>
          </a:p>
        </p:txBody>
      </p:sp>
      <p:sp>
        <p:nvSpPr>
          <p:cNvPr id="32" name="Text Box 25"/>
          <p:cNvSpPr txBox="1">
            <a:spLocks noChangeArrowheads="1"/>
          </p:cNvSpPr>
          <p:nvPr/>
        </p:nvSpPr>
        <p:spPr bwMode="gray">
          <a:xfrm>
            <a:off x="3125401" y="588188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5.56%</a:t>
            </a:r>
          </a:p>
        </p:txBody>
      </p:sp>
      <p:sp>
        <p:nvSpPr>
          <p:cNvPr id="33" name="Text Box 22"/>
          <p:cNvSpPr txBox="1">
            <a:spLocks noChangeArrowheads="1"/>
          </p:cNvSpPr>
          <p:nvPr/>
        </p:nvSpPr>
        <p:spPr bwMode="gray">
          <a:xfrm>
            <a:off x="2421457" y="5016075"/>
            <a:ext cx="561974"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82% Payout</a:t>
            </a:r>
          </a:p>
        </p:txBody>
      </p:sp>
      <p:sp>
        <p:nvSpPr>
          <p:cNvPr id="34" name="Text Box 23"/>
          <p:cNvSpPr txBox="1">
            <a:spLocks noChangeArrowheads="1"/>
          </p:cNvSpPr>
          <p:nvPr/>
        </p:nvSpPr>
        <p:spPr bwMode="gray">
          <a:xfrm>
            <a:off x="3091376" y="5017574"/>
            <a:ext cx="560709"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80% Payout</a:t>
            </a:r>
          </a:p>
        </p:txBody>
      </p:sp>
      <p:sp>
        <p:nvSpPr>
          <p:cNvPr id="35" name="Text Box 25"/>
          <p:cNvSpPr txBox="1">
            <a:spLocks noChangeArrowheads="1"/>
          </p:cNvSpPr>
          <p:nvPr/>
        </p:nvSpPr>
        <p:spPr bwMode="gray">
          <a:xfrm>
            <a:off x="3756020" y="5023008"/>
            <a:ext cx="564500"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38" name="Text Box 25"/>
          <p:cNvSpPr txBox="1">
            <a:spLocks noChangeArrowheads="1"/>
          </p:cNvSpPr>
          <p:nvPr/>
        </p:nvSpPr>
        <p:spPr bwMode="gray">
          <a:xfrm>
            <a:off x="1075435" y="5016863"/>
            <a:ext cx="561975"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39" name="Text Box 25"/>
          <p:cNvSpPr txBox="1">
            <a:spLocks noChangeArrowheads="1"/>
          </p:cNvSpPr>
          <p:nvPr/>
        </p:nvSpPr>
        <p:spPr bwMode="gray">
          <a:xfrm>
            <a:off x="1751668" y="5022816"/>
            <a:ext cx="554993"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79% Payout</a:t>
            </a:r>
          </a:p>
        </p:txBody>
      </p:sp>
      <p:graphicFrame>
        <p:nvGraphicFramePr>
          <p:cNvPr id="26" name="Object 6"/>
          <p:cNvGraphicFramePr>
            <a:graphicFrameLocks noChangeAspect="1"/>
          </p:cNvGraphicFramePr>
          <p:nvPr>
            <p:extLst>
              <p:ext uri="{D42A27DB-BD31-4B8C-83A1-F6EECF244321}">
                <p14:modId xmlns:p14="http://schemas.microsoft.com/office/powerpoint/2010/main" val="1539153752"/>
              </p:ext>
            </p:extLst>
          </p:nvPr>
        </p:nvGraphicFramePr>
        <p:xfrm>
          <a:off x="85635" y="1487073"/>
          <a:ext cx="4946650" cy="14056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Object 19"/>
          <p:cNvGraphicFramePr>
            <a:graphicFrameLocks noChangeAspect="1"/>
          </p:cNvGraphicFramePr>
          <p:nvPr>
            <p:extLst>
              <p:ext uri="{D42A27DB-BD31-4B8C-83A1-F6EECF244321}">
                <p14:modId xmlns:p14="http://schemas.microsoft.com/office/powerpoint/2010/main" val="3453390432"/>
              </p:ext>
            </p:extLst>
          </p:nvPr>
        </p:nvGraphicFramePr>
        <p:xfrm>
          <a:off x="-87313" y="1887149"/>
          <a:ext cx="5194300" cy="12370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37844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TITLE"/>
</p:tagLst>
</file>

<file path=ppt/tags/tag10.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11.xml><?xml version="1.0" encoding="utf-8"?>
<p:tagLst xmlns:a="http://schemas.openxmlformats.org/drawingml/2006/main" xmlns:r="http://schemas.openxmlformats.org/officeDocument/2006/relationships" xmlns:p="http://schemas.openxmlformats.org/presentationml/2006/main">
  <p:tag name="SLIDETYPE" val="TITLE"/>
</p:tagLst>
</file>

<file path=ppt/tags/tag12.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2"/>
  <p:tag name="FONTBOLD" val="-1"/>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73.125"/>
  <p:tag name="POSITIONLEFT" val="143.625"/>
  <p:tag name="IGNORESIZENONCOMPLIANCE" val="0"/>
  <p:tag name="SIZEWIDTH" val="90"/>
  <p:tag name="SIZEHEIGHT" val="36.25"/>
</p:tagLst>
</file>

<file path=ppt/tags/tag2.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2"/>
  <p:tag name="FONTBOLD" val="-1"/>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73.125"/>
  <p:tag name="POSITIONLEFT" val="143.625"/>
  <p:tag name="IGNORESIZENONCOMPLIANCE" val="0"/>
  <p:tag name="SIZEWIDTH" val="90"/>
  <p:tag name="SIZEHEIGHT" val="36.25"/>
</p:tagLst>
</file>

<file path=ppt/tags/tag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4.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5.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6.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7.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8.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9.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heme/theme1.xml><?xml version="1.0" encoding="utf-8"?>
<a:theme xmlns:a="http://schemas.openxmlformats.org/drawingml/2006/main" name="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183288</TotalTime>
  <Words>3575</Words>
  <Application>Microsoft Office PowerPoint</Application>
  <PresentationFormat>如螢幕大小 (4:3)</PresentationFormat>
  <Paragraphs>569</Paragraphs>
  <Slides>30</Slides>
  <Notes>28</Notes>
  <HiddenSlides>0</HiddenSlides>
  <MMClips>0</MMClips>
  <ScaleCrop>false</ScaleCrop>
  <HeadingPairs>
    <vt:vector size="8" baseType="variant">
      <vt:variant>
        <vt:lpstr>使用字型</vt:lpstr>
      </vt:variant>
      <vt:variant>
        <vt:i4>14</vt:i4>
      </vt:variant>
      <vt:variant>
        <vt:lpstr>佈景主題</vt:lpstr>
      </vt:variant>
      <vt:variant>
        <vt:i4>5</vt:i4>
      </vt:variant>
      <vt:variant>
        <vt:lpstr>內嵌 OLE 伺服程式</vt:lpstr>
      </vt:variant>
      <vt:variant>
        <vt:i4>1</vt:i4>
      </vt:variant>
      <vt:variant>
        <vt:lpstr>投影片標題</vt:lpstr>
      </vt:variant>
      <vt:variant>
        <vt:i4>30</vt:i4>
      </vt:variant>
    </vt:vector>
  </HeadingPairs>
  <TitlesOfParts>
    <vt:vector size="50" baseType="lpstr">
      <vt:lpstr>Arial Unicode MS</vt:lpstr>
      <vt:lpstr>Batang</vt:lpstr>
      <vt:lpstr>SimSun</vt:lpstr>
      <vt:lpstr>細明體</vt:lpstr>
      <vt:lpstr>微軟正黑體</vt:lpstr>
      <vt:lpstr>微軟正黑體</vt:lpstr>
      <vt:lpstr>新細明體</vt:lpstr>
      <vt:lpstr>標楷體</vt:lpstr>
      <vt:lpstr>Arial</vt:lpstr>
      <vt:lpstr>Arial Narrow</vt:lpstr>
      <vt:lpstr>Symbol</vt:lpstr>
      <vt:lpstr>Times New Roman</vt:lpstr>
      <vt:lpstr>Wingdings</vt:lpstr>
      <vt:lpstr>Wingdings 2</vt:lpstr>
      <vt:lpstr>1_Default Design</vt:lpstr>
      <vt:lpstr>2_Default Design</vt:lpstr>
      <vt:lpstr>3_Default Design</vt:lpstr>
      <vt:lpstr>4_Default Design</vt:lpstr>
      <vt:lpstr>5_Default Design</vt:lpstr>
      <vt:lpstr>Worksheet</vt:lpstr>
      <vt:lpstr>PowerPoint 簡報</vt:lpstr>
      <vt:lpstr>公司聲明</vt:lpstr>
      <vt:lpstr>目錄</vt:lpstr>
      <vt:lpstr>1-2Q/21集團稅後淨利成長10.9%YoY</vt:lpstr>
      <vt:lpstr>PowerPoint 簡報</vt:lpstr>
      <vt:lpstr>ESG執行成果與計畫</vt:lpstr>
      <vt:lpstr>目錄</vt:lpstr>
      <vt:lpstr>集團手續費淨手續費收益增加29.3% YoY</vt:lpstr>
      <vt:lpstr>PowerPoint 簡報</vt:lpstr>
      <vt:lpstr>資本穩健</vt:lpstr>
      <vt:lpstr>目錄</vt:lpstr>
      <vt:lpstr>2Q/21中小企業放款及房貸放款動能強勁</vt:lpstr>
      <vt:lpstr>PowerPoint 簡報</vt:lpstr>
      <vt:lpstr>2Q/21 國內分行放款餘額成長3% QoQ</vt:lpstr>
      <vt:lpstr>PowerPoint 簡報</vt:lpstr>
      <vt:lpstr>2Q/21外幣活存持續增加</vt:lpstr>
      <vt:lpstr>PowerPoint 簡報</vt:lpstr>
      <vt:lpstr>存放利差持平</vt:lpstr>
      <vt:lpstr>2Q/21 整體NIM穩定; 美元NIM上揚</vt:lpstr>
      <vt:lpstr>財富管理手續費收益表現穩定</vt:lpstr>
      <vt:lpstr>1H/21銀行手續費收益成長4.1%</vt:lpstr>
      <vt:lpstr>PowerPoint 簡報</vt:lpstr>
      <vt:lpstr>PowerPoint 簡報</vt:lpstr>
      <vt:lpstr>目錄</vt:lpstr>
      <vt:lpstr>兆豐金控1-2Q/21合併損益表</vt:lpstr>
      <vt:lpstr>兆豐金控1-2Q/21合併資產負債表</vt:lpstr>
      <vt:lpstr>兆豐銀行1-2Q/21合併損益表</vt:lpstr>
      <vt:lpstr>兆豐銀行1-2Q/21合併資產負債表</vt:lpstr>
      <vt:lpstr>PowerPoint 簡報</vt:lpstr>
      <vt:lpstr>PowerPoint 簡報</vt:lpstr>
    </vt:vector>
  </TitlesOfParts>
  <Company>Lehman Brothers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hkcscom</dc:creator>
  <cp:lastModifiedBy>林志維</cp:lastModifiedBy>
  <cp:revision>5538</cp:revision>
  <cp:lastPrinted>2021-03-30T09:46:25Z</cp:lastPrinted>
  <dcterms:created xsi:type="dcterms:W3CDTF">2003-07-31T10:09:04Z</dcterms:created>
  <dcterms:modified xsi:type="dcterms:W3CDTF">2021-09-08T16:56:25Z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CODE">
    <vt:lpwstr>hkgisfls003\hkibd\fig\asia fig clients\mega financial holdings\treasury share monetization 2003\credit rating presentation\drafts\mega to moody v24 (projection mode).ppt - scochen - 8/19/2003 5:45:57 PM</vt:lpwstr>
  </property>
</Properties>
</file>