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theme/themeOverride3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4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1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2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13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14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notesSlides/notesSlide15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notesSlides/notesSlide16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notesSlides/notesSlide17.xml" ContentType="application/vnd.openxmlformats-officedocument.presentationml.notesSl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notesSlides/notesSlide18.xml" ContentType="application/vnd.openxmlformats-officedocument.presentationml.notesSlide+xml"/>
  <Override PartName="/ppt/charts/chart37.xml" ContentType="application/vnd.openxmlformats-officedocument.drawingml.chart+xml"/>
  <Override PartName="/ppt/notesSlides/notesSlide19.xml" ContentType="application/vnd.openxmlformats-officedocument.presentationml.notesSlid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notesSlides/notesSlide20.xml" ContentType="application/vnd.openxmlformats-officedocument.presentationml.notesSl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notesSlides/notesSlide21.xml" ContentType="application/vnd.openxmlformats-officedocument.presentationml.notesSlide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notesSlides/notesSlide22.xml" ContentType="application/vnd.openxmlformats-officedocument.presentationml.notesSlide+xml"/>
  <Override PartName="/ppt/tags/tag7.xml" ContentType="application/vnd.openxmlformats-officedocument.presentationml.tags+xml"/>
  <Override PartName="/ppt/notesSlides/notesSlide23.xml" ContentType="application/vnd.openxmlformats-officedocument.presentationml.notesSlide+xml"/>
  <Override PartName="/ppt/tags/tag8.xml" ContentType="application/vnd.openxmlformats-officedocument.presentationml.tags+xml"/>
  <Override PartName="/ppt/notesSlides/notesSlide24.xml" ContentType="application/vnd.openxmlformats-officedocument.presentationml.notesSlide+xml"/>
  <Override PartName="/ppt/tags/tag9.xml" ContentType="application/vnd.openxmlformats-officedocument.presentationml.tags+xml"/>
  <Override PartName="/ppt/notesSlides/notesSlide25.xml" ContentType="application/vnd.openxmlformats-officedocument.presentationml.notesSlide+xml"/>
  <Override PartName="/ppt/tags/tag10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66" r:id="rId2"/>
    <p:sldMasterId id="2147483682" r:id="rId3"/>
    <p:sldMasterId id="2147483698" r:id="rId4"/>
    <p:sldMasterId id="2147483714" r:id="rId5"/>
  </p:sldMasterIdLst>
  <p:notesMasterIdLst>
    <p:notesMasterId r:id="rId33"/>
  </p:notesMasterIdLst>
  <p:handoutMasterIdLst>
    <p:handoutMasterId r:id="rId34"/>
  </p:handoutMasterIdLst>
  <p:sldIdLst>
    <p:sldId id="964" r:id="rId6"/>
    <p:sldId id="789" r:id="rId7"/>
    <p:sldId id="791" r:id="rId8"/>
    <p:sldId id="954" r:id="rId9"/>
    <p:sldId id="955" r:id="rId10"/>
    <p:sldId id="879" r:id="rId11"/>
    <p:sldId id="983" r:id="rId12"/>
    <p:sldId id="965" r:id="rId13"/>
    <p:sldId id="880" r:id="rId14"/>
    <p:sldId id="979" r:id="rId15"/>
    <p:sldId id="980" r:id="rId16"/>
    <p:sldId id="981" r:id="rId17"/>
    <p:sldId id="986" r:id="rId18"/>
    <p:sldId id="987" r:id="rId19"/>
    <p:sldId id="988" r:id="rId20"/>
    <p:sldId id="989" r:id="rId21"/>
    <p:sldId id="990" r:id="rId22"/>
    <p:sldId id="991" r:id="rId23"/>
    <p:sldId id="992" r:id="rId24"/>
    <p:sldId id="993" r:id="rId25"/>
    <p:sldId id="994" r:id="rId26"/>
    <p:sldId id="881" r:id="rId27"/>
    <p:sldId id="995" r:id="rId28"/>
    <p:sldId id="996" r:id="rId29"/>
    <p:sldId id="997" r:id="rId30"/>
    <p:sldId id="998" r:id="rId31"/>
    <p:sldId id="962" r:id="rId32"/>
  </p:sldIdLst>
  <p:sldSz cx="9144000" cy="6858000" type="screen4x3"/>
  <p:notesSz cx="6802438" cy="99345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Narrow" pitchFamily="34" charset="0"/>
        <a:ea typeface="Arial Unicode MS" pitchFamily="34" charset="-120"/>
        <a:cs typeface="Arial Unicode MS" pitchFamily="34" charset="-120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Narrow" pitchFamily="34" charset="0"/>
        <a:ea typeface="Arial Unicode MS" pitchFamily="34" charset="-120"/>
        <a:cs typeface="Arial Unicode MS" pitchFamily="34" charset="-120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Narrow" pitchFamily="34" charset="0"/>
        <a:ea typeface="Arial Unicode MS" pitchFamily="34" charset="-120"/>
        <a:cs typeface="Arial Unicode MS" pitchFamily="34" charset="-120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Narrow" pitchFamily="34" charset="0"/>
        <a:ea typeface="Arial Unicode MS" pitchFamily="34" charset="-120"/>
        <a:cs typeface="Arial Unicode MS" pitchFamily="34" charset="-120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Narrow" pitchFamily="34" charset="0"/>
        <a:ea typeface="Arial Unicode MS" pitchFamily="34" charset="-120"/>
        <a:cs typeface="Arial Unicode MS" pitchFamily="34" charset="-12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 Narrow" pitchFamily="34" charset="0"/>
        <a:ea typeface="Arial Unicode MS" pitchFamily="34" charset="-120"/>
        <a:cs typeface="Arial Unicode MS" pitchFamily="34" charset="-12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 Narrow" pitchFamily="34" charset="0"/>
        <a:ea typeface="Arial Unicode MS" pitchFamily="34" charset="-120"/>
        <a:cs typeface="Arial Unicode MS" pitchFamily="34" charset="-12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 Narrow" pitchFamily="34" charset="0"/>
        <a:ea typeface="Arial Unicode MS" pitchFamily="34" charset="-120"/>
        <a:cs typeface="Arial Unicode MS" pitchFamily="34" charset="-12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 Narrow" pitchFamily="34" charset="0"/>
        <a:ea typeface="Arial Unicode MS" pitchFamily="34" charset="-120"/>
        <a:cs typeface="Arial Unicode MS" pitchFamily="34" charset="-120"/>
      </a:defRPr>
    </a:lvl9pPr>
  </p:defaultTextStyle>
  <p:extLst>
    <p:ext uri="{521415D9-36F7-43E2-AB2F-B90AF26B5E84}">
      <p14:sectionLst xmlns:p14="http://schemas.microsoft.com/office/powerpoint/2010/main">
        <p14:section name="預設章節" id="{175B489F-1E1F-4E0F-A5A6-7E51A54AA603}">
          <p14:sldIdLst>
            <p14:sldId id="964"/>
            <p14:sldId id="789"/>
            <p14:sldId id="791"/>
            <p14:sldId id="954"/>
            <p14:sldId id="955"/>
            <p14:sldId id="879"/>
            <p14:sldId id="983"/>
            <p14:sldId id="965"/>
            <p14:sldId id="880"/>
            <p14:sldId id="979"/>
            <p14:sldId id="980"/>
            <p14:sldId id="981"/>
            <p14:sldId id="986"/>
            <p14:sldId id="987"/>
            <p14:sldId id="988"/>
            <p14:sldId id="989"/>
            <p14:sldId id="990"/>
            <p14:sldId id="991"/>
            <p14:sldId id="992"/>
            <p14:sldId id="993"/>
            <p14:sldId id="994"/>
            <p14:sldId id="881"/>
            <p14:sldId id="995"/>
            <p14:sldId id="996"/>
            <p14:sldId id="997"/>
            <p14:sldId id="998"/>
            <p14:sldId id="9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orient="horz" pos="1824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494">
          <p15:clr>
            <a:srgbClr val="A4A3A4"/>
          </p15:clr>
        </p15:guide>
        <p15:guide id="5" orient="horz" pos="3456">
          <p15:clr>
            <a:srgbClr val="A4A3A4"/>
          </p15:clr>
        </p15:guide>
        <p15:guide id="6" orient="horz" pos="2784">
          <p15:clr>
            <a:srgbClr val="A4A3A4"/>
          </p15:clr>
        </p15:guide>
        <p15:guide id="7" orient="horz" pos="2592">
          <p15:clr>
            <a:srgbClr val="A4A3A4"/>
          </p15:clr>
        </p15:guide>
        <p15:guide id="8" pos="1502">
          <p15:clr>
            <a:srgbClr val="A4A3A4"/>
          </p15:clr>
        </p15:guide>
        <p15:guide id="9" pos="289">
          <p15:clr>
            <a:srgbClr val="A4A3A4"/>
          </p15:clr>
        </p15:guide>
        <p15:guide id="10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  <p15:guide id="3" orient="horz" pos="3111" userDrawn="1">
          <p15:clr>
            <a:srgbClr val="A4A3A4"/>
          </p15:clr>
        </p15:guide>
        <p15:guide id="4" pos="2142" userDrawn="1">
          <p15:clr>
            <a:srgbClr val="A4A3A4"/>
          </p15:clr>
        </p15:guide>
        <p15:guide id="5" orient="horz" pos="3151">
          <p15:clr>
            <a:srgbClr val="A4A3A4"/>
          </p15:clr>
        </p15:guide>
        <p15:guide id="6" pos="2146">
          <p15:clr>
            <a:srgbClr val="A4A3A4"/>
          </p15:clr>
        </p15:guide>
        <p15:guide id="7" pos="214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g0012_陳馨宜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8000"/>
    <a:srgbClr val="C610A3"/>
    <a:srgbClr val="FFFFFF"/>
    <a:srgbClr val="947F3C"/>
    <a:srgbClr val="4E2F81"/>
    <a:srgbClr val="6D2C84"/>
    <a:srgbClr val="745DAF"/>
    <a:srgbClr val="2A0C2A"/>
    <a:srgbClr val="D5D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45" autoAdjust="0"/>
    <p:restoredTop sz="91829" autoAdjust="0"/>
  </p:normalViewPr>
  <p:slideViewPr>
    <p:cSldViewPr>
      <p:cViewPr varScale="1">
        <p:scale>
          <a:sx n="86" d="100"/>
          <a:sy n="86" d="100"/>
        </p:scale>
        <p:origin x="1598" y="48"/>
      </p:cViewPr>
      <p:guideLst>
        <p:guide orient="horz" pos="816"/>
        <p:guide orient="horz" pos="1824"/>
        <p:guide orient="horz" pos="4032"/>
        <p:guide orient="horz" pos="494"/>
        <p:guide orient="horz" pos="3456"/>
        <p:guide orient="horz" pos="2784"/>
        <p:guide orient="horz" pos="2592"/>
        <p:guide pos="1502"/>
        <p:guide pos="289"/>
        <p:guide pos="2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419" y="1670"/>
      </p:cViewPr>
      <p:guideLst>
        <p:guide orient="horz" pos="3131"/>
        <p:guide pos="2145"/>
        <p:guide orient="horz" pos="3111"/>
        <p:guide pos="2142"/>
        <p:guide orient="horz" pos="3151"/>
        <p:guide pos="2146"/>
        <p:guide pos="214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3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4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5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248593925759281E-3"/>
          <c:y val="9.8334437867163865E-2"/>
          <c:w val="0.98533455404245707"/>
          <c:h val="0.7440079975737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1Q/20</c:v>
                </c:pt>
              </c:strCache>
            </c:strRef>
          </c:tx>
          <c:spPr>
            <a:solidFill>
              <a:schemeClr val="accent2"/>
            </a:solidFill>
            <a:ln w="25767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8862837078749445E-3"/>
                  <c:y val="-3.1383737517831641E-2"/>
                </c:manualLayout>
              </c:layout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83-4B04-8C7B-0F6F7BA5760F}"/>
                </c:ext>
              </c:extLst>
            </c:dLbl>
            <c:dLbl>
              <c:idx val="1"/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483-4B04-8C7B-0F6F7BA5760F}"/>
                </c:ext>
              </c:extLst>
            </c:dLbl>
            <c:dLbl>
              <c:idx val="2"/>
              <c:layout>
                <c:manualLayout>
                  <c:x val="-2.391324605134415E-3"/>
                  <c:y val="-1.0380604714676722E-2"/>
                </c:manualLayout>
              </c:layout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DF-4CDF-8FBE-C719D80ECD86}"/>
                </c:ext>
              </c:extLst>
            </c:dLbl>
            <c:dLbl>
              <c:idx val="3"/>
              <c:layout>
                <c:manualLayout>
                  <c:x val="-7.7171788757394329E-17"/>
                  <c:y val="7.41797432239657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20-43C7-B265-F6113636BF0C}"/>
                </c:ext>
              </c:extLst>
            </c:dLbl>
            <c:dLbl>
              <c:idx val="4"/>
              <c:layout>
                <c:manualLayout>
                  <c:x val="0"/>
                  <c:y val="7.1326676176890161E-2"/>
                </c:manualLayout>
              </c:layout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83-4B04-8C7B-0F6F7BA5760F}"/>
                </c:ext>
              </c:extLst>
            </c:dLbl>
            <c:dLbl>
              <c:idx val="5"/>
              <c:layout>
                <c:manualLayout>
                  <c:x val="-8.4188378457254586E-3"/>
                  <c:y val="-1.71184022824536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83-4B04-8C7B-0F6F7BA5760F}"/>
                </c:ext>
              </c:extLst>
            </c:dLbl>
            <c:numFmt formatCode="#,##0_);[Red]\(#,##0\)" sourceLinked="0"/>
            <c:spPr>
              <a:noFill/>
              <a:ln w="2576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17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Sheet2!$B$2:$I$2</c:f>
              <c:strCache>
                <c:ptCount val="6"/>
                <c:pt idx="0">
                  <c:v>兆豐銀行</c:v>
                </c:pt>
                <c:pt idx="1">
                  <c:v>兆豐票券</c:v>
                </c:pt>
                <c:pt idx="2">
                  <c:v>兆豐證券</c:v>
                </c:pt>
                <c:pt idx="3">
                  <c:v>兆豐產險</c:v>
                </c:pt>
                <c:pt idx="4">
                  <c:v>其他子公司與調整數</c:v>
                </c:pt>
                <c:pt idx="5">
                  <c:v>兆豐金控</c:v>
                </c:pt>
              </c:strCache>
            </c:strRef>
          </c:cat>
          <c:val>
            <c:numRef>
              <c:f>Sheet2!$B$3:$I$3</c:f>
              <c:numCache>
                <c:formatCode>0_ </c:formatCode>
                <c:ptCount val="6"/>
                <c:pt idx="0">
                  <c:v>1386</c:v>
                </c:pt>
                <c:pt idx="1">
                  <c:v>711.87</c:v>
                </c:pt>
                <c:pt idx="2">
                  <c:v>58.98</c:v>
                </c:pt>
                <c:pt idx="3">
                  <c:v>-128.61000000000001</c:v>
                </c:pt>
                <c:pt idx="4">
                  <c:v>-99.099999999999881</c:v>
                </c:pt>
                <c:pt idx="5">
                  <c:v>1929.14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DF-4CDF-8FBE-C719D80ECD86}"/>
            </c:ext>
          </c:extLst>
        </c:ser>
        <c:ser>
          <c:idx val="1"/>
          <c:order val="1"/>
          <c:tx>
            <c:strRef>
              <c:f>Sheet2!$A$4</c:f>
              <c:strCache>
                <c:ptCount val="1"/>
                <c:pt idx="0">
                  <c:v>1Q/21*</c:v>
                </c:pt>
              </c:strCache>
            </c:strRef>
          </c:tx>
          <c:spPr>
            <a:solidFill>
              <a:schemeClr val="accent5"/>
            </a:solidFill>
            <a:ln w="25767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8.3842012884467951E-3"/>
                  <c:y val="-4.147168836420409E-2"/>
                </c:manualLayout>
              </c:layout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DF-4CDF-8FBE-C719D80ECD86}"/>
                </c:ext>
              </c:extLst>
            </c:dLbl>
            <c:dLbl>
              <c:idx val="1"/>
              <c:layout>
                <c:manualLayout>
                  <c:x val="1.7034044620361809E-2"/>
                  <c:y val="-3.2567423365945161E-2"/>
                </c:manualLayout>
              </c:layout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DF-4CDF-8FBE-C719D80ECD86}"/>
                </c:ext>
              </c:extLst>
            </c:dLbl>
            <c:dLbl>
              <c:idx val="2"/>
              <c:layout>
                <c:manualLayout>
                  <c:x val="4.5827869889044637E-3"/>
                  <c:y val="-1.802570383048524E-2"/>
                </c:manualLayout>
              </c:layout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DF-4CDF-8FBE-C719D80ECD86}"/>
                </c:ext>
              </c:extLst>
            </c:dLbl>
            <c:dLbl>
              <c:idx val="3"/>
              <c:layout>
                <c:manualLayout>
                  <c:x val="-1.7997916680533299E-3"/>
                  <c:y val="-2.5042206973603931E-2"/>
                </c:manualLayout>
              </c:layout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BDF-4CDF-8FBE-C719D80ECD86}"/>
                </c:ext>
              </c:extLst>
            </c:dLbl>
            <c:dLbl>
              <c:idx val="4"/>
              <c:layout>
                <c:manualLayout>
                  <c:x val="0"/>
                  <c:y val="2.8530670470756064E-3"/>
                </c:manualLayout>
              </c:layout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483-4B04-8C7B-0F6F7BA5760F}"/>
                </c:ext>
              </c:extLst>
            </c:dLbl>
            <c:dLbl>
              <c:idx val="5"/>
              <c:layout>
                <c:manualLayout>
                  <c:x val="8.4188378457254586E-3"/>
                  <c:y val="-1.4265335235378032E-2"/>
                </c:manualLayout>
              </c:layout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12-8B4B-BAC3-FCF1671C9A4F}"/>
                </c:ext>
              </c:extLst>
            </c:dLbl>
            <c:numFmt formatCode="#,##0_);[Red]\(#,##0\)" sourceLinked="0"/>
            <c:spPr>
              <a:noFill/>
              <a:ln w="2576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17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Sheet2!$B$2:$I$2</c:f>
              <c:strCache>
                <c:ptCount val="6"/>
                <c:pt idx="0">
                  <c:v>兆豐銀行</c:v>
                </c:pt>
                <c:pt idx="1">
                  <c:v>兆豐票券</c:v>
                </c:pt>
                <c:pt idx="2">
                  <c:v>兆豐證券</c:v>
                </c:pt>
                <c:pt idx="3">
                  <c:v>兆豐產險</c:v>
                </c:pt>
                <c:pt idx="4">
                  <c:v>其他子公司與調整數</c:v>
                </c:pt>
                <c:pt idx="5">
                  <c:v>兆豐金控</c:v>
                </c:pt>
              </c:strCache>
            </c:strRef>
          </c:cat>
          <c:val>
            <c:numRef>
              <c:f>Sheet2!$B$4:$I$4</c:f>
              <c:numCache>
                <c:formatCode>0_ </c:formatCode>
                <c:ptCount val="6"/>
                <c:pt idx="0">
                  <c:v>4263.62</c:v>
                </c:pt>
                <c:pt idx="1">
                  <c:v>1153.1300000000001</c:v>
                </c:pt>
                <c:pt idx="2">
                  <c:v>584.97</c:v>
                </c:pt>
                <c:pt idx="3">
                  <c:v>104.99</c:v>
                </c:pt>
                <c:pt idx="4">
                  <c:v>114.89000000000034</c:v>
                </c:pt>
                <c:pt idx="5">
                  <c:v>6221.6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BDF-4CDF-8FBE-C719D80ECD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9"/>
        <c:axId val="36310016"/>
        <c:axId val="36324096"/>
      </c:barChart>
      <c:catAx>
        <c:axId val="3631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221">
            <a:solidFill>
              <a:srgbClr val="660066"/>
            </a:solidFill>
            <a:prstDash val="solid"/>
          </a:ln>
        </c:spPr>
        <c:txPr>
          <a:bodyPr rot="0" vert="horz"/>
          <a:lstStyle/>
          <a:p>
            <a:pPr>
              <a:defRPr sz="1217" b="0" i="0" u="none" strike="noStrike" baseline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defRPr>
            </a:pPr>
            <a:endParaRPr lang="zh-TW"/>
          </a:p>
        </c:txPr>
        <c:crossAx val="36324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324096"/>
        <c:scaling>
          <c:orientation val="minMax"/>
        </c:scaling>
        <c:delete val="1"/>
        <c:axPos val="l"/>
        <c:numFmt formatCode="0_ " sourceLinked="1"/>
        <c:majorTickMark val="out"/>
        <c:minorTickMark val="none"/>
        <c:tickLblPos val="nextTo"/>
        <c:crossAx val="3631001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7371095246057935"/>
          <c:y val="8.2507553888146387E-3"/>
          <c:w val="0.39471185928143276"/>
          <c:h val="8.9486110955103504E-2"/>
        </c:manualLayout>
      </c:layout>
      <c:overlay val="0"/>
      <c:spPr>
        <a:noFill/>
        <a:ln w="25767">
          <a:noFill/>
        </a:ln>
      </c:spPr>
      <c:txPr>
        <a:bodyPr/>
        <a:lstStyle/>
        <a:p>
          <a:pPr>
            <a:defRPr sz="1400" b="0" i="0" u="none" strike="noStrike" baseline="0">
              <a:solidFill>
                <a:schemeClr val="accent6">
                  <a:lumMod val="50000"/>
                </a:schemeClr>
              </a:solidFill>
              <a:latin typeface="+mj-lt"/>
              <a:ea typeface="+mn-ea"/>
              <a:cs typeface="Arial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457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28498727735368E-2"/>
          <c:y val="6.9230769230769221E-2"/>
          <c:w val="0.95928753180661575"/>
          <c:h val="0.903846153846153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東部</c:v>
                </c:pt>
              </c:strCache>
            </c:strRef>
          </c:tx>
          <c:spPr>
            <a:solidFill>
              <a:schemeClr val="accent6"/>
            </a:solidFill>
            <a:ln w="10848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 w="10848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1Q/21*</c:v>
                </c:pt>
              </c:strCache>
            </c:strRef>
          </c:cat>
          <c:val>
            <c:numRef>
              <c:f>Sheet1!$B$2:$N$2</c:f>
              <c:numCache>
                <c:formatCode>0.00%</c:formatCode>
                <c:ptCount val="4"/>
                <c:pt idx="0">
                  <c:v>5.0003000000000002</c:v>
                </c:pt>
                <c:pt idx="1">
                  <c:v>4.4781000000000004</c:v>
                </c:pt>
                <c:pt idx="2">
                  <c:v>3.6303000000000001</c:v>
                </c:pt>
                <c:pt idx="3">
                  <c:v>3.4922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0C-4410-B7EB-8C3A8261F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81416320"/>
        <c:axId val="181417856"/>
      </c:barChart>
      <c:catAx>
        <c:axId val="18141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5424">
            <a:solidFill>
              <a:schemeClr val="accent6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19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81417856"/>
        <c:crossesAt val="0.5"/>
        <c:auto val="1"/>
        <c:lblAlgn val="ctr"/>
        <c:lblOffset val="100"/>
        <c:tickLblSkip val="1"/>
        <c:tickMarkSkip val="1"/>
        <c:noMultiLvlLbl val="0"/>
      </c:catAx>
      <c:valAx>
        <c:axId val="181417856"/>
        <c:scaling>
          <c:orientation val="minMax"/>
          <c:min val="0"/>
        </c:scaling>
        <c:delete val="1"/>
        <c:axPos val="l"/>
        <c:numFmt formatCode="0.00%" sourceLinked="1"/>
        <c:majorTickMark val="out"/>
        <c:minorTickMark val="none"/>
        <c:tickLblPos val="nextTo"/>
        <c:crossAx val="181416320"/>
        <c:crosses val="autoZero"/>
        <c:crossBetween val="between"/>
        <c:majorUnit val="0.25086599999999998"/>
        <c:minorUnit val="0.25086599999999998"/>
      </c:valAx>
      <c:spPr>
        <a:noFill/>
        <a:ln w="1084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69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28498727735368E-2"/>
          <c:y val="6.9230769230769221E-2"/>
          <c:w val="0.95928753180661575"/>
          <c:h val="0.903846153846153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東部</c:v>
                </c:pt>
              </c:strCache>
            </c:strRef>
          </c:tx>
          <c:spPr>
            <a:solidFill>
              <a:schemeClr val="accent6"/>
            </a:solidFill>
            <a:ln w="10848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 w="10848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1Q/21*</c:v>
                </c:pt>
              </c:strCache>
            </c:strRef>
          </c:cat>
          <c:val>
            <c:numRef>
              <c:f>Sheet1!$B$2:$N$2</c:f>
              <c:numCache>
                <c:formatCode>0.00%</c:formatCode>
                <c:ptCount val="4"/>
                <c:pt idx="0">
                  <c:v>7.6218000000000004</c:v>
                </c:pt>
                <c:pt idx="1">
                  <c:v>7.2013999999999996</c:v>
                </c:pt>
                <c:pt idx="2">
                  <c:v>6.8399000000000001</c:v>
                </c:pt>
                <c:pt idx="3">
                  <c:v>6.4470000000000001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0C-4410-B7EB-8C3A8261F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81434240"/>
        <c:axId val="181435776"/>
      </c:barChart>
      <c:catAx>
        <c:axId val="18143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5424">
            <a:solidFill>
              <a:schemeClr val="accent6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19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81435776"/>
        <c:crossesAt val="0.5"/>
        <c:auto val="1"/>
        <c:lblAlgn val="ctr"/>
        <c:lblOffset val="100"/>
        <c:tickLblSkip val="1"/>
        <c:tickMarkSkip val="1"/>
        <c:noMultiLvlLbl val="0"/>
      </c:catAx>
      <c:valAx>
        <c:axId val="181435776"/>
        <c:scaling>
          <c:orientation val="minMax"/>
          <c:min val="0"/>
        </c:scaling>
        <c:delete val="1"/>
        <c:axPos val="l"/>
        <c:numFmt formatCode="0.00%" sourceLinked="1"/>
        <c:majorTickMark val="out"/>
        <c:minorTickMark val="none"/>
        <c:tickLblPos val="nextTo"/>
        <c:crossAx val="181434240"/>
        <c:crosses val="autoZero"/>
        <c:crossBetween val="between"/>
        <c:majorUnit val="0.25086599999999998"/>
        <c:minorUnit val="0.25086599999999998"/>
      </c:valAx>
      <c:spPr>
        <a:noFill/>
        <a:ln w="1084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69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794871794871794E-2"/>
          <c:y val="0.25"/>
          <c:w val="0.96282051282051284"/>
          <c:h val="0.4810606060606060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Mega Bank Interest Spread</c:v>
                </c:pt>
              </c:strCache>
            </c:strRef>
          </c:tx>
          <c:spPr>
            <a:ln w="28148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c:spPr>
          <c:marker>
            <c:symbol val="circle"/>
            <c:size val="8"/>
            <c:spPr>
              <a:solidFill>
                <a:schemeClr val="accent5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</c:spPr>
          </c:marker>
          <c:dLbls>
            <c:delete val="1"/>
          </c:dLbls>
          <c:cat>
            <c:numRef>
              <c:f>Sheet1!$B$1:$AB$1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Sheet1!$B$2:$AB$2</c:f>
              <c:numCache>
                <c:formatCode>0.00%</c:formatCode>
                <c:ptCount val="4"/>
                <c:pt idx="0">
                  <c:v>1.1000000000000001</c:v>
                </c:pt>
                <c:pt idx="1">
                  <c:v>1.1000000000000001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BCF-4F93-9666-752AA64FE7B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9383">
              <a:solidFill>
                <a:srgbClr val="FFFF00"/>
              </a:solidFill>
              <a:prstDash val="solid"/>
            </a:ln>
          </c:spPr>
          <c:marker>
            <c:symbol val="none"/>
          </c:marker>
          <c:dLbls>
            <c:spPr>
              <a:noFill/>
              <a:ln w="18765">
                <a:noFill/>
              </a:ln>
            </c:spPr>
            <c:txPr>
              <a:bodyPr/>
              <a:lstStyle/>
              <a:p>
                <a:pPr>
                  <a:defRPr sz="554" b="1" i="0" u="none" strike="noStrike" baseline="0">
                    <a:solidFill>
                      <a:schemeClr val="tx1"/>
                    </a:solidFill>
                    <a:latin typeface="新細明體"/>
                    <a:ea typeface="新細明體"/>
                    <a:cs typeface="新細明體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Sheet1!$B$1:$AB$1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Sheet1!$B$3:$AB$3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CF-4F93-9666-752AA64FE7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1598848"/>
        <c:axId val="181737728"/>
      </c:lineChart>
      <c:catAx>
        <c:axId val="181598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1737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173772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1598848"/>
        <c:crosses val="autoZero"/>
        <c:crossBetween val="between"/>
      </c:valAx>
      <c:spPr>
        <a:noFill/>
        <a:ln w="1876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10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28498727735368E-2"/>
          <c:y val="6.9230769230769221E-2"/>
          <c:w val="0.95928753180661575"/>
          <c:h val="0.903846153846153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東部</c:v>
                </c:pt>
              </c:strCache>
            </c:strRef>
          </c:tx>
          <c:spPr>
            <a:solidFill>
              <a:schemeClr val="accent6"/>
            </a:solidFill>
            <a:ln w="10848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 w="10848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1Q/21*</c:v>
                </c:pt>
              </c:strCache>
            </c:strRef>
          </c:cat>
          <c:val>
            <c:numRef>
              <c:f>Sheet1!$B$2:$N$2</c:f>
              <c:numCache>
                <c:formatCode>0.00%</c:formatCode>
                <c:ptCount val="4"/>
                <c:pt idx="0">
                  <c:v>1.2961</c:v>
                </c:pt>
                <c:pt idx="1">
                  <c:v>1.2295</c:v>
                </c:pt>
                <c:pt idx="2">
                  <c:v>1.2211000000000001</c:v>
                </c:pt>
                <c:pt idx="3">
                  <c:v>1.1959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0C-4410-B7EB-8C3A8261F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81967104"/>
        <c:axId val="181972992"/>
      </c:barChart>
      <c:catAx>
        <c:axId val="18196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5424">
            <a:solidFill>
              <a:schemeClr val="accent6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19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81972992"/>
        <c:crossesAt val="0.5"/>
        <c:auto val="1"/>
        <c:lblAlgn val="ctr"/>
        <c:lblOffset val="100"/>
        <c:tickLblSkip val="1"/>
        <c:tickMarkSkip val="1"/>
        <c:noMultiLvlLbl val="0"/>
      </c:catAx>
      <c:valAx>
        <c:axId val="181972992"/>
        <c:scaling>
          <c:orientation val="minMax"/>
          <c:min val="0"/>
        </c:scaling>
        <c:delete val="1"/>
        <c:axPos val="l"/>
        <c:numFmt formatCode="0.00%" sourceLinked="1"/>
        <c:majorTickMark val="out"/>
        <c:minorTickMark val="none"/>
        <c:tickLblPos val="nextTo"/>
        <c:crossAx val="181967104"/>
        <c:crosses val="autoZero"/>
        <c:crossBetween val="between"/>
        <c:majorUnit val="0.25086599999999998"/>
        <c:minorUnit val="0.25086599999999998"/>
      </c:valAx>
      <c:spPr>
        <a:noFill/>
        <a:ln w="1084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69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794871794871794E-2"/>
          <c:y val="0.25"/>
          <c:w val="0.96282051282051284"/>
          <c:h val="0.4810606060606060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double leverage ratio</c:v>
                </c:pt>
              </c:strCache>
            </c:strRef>
          </c:tx>
          <c:spPr>
            <a:ln w="28148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c:spPr>
          <c:marker>
            <c:symbol val="circle"/>
            <c:size val="8"/>
            <c:spPr>
              <a:solidFill>
                <a:schemeClr val="accent5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</c:spPr>
          </c:marker>
          <c:dLbls>
            <c:dLbl>
              <c:idx val="3"/>
              <c:layout>
                <c:manualLayout>
                  <c:x val="-5.0836521768203954E-2"/>
                  <c:y val="-0.1232601522276610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DD-4C44-9A90-EF9784C378B3}"/>
                </c:ext>
              </c:extLst>
            </c:dLbl>
            <c:dLbl>
              <c:idx val="5"/>
              <c:layout>
                <c:manualLayout>
                  <c:x val="-8.3540526229576945E-2"/>
                  <c:y val="-0.1365593248472399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71-4642-BBD4-B252A3F1ACCC}"/>
                </c:ext>
              </c:extLst>
            </c:dLbl>
            <c:dLbl>
              <c:idx val="9"/>
              <c:spPr>
                <a:noFill/>
                <a:ln w="18765">
                  <a:noFill/>
                </a:ln>
              </c:spPr>
              <c:txPr>
                <a:bodyPr/>
                <a:lstStyle/>
                <a:p>
                  <a:pPr algn="ctr" rtl="0">
                    <a:defRPr sz="800" b="1" i="0" u="none" strike="noStrike" baseline="0">
                      <a:solidFill>
                        <a:schemeClr val="tx1"/>
                      </a:solidFill>
                      <a:latin typeface="Arial Narrow"/>
                      <a:ea typeface="Arial Narrow"/>
                      <a:cs typeface="Arial Narrow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6DD-4C44-9A90-EF9784C378B3}"/>
                </c:ext>
              </c:extLst>
            </c:dLbl>
            <c:dLbl>
              <c:idx val="10"/>
              <c:spPr>
                <a:noFill/>
                <a:ln w="18765">
                  <a:noFill/>
                </a:ln>
              </c:spPr>
              <c:txPr>
                <a:bodyPr/>
                <a:lstStyle/>
                <a:p>
                  <a:pPr algn="ctr" rtl="0">
                    <a:defRPr sz="800" b="1" i="0" u="none" strike="noStrike" baseline="0">
                      <a:solidFill>
                        <a:schemeClr val="tx1"/>
                      </a:solidFill>
                      <a:latin typeface="Arial Narrow"/>
                      <a:ea typeface="Arial Narrow"/>
                      <a:cs typeface="Arial Narrow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6DD-4C44-9A90-EF9784C378B3}"/>
                </c:ext>
              </c:extLst>
            </c:dLbl>
            <c:dLbl>
              <c:idx val="11"/>
              <c:spPr>
                <a:noFill/>
                <a:ln w="18765">
                  <a:noFill/>
                </a:ln>
              </c:spPr>
              <c:txPr>
                <a:bodyPr/>
                <a:lstStyle/>
                <a:p>
                  <a:pPr algn="ctr" rtl="0">
                    <a:defRPr sz="800" b="1" i="0" u="none" strike="noStrike" baseline="0">
                      <a:solidFill>
                        <a:schemeClr val="tx1"/>
                      </a:solidFill>
                      <a:latin typeface="Arial Narrow"/>
                      <a:ea typeface="Arial Narrow"/>
                      <a:cs typeface="Arial Narrow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6DD-4C44-9A90-EF9784C378B3}"/>
                </c:ext>
              </c:extLst>
            </c:dLbl>
            <c:spPr>
              <a:noFill/>
              <a:ln w="18765">
                <a:noFill/>
              </a:ln>
            </c:spPr>
            <c:txPr>
              <a:bodyPr/>
              <a:lstStyle/>
              <a:p>
                <a:pPr algn="ctr" rtl="0">
                  <a:defRPr sz="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Sheet1!$B$1:$AB$1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1Q/21*</c:v>
                </c:pt>
              </c:strCache>
            </c:strRef>
          </c:cat>
          <c:val>
            <c:numRef>
              <c:f>Sheet1!$B$2:$AB$2</c:f>
              <c:numCache>
                <c:formatCode>0.00%</c:formatCode>
                <c:ptCount val="4"/>
                <c:pt idx="0">
                  <c:v>1.0981000000000001</c:v>
                </c:pt>
                <c:pt idx="1">
                  <c:v>1.1137999999999999</c:v>
                </c:pt>
                <c:pt idx="2">
                  <c:v>1.1174999999999999</c:v>
                </c:pt>
                <c:pt idx="3">
                  <c:v>1.1234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3271-4642-BBD4-B252A3F1ACC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9383">
              <a:solidFill>
                <a:srgbClr val="FFFF00"/>
              </a:solidFill>
              <a:prstDash val="solid"/>
            </a:ln>
          </c:spPr>
          <c:marker>
            <c:symbol val="none"/>
          </c:marker>
          <c:dLbls>
            <c:spPr>
              <a:noFill/>
              <a:ln w="18765">
                <a:noFill/>
              </a:ln>
            </c:spPr>
            <c:txPr>
              <a:bodyPr/>
              <a:lstStyle/>
              <a:p>
                <a:pPr>
                  <a:defRPr sz="554" b="1" i="0" u="none" strike="noStrike" baseline="0">
                    <a:solidFill>
                      <a:schemeClr val="tx1"/>
                    </a:solidFill>
                    <a:latin typeface="新細明體"/>
                    <a:ea typeface="新細明體"/>
                    <a:cs typeface="新細明體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Sheet1!$B$1:$AB$1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1Q/21*</c:v>
                </c:pt>
              </c:strCache>
            </c:strRef>
          </c:cat>
          <c:val>
            <c:numRef>
              <c:f>Sheet1!$B$3:$AB$3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271-4642-BBD4-B252A3F1AC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2049792"/>
        <c:axId val="182133504"/>
      </c:lineChart>
      <c:catAx>
        <c:axId val="182049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2133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213350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2049792"/>
        <c:crosses val="autoZero"/>
        <c:crossBetween val="between"/>
      </c:valAx>
      <c:spPr>
        <a:noFill/>
        <a:ln w="1876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10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28498727735368E-2"/>
          <c:y val="6.9230769230769221E-2"/>
          <c:w val="0.95928753180661575"/>
          <c:h val="0.903846153846153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東部</c:v>
                </c:pt>
              </c:strCache>
            </c:strRef>
          </c:tx>
          <c:spPr>
            <a:solidFill>
              <a:schemeClr val="accent6"/>
            </a:solidFill>
            <a:ln w="10848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 w="10848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1Q/21*</c:v>
                </c:pt>
              </c:strCache>
            </c:strRef>
          </c:cat>
          <c:val>
            <c:numRef>
              <c:f>Sheet1!$B$2:$N$2</c:f>
              <c:numCache>
                <c:formatCode>0.00%</c:formatCode>
                <c:ptCount val="4"/>
                <c:pt idx="0">
                  <c:v>0.13569999999999999</c:v>
                </c:pt>
                <c:pt idx="1">
                  <c:v>0.1258</c:v>
                </c:pt>
                <c:pt idx="2">
                  <c:v>0.1321</c:v>
                </c:pt>
                <c:pt idx="3">
                  <c:v>0.13689999999999999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0C-4410-B7EB-8C3A8261F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82211328"/>
        <c:axId val="182212864"/>
      </c:barChart>
      <c:catAx>
        <c:axId val="18221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5424">
            <a:solidFill>
              <a:schemeClr val="accent6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19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82212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2212864"/>
        <c:scaling>
          <c:orientation val="minMax"/>
          <c:max val="0.18000000000000002"/>
          <c:min val="1.0000000000000002E-2"/>
        </c:scaling>
        <c:delete val="1"/>
        <c:axPos val="l"/>
        <c:numFmt formatCode="0.00%" sourceLinked="1"/>
        <c:majorTickMark val="out"/>
        <c:minorTickMark val="none"/>
        <c:tickLblPos val="nextTo"/>
        <c:crossAx val="182211328"/>
        <c:crosses val="autoZero"/>
        <c:crossBetween val="between"/>
        <c:majorUnit val="0.25086599999999998"/>
        <c:minorUnit val="0.25086599999999998"/>
      </c:valAx>
      <c:spPr>
        <a:noFill/>
        <a:ln w="1084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69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380710659898477E-2"/>
          <c:y val="1.6260162601626018E-2"/>
          <c:w val="0.97969543147208127"/>
          <c:h val="0.878048780487804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Other consumer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pPr>
                <a:noFill/>
                <a:ln w="47385">
                  <a:noFill/>
                </a:ln>
              </c:spPr>
              <c:txPr>
                <a:bodyPr/>
                <a:lstStyle/>
                <a:p>
                  <a:pPr>
                    <a:defRPr sz="1492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57A-4F6E-9979-687CE8A69BD2}"/>
                </c:ext>
              </c:extLst>
            </c:dLbl>
            <c:dLbl>
              <c:idx val="4"/>
              <c:spPr>
                <a:noFill/>
                <a:ln w="47385">
                  <a:noFill/>
                </a:ln>
              </c:spPr>
              <c:txPr>
                <a:bodyPr/>
                <a:lstStyle/>
                <a:p>
                  <a:pPr>
                    <a:defRPr sz="1492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57A-4F6E-9979-687CE8A69BD2}"/>
                </c:ext>
              </c:extLst>
            </c:dLbl>
            <c:spPr>
              <a:noFill/>
              <a:ln w="4738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92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Sheet2!$B$3:$H$3</c:f>
              <c:numCache>
                <c:formatCode>#,##0_ </c:formatCode>
                <c:ptCount val="5"/>
                <c:pt idx="0">
                  <c:v>85.549999999999969</c:v>
                </c:pt>
                <c:pt idx="1">
                  <c:v>87.996999999999971</c:v>
                </c:pt>
                <c:pt idx="2">
                  <c:v>89.24</c:v>
                </c:pt>
                <c:pt idx="3">
                  <c:v>92.230000000000018</c:v>
                </c:pt>
                <c:pt idx="4">
                  <c:v>94.740000000000009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B0-4EDB-B219-4A9CB49DAA6E}"/>
            </c:ext>
          </c:extLst>
        </c:ser>
        <c:ser>
          <c:idx val="2"/>
          <c:order val="1"/>
          <c:tx>
            <c:strRef>
              <c:f>Sheet2!$A$4</c:f>
              <c:strCache>
                <c:ptCount val="1"/>
                <c:pt idx="0">
                  <c:v>Mortgage</c:v>
                </c:pt>
              </c:strCache>
            </c:strRef>
          </c:tx>
          <c:spPr>
            <a:solidFill>
              <a:schemeClr val="accent2"/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6.0509355576201969E-3"/>
                  <c:y val="5.7095018511108611E-3"/>
                </c:manualLayout>
              </c:layout>
              <c:spPr>
                <a:noFill/>
                <a:ln w="47385">
                  <a:noFill/>
                </a:ln>
              </c:spPr>
              <c:txPr>
                <a:bodyPr/>
                <a:lstStyle/>
                <a:p>
                  <a:pPr>
                    <a:defRPr sz="1492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B0-4EDB-B219-4A9CB49DAA6E}"/>
                </c:ext>
              </c:extLst>
            </c:dLbl>
            <c:spPr>
              <a:noFill/>
              <a:ln w="4738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92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Sheet2!$B$4:$H$4</c:f>
              <c:numCache>
                <c:formatCode>#,##0_ </c:formatCode>
                <c:ptCount val="5"/>
                <c:pt idx="0">
                  <c:v>352.72</c:v>
                </c:pt>
                <c:pt idx="1">
                  <c:v>366.65000000000003</c:v>
                </c:pt>
                <c:pt idx="2">
                  <c:v>384.78999999999996</c:v>
                </c:pt>
                <c:pt idx="3">
                  <c:v>405.24</c:v>
                </c:pt>
                <c:pt idx="4">
                  <c:v>424.47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B0-4EDB-B219-4A9CB49DAA6E}"/>
            </c:ext>
          </c:extLst>
        </c:ser>
        <c:ser>
          <c:idx val="3"/>
          <c:order val="2"/>
          <c:tx>
            <c:strRef>
              <c:f>Sheet2!$A$5</c:f>
              <c:strCache>
                <c:ptCount val="1"/>
                <c:pt idx="0">
                  <c:v>Gov.-linked</c:v>
                </c:pt>
              </c:strCache>
            </c:strRef>
          </c:tx>
          <c:spPr>
            <a:solidFill>
              <a:schemeClr val="accent3"/>
            </a:solidFill>
            <a:ln w="4738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pPr>
                <a:noFill/>
                <a:ln w="47385">
                  <a:noFill/>
                </a:ln>
              </c:spPr>
              <c:txPr>
                <a:bodyPr/>
                <a:lstStyle/>
                <a:p>
                  <a:pPr>
                    <a:defRPr sz="1492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57A-4F6E-9979-687CE8A69BD2}"/>
                </c:ext>
              </c:extLst>
            </c:dLbl>
            <c:dLbl>
              <c:idx val="2"/>
              <c:layout>
                <c:manualLayout>
                  <c:x val="-3.0227740422730243E-3"/>
                  <c:y val="-7.2762365267295959E-3"/>
                </c:manualLayout>
              </c:layout>
              <c:spPr>
                <a:noFill/>
                <a:ln w="47385">
                  <a:noFill/>
                </a:ln>
              </c:spPr>
              <c:txPr>
                <a:bodyPr/>
                <a:lstStyle/>
                <a:p>
                  <a:pPr>
                    <a:defRPr sz="1492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AB0-4EDB-B219-4A9CB49DAA6E}"/>
                </c:ext>
              </c:extLst>
            </c:dLbl>
            <c:dLbl>
              <c:idx val="3"/>
              <c:layout>
                <c:manualLayout>
                  <c:x val="-6.0684632953609263E-3"/>
                  <c:y val="-1.1455229870346084E-2"/>
                </c:manualLayout>
              </c:layout>
              <c:spPr>
                <a:noFill/>
                <a:ln w="47385">
                  <a:noFill/>
                </a:ln>
              </c:spPr>
              <c:txPr>
                <a:bodyPr/>
                <a:lstStyle/>
                <a:p>
                  <a:pPr>
                    <a:defRPr sz="1492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AB0-4EDB-B219-4A9CB49DAA6E}"/>
                </c:ext>
              </c:extLst>
            </c:dLbl>
            <c:dLbl>
              <c:idx val="4"/>
              <c:layout>
                <c:manualLayout>
                  <c:x val="-4.0380104164691177E-3"/>
                  <c:y val="-6.5120252627862696E-3"/>
                </c:manualLayout>
              </c:layout>
              <c:spPr>
                <a:noFill/>
                <a:ln w="47385">
                  <a:noFill/>
                </a:ln>
              </c:spPr>
              <c:txPr>
                <a:bodyPr/>
                <a:lstStyle/>
                <a:p>
                  <a:pPr>
                    <a:defRPr sz="1492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AB0-4EDB-B219-4A9CB49DAA6E}"/>
                </c:ext>
              </c:extLst>
            </c:dLbl>
            <c:spPr>
              <a:noFill/>
              <a:ln w="4738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92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Sheet2!$B$5:$H$5</c:f>
              <c:numCache>
                <c:formatCode>#,##0_ </c:formatCode>
                <c:ptCount val="5"/>
                <c:pt idx="0">
                  <c:v>12.700000000000001</c:v>
                </c:pt>
                <c:pt idx="1">
                  <c:v>13.228000000000002</c:v>
                </c:pt>
                <c:pt idx="2">
                  <c:v>12.489999999999998</c:v>
                </c:pt>
                <c:pt idx="3">
                  <c:v>10.600000000000001</c:v>
                </c:pt>
                <c:pt idx="4">
                  <c:v>12.75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AB0-4EDB-B219-4A9CB49DAA6E}"/>
            </c:ext>
          </c:extLst>
        </c:ser>
        <c:ser>
          <c:idx val="4"/>
          <c:order val="3"/>
          <c:tx>
            <c:strRef>
              <c:f>Sheet2!$A$6</c:f>
              <c:strCache>
                <c:ptCount val="1"/>
                <c:pt idx="0">
                  <c:v>Other corp.</c:v>
                </c:pt>
              </c:strCache>
            </c:strRef>
          </c:tx>
          <c:spPr>
            <a:solidFill>
              <a:schemeClr val="accent4"/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0686044639026411E-3"/>
                  <c:y val="-3.0024321824736466E-2"/>
                </c:manualLayout>
              </c:layout>
              <c:spPr>
                <a:noFill/>
                <a:ln w="47385">
                  <a:noFill/>
                </a:ln>
              </c:spPr>
              <c:txPr>
                <a:bodyPr/>
                <a:lstStyle/>
                <a:p>
                  <a:pPr>
                    <a:defRPr sz="1492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AB0-4EDB-B219-4A9CB49DAA6E}"/>
                </c:ext>
              </c:extLst>
            </c:dLbl>
            <c:dLbl>
              <c:idx val="1"/>
              <c:layout>
                <c:manualLayout>
                  <c:x val="-5.0532269211649439E-3"/>
                  <c:y val="-3.376401657311201E-2"/>
                </c:manualLayout>
              </c:layout>
              <c:spPr>
                <a:noFill/>
                <a:ln w="47385">
                  <a:noFill/>
                </a:ln>
              </c:spPr>
              <c:txPr>
                <a:bodyPr/>
                <a:lstStyle/>
                <a:p>
                  <a:pPr>
                    <a:defRPr sz="1492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AB0-4EDB-B219-4A9CB49DAA6E}"/>
                </c:ext>
              </c:extLst>
            </c:dLbl>
            <c:dLbl>
              <c:idx val="2"/>
              <c:layout>
                <c:manualLayout>
                  <c:x val="9.6551593018805101E-3"/>
                  <c:y val="-3.4346521677912779E-2"/>
                </c:manualLayout>
              </c:layout>
              <c:spPr>
                <a:noFill/>
                <a:ln w="47385">
                  <a:noFill/>
                </a:ln>
              </c:spPr>
              <c:txPr>
                <a:bodyPr/>
                <a:lstStyle/>
                <a:p>
                  <a:pPr>
                    <a:defRPr sz="1492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AB0-4EDB-B219-4A9CB49DAA6E}"/>
                </c:ext>
              </c:extLst>
            </c:dLbl>
            <c:dLbl>
              <c:idx val="3"/>
              <c:layout>
                <c:manualLayout>
                  <c:x val="0"/>
                  <c:y val="-3.5763411279229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AB0-4EDB-B219-4A9CB49DAA6E}"/>
                </c:ext>
              </c:extLst>
            </c:dLbl>
            <c:dLbl>
              <c:idx val="4"/>
              <c:layout>
                <c:manualLayout>
                  <c:x val="1.0381317155104819E-3"/>
                  <c:y val="-2.6959220680163987E-2"/>
                </c:manualLayout>
              </c:layout>
              <c:spPr>
                <a:noFill/>
                <a:ln w="47385">
                  <a:noFill/>
                </a:ln>
              </c:spPr>
              <c:txPr>
                <a:bodyPr/>
                <a:lstStyle/>
                <a:p>
                  <a:pPr>
                    <a:defRPr sz="1492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AB0-4EDB-B219-4A9CB49DAA6E}"/>
                </c:ext>
              </c:extLst>
            </c:dLbl>
            <c:spPr>
              <a:noFill/>
              <a:ln w="4738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92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Sheet2!$B$6:$H$6</c:f>
              <c:numCache>
                <c:formatCode>#,##0_ </c:formatCode>
                <c:ptCount val="5"/>
                <c:pt idx="0">
                  <c:v>47.79</c:v>
                </c:pt>
                <c:pt idx="1">
                  <c:v>47.61</c:v>
                </c:pt>
                <c:pt idx="2">
                  <c:v>47.28</c:v>
                </c:pt>
                <c:pt idx="3">
                  <c:v>48.18</c:v>
                </c:pt>
                <c:pt idx="4">
                  <c:v>47.08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AB0-4EDB-B219-4A9CB49DAA6E}"/>
            </c:ext>
          </c:extLst>
        </c:ser>
        <c:ser>
          <c:idx val="5"/>
          <c:order val="4"/>
          <c:tx>
            <c:strRef>
              <c:f>Sheet2!$A$7</c:f>
              <c:strCache>
                <c:ptCount val="1"/>
                <c:pt idx="0">
                  <c:v>SME</c:v>
                </c:pt>
              </c:strCache>
            </c:strRef>
          </c:tx>
          <c:spPr>
            <a:solidFill>
              <a:schemeClr val="accent5"/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 w="4738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92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Sheet2!$B$7:$H$7</c:f>
              <c:numCache>
                <c:formatCode>#,##0_ </c:formatCode>
                <c:ptCount val="5"/>
                <c:pt idx="0">
                  <c:v>667</c:v>
                </c:pt>
                <c:pt idx="1">
                  <c:v>684.58</c:v>
                </c:pt>
                <c:pt idx="2">
                  <c:v>690.47</c:v>
                </c:pt>
                <c:pt idx="3">
                  <c:v>711.63</c:v>
                </c:pt>
                <c:pt idx="4">
                  <c:v>726.13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AB0-4EDB-B219-4A9CB49DAA6E}"/>
            </c:ext>
          </c:extLst>
        </c:ser>
        <c:ser>
          <c:idx val="6"/>
          <c:order val="5"/>
          <c:tx>
            <c:strRef>
              <c:f>Sheet2!$A$8</c:f>
              <c:strCache>
                <c:ptCount val="1"/>
                <c:pt idx="0">
                  <c:v>Large corp.</c:v>
                </c:pt>
              </c:strCache>
            </c:strRef>
          </c:tx>
          <c:spPr>
            <a:solidFill>
              <a:schemeClr val="accent6"/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 w="4738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92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Sheet2!$B$8:$H$8</c:f>
              <c:numCache>
                <c:formatCode>#,##0_ </c:formatCode>
                <c:ptCount val="5"/>
                <c:pt idx="0">
                  <c:v>722.48</c:v>
                </c:pt>
                <c:pt idx="1">
                  <c:v>700.44</c:v>
                </c:pt>
                <c:pt idx="2">
                  <c:v>673.45</c:v>
                </c:pt>
                <c:pt idx="3">
                  <c:v>632.67999999999995</c:v>
                </c:pt>
                <c:pt idx="4">
                  <c:v>684.38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AB0-4EDB-B219-4A9CB49DAA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serLines>
          <c:spPr>
            <a:ln w="5923">
              <a:solidFill>
                <a:srgbClr val="000000"/>
              </a:solidFill>
              <a:prstDash val="solid"/>
            </a:ln>
          </c:spPr>
        </c:serLines>
        <c:axId val="66806912"/>
        <c:axId val="66808448"/>
      </c:barChart>
      <c:catAx>
        <c:axId val="6680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592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66808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6808448"/>
        <c:scaling>
          <c:orientation val="minMax"/>
        </c:scaling>
        <c:delete val="1"/>
        <c:axPos val="l"/>
        <c:numFmt formatCode="#,##0_ " sourceLinked="1"/>
        <c:majorTickMark val="out"/>
        <c:minorTickMark val="none"/>
        <c:tickLblPos val="nextTo"/>
        <c:crossAx val="66806912"/>
        <c:crosses val="autoZero"/>
        <c:crossBetween val="between"/>
      </c:valAx>
      <c:spPr>
        <a:noFill/>
        <a:ln w="47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93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68788501026688"/>
          <c:y val="0.27252747252747256"/>
          <c:w val="0.44558521560574937"/>
          <c:h val="0.4769230769230768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25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68788501026688"/>
          <c:y val="0.27252747252747256"/>
          <c:w val="0.44558521560574937"/>
          <c:h val="0.47692307692307689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6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6"/>
              </a:solidFill>
              <a:ln w="1270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3886-46DE-9706-B8398916F43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270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3886-46DE-9706-B8398916F43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270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3886-46DE-9706-B8398916F437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270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3886-46DE-9706-B8398916F437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270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3886-46DE-9706-B8398916F437}"/>
              </c:ext>
            </c:extLst>
          </c:dPt>
          <c:dPt>
            <c:idx val="5"/>
            <c:bubble3D val="0"/>
            <c:spPr>
              <a:solidFill>
                <a:schemeClr val="accent1">
                  <a:lumMod val="50000"/>
                </a:schemeClr>
              </a:solidFill>
              <a:ln w="1270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B-3886-46DE-9706-B8398916F437}"/>
              </c:ext>
            </c:extLst>
          </c:dPt>
          <c:dLbls>
            <c:dLbl>
              <c:idx val="0"/>
              <c:layout>
                <c:manualLayout>
                  <c:x val="-1.1796697388901317E-2"/>
                  <c:y val="-1.333298395058566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86-46DE-9706-B8398916F437}"/>
                </c:ext>
              </c:extLst>
            </c:dLbl>
            <c:dLbl>
              <c:idx val="1"/>
              <c:layout>
                <c:manualLayout>
                  <c:x val="6.5390237834275833E-2"/>
                  <c:y val="4.174020790859513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86-46DE-9706-B8398916F437}"/>
                </c:ext>
              </c:extLst>
            </c:dLbl>
            <c:dLbl>
              <c:idx val="2"/>
              <c:layout>
                <c:manualLayout>
                  <c:x val="-6.9742127665297166E-2"/>
                  <c:y val="0.107028405529821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86-46DE-9706-B8398916F437}"/>
                </c:ext>
              </c:extLst>
            </c:dLbl>
            <c:dLbl>
              <c:idx val="3"/>
              <c:layout>
                <c:manualLayout>
                  <c:x val="-1.7132943779124107E-2"/>
                  <c:y val="-0.1215390711110790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86-46DE-9706-B8398916F437}"/>
                </c:ext>
              </c:extLst>
            </c:dLbl>
            <c:dLbl>
              <c:idx val="4"/>
              <c:layout>
                <c:manualLayout>
                  <c:x val="2.0387716266465837E-4"/>
                  <c:y val="-0.129044240009797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86-46DE-9706-B8398916F437}"/>
                </c:ext>
              </c:extLst>
            </c:dLbl>
            <c:dLbl>
              <c:idx val="5"/>
              <c:layout>
                <c:manualLayout>
                  <c:x val="3.6081147414216266E-2"/>
                  <c:y val="-4.02351398664371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886-46DE-9706-B8398916F437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細明體"/>
                  </a:defRPr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大企業</c:v>
                </c:pt>
                <c:pt idx="1">
                  <c:v>中小企業</c:v>
                </c:pt>
                <c:pt idx="2">
                  <c:v>其他企業</c:v>
                </c:pt>
                <c:pt idx="3">
                  <c:v>政府相關</c:v>
                </c:pt>
                <c:pt idx="4">
                  <c:v>房貸</c:v>
                </c:pt>
                <c:pt idx="5">
                  <c:v>其他消金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684</c:v>
                </c:pt>
                <c:pt idx="1">
                  <c:v>726</c:v>
                </c:pt>
                <c:pt idx="2">
                  <c:v>47</c:v>
                </c:pt>
                <c:pt idx="3">
                  <c:v>13</c:v>
                </c:pt>
                <c:pt idx="4">
                  <c:v>424</c:v>
                </c:pt>
                <c:pt idx="5" formatCode="General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886-46DE-9706-B8398916F43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25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582338902147971"/>
          <c:y val="0.15466101694915255"/>
          <c:w val="0.68019093078758952"/>
          <c:h val="0.815875675427151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1Q/21</c:v>
                </c:pt>
              </c:strCache>
            </c:strRef>
          </c:tx>
          <c:spPr>
            <a:solidFill>
              <a:schemeClr val="accent6"/>
            </a:solidFill>
            <a:ln w="29911">
              <a:noFill/>
            </a:ln>
          </c:spPr>
          <c:invertIfNegative val="0"/>
          <c:dLbls>
            <c:dLbl>
              <c:idx val="0"/>
              <c:numFmt formatCode="#,##0_);[Red]\(#,##0\)" sourceLinked="0"/>
              <c:spPr>
                <a:noFill/>
                <a:ln w="29911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accent5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F26-440C-818B-63C6E4FA08C4}"/>
                </c:ext>
              </c:extLst>
            </c:dLbl>
            <c:dLbl>
              <c:idx val="1"/>
              <c:numFmt formatCode="#,##0_);[Red]\(#,##0\)" sourceLinked="0"/>
              <c:spPr>
                <a:noFill/>
                <a:ln w="29911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accent5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F26-440C-818B-63C6E4FA08C4}"/>
                </c:ext>
              </c:extLst>
            </c:dLbl>
            <c:dLbl>
              <c:idx val="2"/>
              <c:numFmt formatCode="#,##0_);[Red]\(#,##0\)" sourceLinked="0"/>
              <c:spPr>
                <a:noFill/>
                <a:ln w="29911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accent5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F26-440C-818B-63C6E4FA08C4}"/>
                </c:ext>
              </c:extLst>
            </c:dLbl>
            <c:dLbl>
              <c:idx val="4"/>
              <c:numFmt formatCode="#,##0_);[Red]\(#,##0\)" sourceLinked="0"/>
              <c:spPr>
                <a:noFill/>
                <a:ln w="29911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accent5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F26-440C-818B-63C6E4FA08C4}"/>
                </c:ext>
              </c:extLst>
            </c:dLbl>
            <c:numFmt formatCode="#,##0_);[Red]\(#,##0\)" sourceLinked="0"/>
            <c:spPr>
              <a:noFill/>
              <a:ln w="2991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accent5">
                        <a:lumMod val="7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Sheet2!$B$2:$J$2</c:f>
              <c:strCache>
                <c:ptCount val="9"/>
                <c:pt idx="0">
                  <c:v>製造業</c:v>
                </c:pt>
                <c:pt idx="1">
                  <c:v>運輸通信業</c:v>
                </c:pt>
                <c:pt idx="2">
                  <c:v>不動產業</c:v>
                </c:pt>
                <c:pt idx="3">
                  <c:v>零售批發業</c:v>
                </c:pt>
                <c:pt idx="4">
                  <c:v>金融業</c:v>
                </c:pt>
                <c:pt idx="5">
                  <c:v>服務業</c:v>
                </c:pt>
                <c:pt idx="6">
                  <c:v>政府機構</c:v>
                </c:pt>
                <c:pt idx="7">
                  <c:v>消金</c:v>
                </c:pt>
                <c:pt idx="8">
                  <c:v>其他**</c:v>
                </c:pt>
              </c:strCache>
            </c:strRef>
          </c:cat>
          <c:val>
            <c:numRef>
              <c:f>Sheet2!$B$3:$J$3</c:f>
              <c:numCache>
                <c:formatCode>0_ </c:formatCode>
                <c:ptCount val="9"/>
                <c:pt idx="0">
                  <c:v>519.59</c:v>
                </c:pt>
                <c:pt idx="1">
                  <c:v>147.46</c:v>
                </c:pt>
                <c:pt idx="2">
                  <c:v>306.7</c:v>
                </c:pt>
                <c:pt idx="3">
                  <c:v>141.97999999999999</c:v>
                </c:pt>
                <c:pt idx="4">
                  <c:v>127.27</c:v>
                </c:pt>
                <c:pt idx="5">
                  <c:v>56.07</c:v>
                </c:pt>
                <c:pt idx="6">
                  <c:v>6.87</c:v>
                </c:pt>
                <c:pt idx="7">
                  <c:v>545.05000000000007</c:v>
                </c:pt>
                <c:pt idx="8">
                  <c:v>138.54000000000002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49-40F0-BFF2-DC6658B983EF}"/>
            </c:ext>
          </c:extLst>
        </c:ser>
        <c:ser>
          <c:idx val="1"/>
          <c:order val="1"/>
          <c:tx>
            <c:strRef>
              <c:f>Sheet2!$A$4</c:f>
              <c:strCache>
                <c:ptCount val="1"/>
                <c:pt idx="0">
                  <c:v>4Q/20</c:v>
                </c:pt>
              </c:strCache>
            </c:strRef>
          </c:tx>
          <c:spPr>
            <a:solidFill>
              <a:schemeClr val="accent5"/>
            </a:solidFill>
            <a:ln w="29911">
              <a:noFill/>
            </a:ln>
          </c:spPr>
          <c:invertIfNegative val="0"/>
          <c:dLbls>
            <c:dLbl>
              <c:idx val="0"/>
              <c:numFmt formatCode="#,##0_);[Red]\(#,##0\)" sourceLinked="0"/>
              <c:spPr>
                <a:noFill/>
                <a:ln w="29911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F26-440C-818B-63C6E4FA08C4}"/>
                </c:ext>
              </c:extLst>
            </c:dLbl>
            <c:dLbl>
              <c:idx val="1"/>
              <c:numFmt formatCode="#,##0_);[Red]\(#,##0\)" sourceLinked="0"/>
              <c:spPr>
                <a:noFill/>
                <a:ln w="29911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F26-440C-818B-63C6E4FA08C4}"/>
                </c:ext>
              </c:extLst>
            </c:dLbl>
            <c:dLbl>
              <c:idx val="2"/>
              <c:numFmt formatCode="#,##0_);[Red]\(#,##0\)" sourceLinked="0"/>
              <c:spPr>
                <a:noFill/>
                <a:ln w="29911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9F26-440C-818B-63C6E4FA08C4}"/>
                </c:ext>
              </c:extLst>
            </c:dLbl>
            <c:dLbl>
              <c:idx val="3"/>
              <c:numFmt formatCode="#,##0_);[Red]\(#,##0\)" sourceLinked="0"/>
              <c:spPr>
                <a:noFill/>
                <a:ln w="29911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F26-440C-818B-63C6E4FA08C4}"/>
                </c:ext>
              </c:extLst>
            </c:dLbl>
            <c:dLbl>
              <c:idx val="4"/>
              <c:numFmt formatCode="#,##0_);[Red]\(#,##0\)" sourceLinked="0"/>
              <c:spPr>
                <a:noFill/>
                <a:ln w="29911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9F26-440C-818B-63C6E4FA08C4}"/>
                </c:ext>
              </c:extLst>
            </c:dLbl>
            <c:dLbl>
              <c:idx val="5"/>
              <c:numFmt formatCode="#,##0_);[Red]\(#,##0\)" sourceLinked="0"/>
              <c:spPr>
                <a:noFill/>
                <a:ln w="29911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F26-440C-818B-63C6E4FA08C4}"/>
                </c:ext>
              </c:extLst>
            </c:dLbl>
            <c:numFmt formatCode="#,##0_);[Red]\(#,##0\)" sourceLinked="0"/>
            <c:spPr>
              <a:noFill/>
              <a:ln w="2991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Sheet2!$B$2:$J$2</c:f>
              <c:strCache>
                <c:ptCount val="9"/>
                <c:pt idx="0">
                  <c:v>製造業</c:v>
                </c:pt>
                <c:pt idx="1">
                  <c:v>運輸通信業</c:v>
                </c:pt>
                <c:pt idx="2">
                  <c:v>不動產業</c:v>
                </c:pt>
                <c:pt idx="3">
                  <c:v>零售批發業</c:v>
                </c:pt>
                <c:pt idx="4">
                  <c:v>金融業</c:v>
                </c:pt>
                <c:pt idx="5">
                  <c:v>服務業</c:v>
                </c:pt>
                <c:pt idx="6">
                  <c:v>政府機構</c:v>
                </c:pt>
                <c:pt idx="7">
                  <c:v>消金</c:v>
                </c:pt>
                <c:pt idx="8">
                  <c:v>其他**</c:v>
                </c:pt>
              </c:strCache>
            </c:strRef>
          </c:cat>
          <c:val>
            <c:numRef>
              <c:f>Sheet2!$B$4:$J$4</c:f>
              <c:numCache>
                <c:formatCode>0_ </c:formatCode>
                <c:ptCount val="9"/>
                <c:pt idx="0">
                  <c:v>484.3</c:v>
                </c:pt>
                <c:pt idx="1">
                  <c:v>143.9</c:v>
                </c:pt>
                <c:pt idx="2">
                  <c:v>302.39999999999998</c:v>
                </c:pt>
                <c:pt idx="3">
                  <c:v>136.15</c:v>
                </c:pt>
                <c:pt idx="4">
                  <c:v>122</c:v>
                </c:pt>
                <c:pt idx="5">
                  <c:v>55.2</c:v>
                </c:pt>
                <c:pt idx="6">
                  <c:v>7.9</c:v>
                </c:pt>
                <c:pt idx="7">
                  <c:v>511.87</c:v>
                </c:pt>
                <c:pt idx="8">
                  <c:v>140.58000000000001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249-40F0-BFF2-DC6658B983EF}"/>
            </c:ext>
          </c:extLst>
        </c:ser>
        <c:ser>
          <c:idx val="2"/>
          <c:order val="2"/>
          <c:tx>
            <c:strRef>
              <c:f>Sheet2!$A$5</c:f>
              <c:strCache>
                <c:ptCount val="1"/>
                <c:pt idx="0">
                  <c:v>1Q/20</c:v>
                </c:pt>
              </c:strCache>
            </c:strRef>
          </c:tx>
          <c:spPr>
            <a:solidFill>
              <a:schemeClr val="accent2"/>
            </a:solidFill>
            <a:ln w="29911">
              <a:noFill/>
            </a:ln>
          </c:spPr>
          <c:invertIfNegative val="0"/>
          <c:dLbls>
            <c:dLbl>
              <c:idx val="7"/>
              <c:layout>
                <c:manualLayout>
                  <c:x val="7.3644828774551696E-3"/>
                  <c:y val="5.1530860961324088E-5"/>
                </c:manualLayout>
              </c:layout>
              <c:spPr>
                <a:noFill/>
                <a:ln w="29911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249-40F0-BFF2-DC6658B983EF}"/>
                </c:ext>
              </c:extLst>
            </c:dLbl>
            <c:spPr>
              <a:noFill/>
              <a:ln w="2991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Sheet2!$B$2:$J$2</c:f>
              <c:strCache>
                <c:ptCount val="9"/>
                <c:pt idx="0">
                  <c:v>製造業</c:v>
                </c:pt>
                <c:pt idx="1">
                  <c:v>運輸通信業</c:v>
                </c:pt>
                <c:pt idx="2">
                  <c:v>不動產業</c:v>
                </c:pt>
                <c:pt idx="3">
                  <c:v>零售批發業</c:v>
                </c:pt>
                <c:pt idx="4">
                  <c:v>金融業</c:v>
                </c:pt>
                <c:pt idx="5">
                  <c:v>服務業</c:v>
                </c:pt>
                <c:pt idx="6">
                  <c:v>政府機構</c:v>
                </c:pt>
                <c:pt idx="7">
                  <c:v>消金</c:v>
                </c:pt>
                <c:pt idx="8">
                  <c:v>其他**</c:v>
                </c:pt>
              </c:strCache>
            </c:strRef>
          </c:cat>
          <c:val>
            <c:numRef>
              <c:f>Sheet2!$B$5:$J$5</c:f>
              <c:numCache>
                <c:formatCode>0_ </c:formatCode>
                <c:ptCount val="9"/>
                <c:pt idx="0">
                  <c:v>518</c:v>
                </c:pt>
                <c:pt idx="1">
                  <c:v>147</c:v>
                </c:pt>
                <c:pt idx="2">
                  <c:v>272</c:v>
                </c:pt>
                <c:pt idx="3">
                  <c:v>138</c:v>
                </c:pt>
                <c:pt idx="4">
                  <c:v>143</c:v>
                </c:pt>
                <c:pt idx="5">
                  <c:v>59</c:v>
                </c:pt>
                <c:pt idx="6">
                  <c:v>8</c:v>
                </c:pt>
                <c:pt idx="7">
                  <c:v>464</c:v>
                </c:pt>
                <c:pt idx="8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249-40F0-BFF2-DC6658B983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3317504"/>
        <c:axId val="63319040"/>
      </c:barChart>
      <c:catAx>
        <c:axId val="633175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739">
            <a:solidFill>
              <a:srgbClr val="660066"/>
            </a:solidFill>
            <a:prstDash val="solid"/>
          </a:ln>
        </c:spPr>
        <c:txPr>
          <a:bodyPr rot="0" vert="horz"/>
          <a:lstStyle/>
          <a:p>
            <a:pPr>
              <a:defRPr sz="1178" b="0" i="0" u="none" strike="noStrike" baseline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defRPr>
            </a:pPr>
            <a:endParaRPr lang="zh-TW"/>
          </a:p>
        </c:txPr>
        <c:crossAx val="63319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3319040"/>
        <c:scaling>
          <c:orientation val="minMax"/>
        </c:scaling>
        <c:delete val="1"/>
        <c:axPos val="t"/>
        <c:numFmt formatCode="0_ " sourceLinked="1"/>
        <c:majorTickMark val="out"/>
        <c:minorTickMark val="none"/>
        <c:tickLblPos val="nextTo"/>
        <c:crossAx val="63317504"/>
        <c:crosses val="autoZero"/>
        <c:crossBetween val="between"/>
      </c:valAx>
      <c:spPr>
        <a:noFill/>
        <a:ln w="29911">
          <a:noFill/>
        </a:ln>
      </c:spPr>
    </c:plotArea>
    <c:legend>
      <c:legendPos val="t"/>
      <c:layout>
        <c:manualLayout>
          <c:xMode val="edge"/>
          <c:yMode val="edge"/>
          <c:x val="0.19012962109401621"/>
          <c:y val="8.6864406779661021E-2"/>
          <c:w val="0.76691090001450057"/>
          <c:h val="8.031072852294284E-2"/>
        </c:manualLayout>
      </c:layout>
      <c:overlay val="0"/>
      <c:spPr>
        <a:noFill/>
        <a:ln w="29911">
          <a:noFill/>
        </a:ln>
      </c:spPr>
      <c:txPr>
        <a:bodyPr/>
        <a:lstStyle/>
        <a:p>
          <a:pPr>
            <a:defRPr sz="129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60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671052631578951E-2"/>
          <c:y val="0.19584055459272093"/>
          <c:w val="0.95559210526315808"/>
          <c:h val="0.667244367417677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1Q/2020</c:v>
                </c:pt>
              </c:strCache>
            </c:strRef>
          </c:tx>
          <c:spPr>
            <a:solidFill>
              <a:schemeClr val="accent2"/>
            </a:solidFill>
            <a:ln w="13348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-1.2460748713199802E-2"/>
                  <c:y val="-3.56162300123383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84-46B4-9DE2-FA990EA125F2}"/>
                </c:ext>
              </c:extLst>
            </c:dLbl>
            <c:dLbl>
              <c:idx val="1"/>
              <c:layout>
                <c:manualLayout>
                  <c:x val="-1.5350656932927064E-2"/>
                  <c:y val="-9.2944144180006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84-46B4-9DE2-FA990EA125F2}"/>
                </c:ext>
              </c:extLst>
            </c:dLbl>
            <c:dLbl>
              <c:idx val="2"/>
              <c:layout>
                <c:manualLayout>
                  <c:x val="-1.4034967014988079E-2"/>
                  <c:y val="-8.93153735753290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84-46B4-9DE2-FA990EA125F2}"/>
                </c:ext>
              </c:extLst>
            </c:dLbl>
            <c:dLbl>
              <c:idx val="3"/>
              <c:layout>
                <c:manualLayout>
                  <c:x val="-1.7653487623364633E-2"/>
                  <c:y val="-1.09827154732798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84-46B4-9DE2-FA990EA125F2}"/>
                </c:ext>
              </c:extLst>
            </c:dLbl>
            <c:dLbl>
              <c:idx val="4"/>
              <c:layout>
                <c:manualLayout>
                  <c:x val="-1.1403381993031704E-2"/>
                  <c:y val="-1.22255272083741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84-46B4-9DE2-FA990EA125F2}"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88651315789473684"/>
                  <c:y val="0.769497400346620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84-46B4-9DE2-FA990EA125F2}"/>
                </c:ext>
              </c:extLst>
            </c:dLbl>
            <c:spPr>
              <a:noFill/>
              <a:ln w="2669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淨利息收益</c:v>
                </c:pt>
                <c:pt idx="1">
                  <c:v>淨手續費收益</c:v>
                </c:pt>
                <c:pt idx="2">
                  <c:v>交易收益**</c:v>
                </c:pt>
                <c:pt idx="3">
                  <c:v>保險收益</c:v>
                </c:pt>
                <c:pt idx="4">
                  <c:v>其他收益</c:v>
                </c:pt>
              </c:strCache>
            </c:strRef>
          </c:cat>
          <c:val>
            <c:numRef>
              <c:f>Sheet1!$B$2:$F$2</c:f>
              <c:numCache>
                <c:formatCode>#,##0</c:formatCode>
                <c:ptCount val="5"/>
                <c:pt idx="0">
                  <c:v>8269</c:v>
                </c:pt>
                <c:pt idx="1">
                  <c:v>2315</c:v>
                </c:pt>
                <c:pt idx="2">
                  <c:v>-539</c:v>
                </c:pt>
                <c:pt idx="3">
                  <c:v>464</c:v>
                </c:pt>
                <c:pt idx="4">
                  <c:v>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84-46B4-9DE2-FA990EA125F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1Q/2021*</c:v>
                </c:pt>
              </c:strCache>
            </c:strRef>
          </c:tx>
          <c:spPr>
            <a:solidFill>
              <a:schemeClr val="accent5"/>
            </a:solidFill>
            <a:ln w="13348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3169692261380067E-2"/>
                  <c:y val="-3.40264932377349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84-46B4-9DE2-FA990EA125F2}"/>
                </c:ext>
              </c:extLst>
            </c:dLbl>
            <c:dLbl>
              <c:idx val="1"/>
              <c:layout>
                <c:manualLayout>
                  <c:x val="9.5513768390815251E-3"/>
                  <c:y val="-1.86501135144757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784-46B4-9DE2-FA990EA125F2}"/>
                </c:ext>
              </c:extLst>
            </c:dLbl>
            <c:dLbl>
              <c:idx val="2"/>
              <c:layout>
                <c:manualLayout>
                  <c:x val="8.2316064855009793E-5"/>
                  <c:y val="-1.30432298522544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784-46B4-9DE2-FA990EA125F2}"/>
                </c:ext>
              </c:extLst>
            </c:dLbl>
            <c:dLbl>
              <c:idx val="3"/>
              <c:layout>
                <c:manualLayout>
                  <c:x val="-2.4652567323296746E-4"/>
                  <c:y val="-2.36798378588898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784-46B4-9DE2-FA990EA125F2}"/>
                </c:ext>
              </c:extLst>
            </c:dLbl>
            <c:dLbl>
              <c:idx val="4"/>
              <c:layout>
                <c:manualLayout>
                  <c:x val="-4.1425017312575344E-3"/>
                  <c:y val="8.58302691483407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784-46B4-9DE2-FA990EA125F2}"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97697368421052655"/>
                  <c:y val="0.769497400346620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784-46B4-9DE2-FA990EA125F2}"/>
                </c:ext>
              </c:extLst>
            </c:dLbl>
            <c:spPr>
              <a:noFill/>
              <a:ln w="2669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淨利息收益</c:v>
                </c:pt>
                <c:pt idx="1">
                  <c:v>淨手續費收益</c:v>
                </c:pt>
                <c:pt idx="2">
                  <c:v>交易收益**</c:v>
                </c:pt>
                <c:pt idx="3">
                  <c:v>保險收益</c:v>
                </c:pt>
                <c:pt idx="4">
                  <c:v>其他收益</c:v>
                </c:pt>
              </c:strCache>
            </c:strRef>
          </c:cat>
          <c:val>
            <c:numRef>
              <c:f>Sheet1!$B$3:$F$3</c:f>
              <c:numCache>
                <c:formatCode>#,##0</c:formatCode>
                <c:ptCount val="5"/>
                <c:pt idx="0">
                  <c:v>7832</c:v>
                </c:pt>
                <c:pt idx="1">
                  <c:v>2818</c:v>
                </c:pt>
                <c:pt idx="2">
                  <c:v>3159</c:v>
                </c:pt>
                <c:pt idx="3">
                  <c:v>510</c:v>
                </c:pt>
                <c:pt idx="4">
                  <c:v>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784-46B4-9DE2-FA990EA12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6962688"/>
        <c:axId val="36964224"/>
      </c:barChart>
      <c:catAx>
        <c:axId val="3696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3348">
            <a:solidFill>
              <a:schemeClr val="accent6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zh-TW"/>
          </a:p>
        </c:txPr>
        <c:crossAx val="36964224"/>
        <c:crosses val="autoZero"/>
        <c:auto val="1"/>
        <c:lblAlgn val="ctr"/>
        <c:lblOffset val="40"/>
        <c:tickLblSkip val="1"/>
        <c:tickMarkSkip val="1"/>
        <c:noMultiLvlLbl val="0"/>
      </c:catAx>
      <c:valAx>
        <c:axId val="3696422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36962688"/>
        <c:crosses val="autoZero"/>
        <c:crossBetween val="between"/>
      </c:valAx>
      <c:spPr>
        <a:noFill/>
        <a:ln w="26696">
          <a:noFill/>
        </a:ln>
      </c:spPr>
    </c:plotArea>
    <c:legend>
      <c:legendPos val="t"/>
      <c:layout>
        <c:manualLayout>
          <c:xMode val="edge"/>
          <c:yMode val="edge"/>
          <c:x val="2.3026315789473686E-2"/>
          <c:y val="2.9462738301559786E-2"/>
          <c:w val="0.64473684210526316"/>
          <c:h val="8.3188908145580581E-2"/>
        </c:manualLayout>
      </c:layout>
      <c:overlay val="0"/>
      <c:spPr>
        <a:noFill/>
        <a:ln w="26696">
          <a:noFill/>
        </a:ln>
      </c:spPr>
      <c:txPr>
        <a:bodyPr/>
        <a:lstStyle/>
        <a:p>
          <a:pPr>
            <a:defRPr sz="2000"/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0" i="0" u="none" strike="noStrike" baseline="30000">
          <a:solidFill>
            <a:schemeClr val="accent6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Arial"/>
        </a:defRPr>
      </a:pPr>
      <a:endParaRPr lang="zh-TW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554083885209707"/>
          <c:y val="0.26213592233009708"/>
          <c:w val="0.41501103752759377"/>
          <c:h val="0.456310679611650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1Q/21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6"/>
              </a:solidFill>
              <a:ln w="1270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60C4-46BB-9830-1FDC9365F9C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270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60C4-46BB-9830-1FDC9365F9C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270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60C4-46BB-9830-1FDC9365F9C1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270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60C4-46BB-9830-1FDC9365F9C1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270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60C4-46BB-9830-1FDC9365F9C1}"/>
              </c:ext>
            </c:extLst>
          </c:dPt>
          <c:dPt>
            <c:idx val="5"/>
            <c:bubble3D val="0"/>
            <c:spPr>
              <a:solidFill>
                <a:schemeClr val="accent1"/>
              </a:solidFill>
              <a:ln w="1270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B-60C4-46BB-9830-1FDC9365F9C1}"/>
              </c:ext>
            </c:extLst>
          </c:dPt>
          <c:dPt>
            <c:idx val="6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4A5C8F" mc:Ignorable="a14" a14:legacySpreadsheetColorIndex="25"/>
                  </a:gs>
                  <a:gs pos="100000">
                    <a:srgbClr xmlns:mc="http://schemas.openxmlformats.org/markup-compatibility/2006" xmlns:a14="http://schemas.microsoft.com/office/drawing/2010/main" val="000000" mc:Ignorable="a14" a14:legacySpreadsheetColorIndex="25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60C4-46BB-9830-1FDC9365F9C1}"/>
              </c:ext>
            </c:extLst>
          </c:dPt>
          <c:dPt>
            <c:idx val="7"/>
            <c:bubble3D val="0"/>
            <c:spPr>
              <a:solidFill>
                <a:schemeClr val="accent5">
                  <a:lumMod val="75000"/>
                </a:schemeClr>
              </a:solidFill>
              <a:ln w="1270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F-60C4-46BB-9830-1FDC9365F9C1}"/>
              </c:ext>
            </c:extLst>
          </c:dPt>
          <c:dPt>
            <c:idx val="8"/>
            <c:bubble3D val="0"/>
            <c:spPr>
              <a:solidFill>
                <a:schemeClr val="accent6">
                  <a:lumMod val="50000"/>
                </a:schemeClr>
              </a:solidFill>
              <a:ln w="1270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1-60C4-46BB-9830-1FDC9365F9C1}"/>
              </c:ext>
            </c:extLst>
          </c:dPt>
          <c:dLbls>
            <c:dLbl>
              <c:idx val="0"/>
              <c:layout>
                <c:manualLayout>
                  <c:x val="-2.5120699665868291E-2"/>
                  <c:y val="-4.310289046645710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C4-46BB-9830-1FDC9365F9C1}"/>
                </c:ext>
              </c:extLst>
            </c:dLbl>
            <c:dLbl>
              <c:idx val="1"/>
              <c:layout>
                <c:manualLayout>
                  <c:x val="7.0622957323845562E-2"/>
                  <c:y val="-5.66750737526045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C4-46BB-9830-1FDC9365F9C1}"/>
                </c:ext>
              </c:extLst>
            </c:dLbl>
            <c:dLbl>
              <c:idx val="2"/>
              <c:layout>
                <c:manualLayout>
                  <c:x val="0.15076357110382765"/>
                  <c:y val="-6.804363651735667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C4-46BB-9830-1FDC9365F9C1}"/>
                </c:ext>
              </c:extLst>
            </c:dLbl>
            <c:dLbl>
              <c:idx val="3"/>
              <c:layout>
                <c:manualLayout>
                  <c:x val="0.11186637981692836"/>
                  <c:y val="3.975772627140170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C4-46BB-9830-1FDC9365F9C1}"/>
                </c:ext>
              </c:extLst>
            </c:dLbl>
            <c:dLbl>
              <c:idx val="4"/>
              <c:layout>
                <c:manualLayout>
                  <c:x val="-1.0221600512464075E-2"/>
                  <c:y val="3.96971883099567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0C4-46BB-9830-1FDC9365F9C1}"/>
                </c:ext>
              </c:extLst>
            </c:dLbl>
            <c:dLbl>
              <c:idx val="5"/>
              <c:layout>
                <c:manualLayout>
                  <c:x val="-9.9232070655485491E-2"/>
                  <c:y val="-4.427654871983939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0C4-46BB-9830-1FDC9365F9C1}"/>
                </c:ext>
              </c:extLst>
            </c:dLbl>
            <c:dLbl>
              <c:idx val="6"/>
              <c:layout>
                <c:manualLayout>
                  <c:x val="-0.10531814120476572"/>
                  <c:y val="-0.1044028679181357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0C4-46BB-9830-1FDC9365F9C1}"/>
                </c:ext>
              </c:extLst>
            </c:dLbl>
            <c:dLbl>
              <c:idx val="7"/>
              <c:layout>
                <c:manualLayout>
                  <c:x val="8.8246129450110056E-4"/>
                  <c:y val="-4.432490225653695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0C4-46BB-9830-1FDC9365F9C1}"/>
                </c:ext>
              </c:extLst>
            </c:dLbl>
            <c:dLbl>
              <c:idx val="8"/>
              <c:layout>
                <c:manualLayout>
                  <c:x val="-2.6809629080707824E-2"/>
                  <c:y val="1.037304319257077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0C4-46BB-9830-1FDC9365F9C1}"/>
                </c:ext>
              </c:extLst>
            </c:dLbl>
            <c:numFmt formatCode="0%" sourceLinked="0"/>
            <c:spPr>
              <a:noFill/>
              <a:ln w="25399">
                <a:noFill/>
              </a:ln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Sheet1!$B$1:$J$1</c:f>
              <c:strCache>
                <c:ptCount val="9"/>
                <c:pt idx="0">
                  <c:v>製造業</c:v>
                </c:pt>
                <c:pt idx="1">
                  <c:v>運輸通信業</c:v>
                </c:pt>
                <c:pt idx="2">
                  <c:v>不動產業</c:v>
                </c:pt>
                <c:pt idx="3">
                  <c:v>零售及批發業</c:v>
                </c:pt>
                <c:pt idx="4">
                  <c:v>金融業</c:v>
                </c:pt>
                <c:pt idx="5">
                  <c:v>服務業</c:v>
                </c:pt>
                <c:pt idx="6">
                  <c:v>政府機構</c:v>
                </c:pt>
                <c:pt idx="7">
                  <c:v>消金</c:v>
                </c:pt>
                <c:pt idx="8">
                  <c:v>其他</c:v>
                </c:pt>
              </c:strCache>
            </c:strRef>
          </c:cat>
          <c:val>
            <c:numRef>
              <c:f>Sheet1!$B$2:$J$2</c:f>
              <c:numCache>
                <c:formatCode>0_ </c:formatCode>
                <c:ptCount val="9"/>
                <c:pt idx="0">
                  <c:v>520</c:v>
                </c:pt>
                <c:pt idx="1">
                  <c:v>147</c:v>
                </c:pt>
                <c:pt idx="2">
                  <c:v>307</c:v>
                </c:pt>
                <c:pt idx="3">
                  <c:v>142</c:v>
                </c:pt>
                <c:pt idx="4">
                  <c:v>127</c:v>
                </c:pt>
                <c:pt idx="5">
                  <c:v>56</c:v>
                </c:pt>
                <c:pt idx="6">
                  <c:v>7</c:v>
                </c:pt>
                <c:pt idx="7">
                  <c:v>545</c:v>
                </c:pt>
                <c:pt idx="8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0C4-46BB-9830-1FDC9365F9C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60C4-46BB-9830-1FDC9365F9C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5-60C4-46BB-9830-1FDC9365F9C1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60C4-46BB-9830-1FDC9365F9C1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60C4-46BB-9830-1FDC9365F9C1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60C4-46BB-9830-1FDC9365F9C1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60C4-46BB-9830-1FDC9365F9C1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60C4-46BB-9830-1FDC9365F9C1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60C4-46BB-9830-1FDC9365F9C1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3-60C4-46BB-9830-1FDC9365F9C1}"/>
              </c:ext>
            </c:extLst>
          </c:dPt>
          <c:dLbls>
            <c:numFmt formatCode="0%" sourceLinked="0"/>
            <c:spPr>
              <a:noFill/>
              <a:ln w="25399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Sheet1!$B$1:$J$1</c:f>
              <c:strCache>
                <c:ptCount val="9"/>
                <c:pt idx="0">
                  <c:v>製造業</c:v>
                </c:pt>
                <c:pt idx="1">
                  <c:v>運輸通信業</c:v>
                </c:pt>
                <c:pt idx="2">
                  <c:v>不動產業</c:v>
                </c:pt>
                <c:pt idx="3">
                  <c:v>零售及批發業</c:v>
                </c:pt>
                <c:pt idx="4">
                  <c:v>金融業</c:v>
                </c:pt>
                <c:pt idx="5">
                  <c:v>服務業</c:v>
                </c:pt>
                <c:pt idx="6">
                  <c:v>政府機構</c:v>
                </c:pt>
                <c:pt idx="7">
                  <c:v>消金</c:v>
                </c:pt>
                <c:pt idx="8">
                  <c:v>其他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24-60C4-46BB-9830-1FDC9365F9C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6-60C4-46BB-9830-1FDC9365F9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8-60C4-46BB-9830-1FDC9365F9C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29-60C4-46BB-9830-1FDC9365F9C1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B-60C4-46BB-9830-1FDC9365F9C1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D-60C4-46BB-9830-1FDC9365F9C1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F-60C4-46BB-9830-1FDC9365F9C1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1-60C4-46BB-9830-1FDC9365F9C1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3-60C4-46BB-9830-1FDC9365F9C1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5-60C4-46BB-9830-1FDC9365F9C1}"/>
              </c:ext>
            </c:extLst>
          </c:dPt>
          <c:dLbls>
            <c:numFmt formatCode="0%" sourceLinked="0"/>
            <c:spPr>
              <a:noFill/>
              <a:ln w="25399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Sheet1!$B$1:$J$1</c:f>
              <c:strCache>
                <c:ptCount val="9"/>
                <c:pt idx="0">
                  <c:v>製造業</c:v>
                </c:pt>
                <c:pt idx="1">
                  <c:v>運輸通信業</c:v>
                </c:pt>
                <c:pt idx="2">
                  <c:v>不動產業</c:v>
                </c:pt>
                <c:pt idx="3">
                  <c:v>零售及批發業</c:v>
                </c:pt>
                <c:pt idx="4">
                  <c:v>金融業</c:v>
                </c:pt>
                <c:pt idx="5">
                  <c:v>服務業</c:v>
                </c:pt>
                <c:pt idx="6">
                  <c:v>政府機構</c:v>
                </c:pt>
                <c:pt idx="7">
                  <c:v>消金</c:v>
                </c:pt>
                <c:pt idx="8">
                  <c:v>其他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36-60C4-46BB-9830-1FDC9365F9C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folHlink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8-60C4-46BB-9830-1FDC9365F9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A-60C4-46BB-9830-1FDC9365F9C1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C-60C4-46BB-9830-1FDC9365F9C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3D-60C4-46BB-9830-1FDC9365F9C1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F-60C4-46BB-9830-1FDC9365F9C1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1-60C4-46BB-9830-1FDC9365F9C1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3-60C4-46BB-9830-1FDC9365F9C1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5-60C4-46BB-9830-1FDC9365F9C1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7-60C4-46BB-9830-1FDC9365F9C1}"/>
              </c:ext>
            </c:extLst>
          </c:dPt>
          <c:dLbls>
            <c:numFmt formatCode="0%" sourceLinked="0"/>
            <c:spPr>
              <a:noFill/>
              <a:ln w="25399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Sheet1!$B$1:$J$1</c:f>
              <c:strCache>
                <c:ptCount val="9"/>
                <c:pt idx="0">
                  <c:v>製造業</c:v>
                </c:pt>
                <c:pt idx="1">
                  <c:v>運輸通信業</c:v>
                </c:pt>
                <c:pt idx="2">
                  <c:v>不動產業</c:v>
                </c:pt>
                <c:pt idx="3">
                  <c:v>零售及批發業</c:v>
                </c:pt>
                <c:pt idx="4">
                  <c:v>金融業</c:v>
                </c:pt>
                <c:pt idx="5">
                  <c:v>服務業</c:v>
                </c:pt>
                <c:pt idx="6">
                  <c:v>政府機構</c:v>
                </c:pt>
                <c:pt idx="7">
                  <c:v>消金</c:v>
                </c:pt>
                <c:pt idx="8">
                  <c:v>其他</c:v>
                </c:pt>
              </c:strCache>
            </c:strRef>
          </c:cat>
          <c:val>
            <c:numRef>
              <c:f>Sheet1!$B$5:$J$5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48-60C4-46BB-9830-1FDC9365F9C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399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accent6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新細明體"/>
        </a:defRPr>
      </a:pPr>
      <a:endParaRPr lang="zh-TW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48644338118023"/>
          <c:y val="0.27521367521367518"/>
          <c:w val="0.45933014354066981"/>
          <c:h val="0.49230769230769228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9903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6"/>
              </a:solidFill>
              <a:ln w="9903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ED2D-491C-A18E-DE0219B36A7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9903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ED2D-491C-A18E-DE0219B36A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9903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ED2D-491C-A18E-DE0219B36A71}"/>
              </c:ext>
            </c:extLst>
          </c:dPt>
          <c:dPt>
            <c:idx val="3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8F814A" mc:Ignorable="a14" a14:legacySpreadsheetColorIndex="27"/>
                  </a:gs>
                  <a:gs pos="100000">
                    <a:srgbClr xmlns:mc="http://schemas.openxmlformats.org/markup-compatibility/2006" xmlns:a14="http://schemas.microsoft.com/office/drawing/2010/main" val="000000" mc:Ignorable="a14" a14:legacySpreadsheetColorIndex="27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90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ED2D-491C-A18E-DE0219B36A71}"/>
              </c:ext>
            </c:extLst>
          </c:dPt>
          <c:dPt>
            <c:idx val="4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CC99FF" mc:Ignorable="a14" a14:legacySpreadsheetColorIndex="46"/>
                  </a:gs>
                  <a:gs pos="100000">
                    <a:srgbClr xmlns:mc="http://schemas.openxmlformats.org/markup-compatibility/2006" xmlns:a14="http://schemas.microsoft.com/office/drawing/2010/main" val="000000" mc:Ignorable="a14" a14:legacySpreadsheetColorIndex="46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90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ED2D-491C-A18E-DE0219B36A71}"/>
              </c:ext>
            </c:extLst>
          </c:dPt>
          <c:dLbls>
            <c:dLbl>
              <c:idx val="0"/>
              <c:layout>
                <c:manualLayout>
                  <c:x val="-1.1042609502251676E-2"/>
                  <c:y val="-1.681032284514165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2D-491C-A18E-DE0219B36A71}"/>
                </c:ext>
              </c:extLst>
            </c:dLbl>
            <c:dLbl>
              <c:idx val="1"/>
              <c:layout>
                <c:manualLayout>
                  <c:x val="-1.387282925250782E-2"/>
                  <c:y val="7.676023983240627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2D-491C-A18E-DE0219B36A71}"/>
                </c:ext>
              </c:extLst>
            </c:dLbl>
            <c:dLbl>
              <c:idx val="2"/>
              <c:layout>
                <c:manualLayout>
                  <c:x val="2.2052610161129138E-2"/>
                  <c:y val="3.17835704552457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2D-491C-A18E-DE0219B36A71}"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2232854864433812"/>
                  <c:y val="7.008547008547008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D2D-491C-A18E-DE0219B36A71}"/>
                </c:ext>
              </c:extLst>
            </c:dLbl>
            <c:dLbl>
              <c:idx val="4"/>
              <c:layout>
                <c:manualLayout>
                  <c:xMode val="edge"/>
                  <c:yMode val="edge"/>
                  <c:x val="0.23604465709728872"/>
                  <c:y val="7.52136752136752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D2D-491C-A18E-DE0219B36A71}"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24880382775119619"/>
                  <c:y val="5.98290598290598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D2D-491C-A18E-DE0219B36A71}"/>
                </c:ext>
              </c:extLst>
            </c:dLbl>
            <c:numFmt formatCode="0%" sourceLinked="0"/>
            <c:spPr>
              <a:noFill/>
              <a:ln w="19805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/>
                  </a:defRPr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903">
                  <a:solidFill>
                    <a:schemeClr val="tx2"/>
                  </a:solidFill>
                  <a:prstDash val="solid"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國內</c:v>
                </c:pt>
                <c:pt idx="1">
                  <c:v>OBU</c:v>
                </c:pt>
                <c:pt idx="2">
                  <c:v>海外分行</c:v>
                </c:pt>
              </c:strCache>
            </c:strRef>
          </c:cat>
          <c:val>
            <c:numRef>
              <c:f>Sheet1!$B$2:$D$2</c:f>
              <c:numCache>
                <c:formatCode>#,##0</c:formatCode>
                <c:ptCount val="3"/>
                <c:pt idx="0">
                  <c:v>1417</c:v>
                </c:pt>
                <c:pt idx="1">
                  <c:v>237</c:v>
                </c:pt>
                <c:pt idx="2">
                  <c:v>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D2D-491C-A18E-DE0219B36A7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1980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20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169184290030211E-2"/>
          <c:y val="6.1728395061728392E-3"/>
          <c:w val="0.90634441087613293"/>
          <c:h val="0.898148148148148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6"/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pPr>
                <a:noFill/>
                <a:ln w="34205">
                  <a:noFill/>
                </a:ln>
              </c:spPr>
              <c:txPr>
                <a:bodyPr/>
                <a:lstStyle/>
                <a:p>
                  <a:pPr>
                    <a:defRPr sz="1513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C6B-4E7B-A3B8-C9102CA41110}"/>
                </c:ext>
              </c:extLst>
            </c:dLbl>
            <c:dLbl>
              <c:idx val="4"/>
              <c:spPr>
                <a:noFill/>
                <a:ln w="34205">
                  <a:noFill/>
                </a:ln>
              </c:spPr>
              <c:txPr>
                <a:bodyPr/>
                <a:lstStyle/>
                <a:p>
                  <a:pPr>
                    <a:defRPr sz="1513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C6B-4E7B-A3B8-C9102CA41110}"/>
                </c:ext>
              </c:extLst>
            </c:dLbl>
            <c:spPr>
              <a:noFill/>
              <a:ln w="3420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13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Sheet2!$B$3:$H$3</c:f>
              <c:numCache>
                <c:formatCode>#,##0_ </c:formatCode>
                <c:ptCount val="5"/>
                <c:pt idx="0">
                  <c:v>1282.8</c:v>
                </c:pt>
                <c:pt idx="1">
                  <c:v>1305.7800000000002</c:v>
                </c:pt>
                <c:pt idx="2">
                  <c:v>1316.5</c:v>
                </c:pt>
                <c:pt idx="3">
                  <c:v>1336</c:v>
                </c:pt>
                <c:pt idx="4">
                  <c:v>1416.6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E6-4E2F-A164-8C3D54E1B1E3}"/>
            </c:ext>
          </c:extLst>
        </c:ser>
        <c:ser>
          <c:idx val="2"/>
          <c:order val="1"/>
          <c:tx>
            <c:strRef>
              <c:f>Sheet2!$A$4</c:f>
              <c:strCache>
                <c:ptCount val="1"/>
                <c:pt idx="0">
                  <c:v>OBU</c:v>
                </c:pt>
              </c:strCache>
            </c:strRef>
          </c:tx>
          <c:spPr>
            <a:solidFill>
              <a:schemeClr val="accent5"/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3845294123750905E-3"/>
                  <c:y val="-1.2621820412195783E-2"/>
                </c:manualLayout>
              </c:layout>
              <c:spPr>
                <a:noFill/>
                <a:ln w="34205">
                  <a:noFill/>
                </a:ln>
              </c:spPr>
              <c:txPr>
                <a:bodyPr/>
                <a:lstStyle/>
                <a:p>
                  <a:pPr>
                    <a:defRPr sz="1413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E6-4E2F-A164-8C3D54E1B1E3}"/>
                </c:ext>
              </c:extLst>
            </c:dLbl>
            <c:spPr>
              <a:noFill/>
              <a:ln w="3420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13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Sheet2!$B$4:$H$4</c:f>
              <c:numCache>
                <c:formatCode>#,##0_ </c:formatCode>
                <c:ptCount val="5"/>
                <c:pt idx="0">
                  <c:v>270.94</c:v>
                </c:pt>
                <c:pt idx="1">
                  <c:v>251.96</c:v>
                </c:pt>
                <c:pt idx="2">
                  <c:v>232.28</c:v>
                </c:pt>
                <c:pt idx="3">
                  <c:v>223.18</c:v>
                </c:pt>
                <c:pt idx="4">
                  <c:v>236.83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E6-4E2F-A164-8C3D54E1B1E3}"/>
            </c:ext>
          </c:extLst>
        </c:ser>
        <c:ser>
          <c:idx val="3"/>
          <c:order val="2"/>
          <c:tx>
            <c:strRef>
              <c:f>Sheet2!$A$5</c:f>
              <c:strCache>
                <c:ptCount val="1"/>
                <c:pt idx="0">
                  <c:v>Overseas branches</c:v>
                </c:pt>
              </c:strCache>
            </c:strRef>
          </c:tx>
          <c:spPr>
            <a:solidFill>
              <a:schemeClr val="accent3"/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pPr>
                <a:noFill/>
                <a:ln w="34205">
                  <a:noFill/>
                </a:ln>
              </c:spPr>
              <c:txPr>
                <a:bodyPr/>
                <a:lstStyle/>
                <a:p>
                  <a:pPr>
                    <a:defRPr sz="1413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C6B-4E7B-A3B8-C9102CA41110}"/>
                </c:ext>
              </c:extLst>
            </c:dLbl>
            <c:dLbl>
              <c:idx val="2"/>
              <c:layout>
                <c:manualLayout>
                  <c:x val="-1.3632931395960446E-3"/>
                  <c:y val="4.8696404926382719E-3"/>
                </c:manualLayout>
              </c:layout>
              <c:spPr>
                <a:noFill/>
                <a:ln w="34205">
                  <a:noFill/>
                </a:ln>
              </c:spPr>
              <c:txPr>
                <a:bodyPr/>
                <a:lstStyle/>
                <a:p>
                  <a:pPr>
                    <a:defRPr sz="1413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DE6-4E2F-A164-8C3D54E1B1E3}"/>
                </c:ext>
              </c:extLst>
            </c:dLbl>
            <c:dLbl>
              <c:idx val="3"/>
              <c:layout>
                <c:manualLayout>
                  <c:x val="-1.3633658464928811E-3"/>
                  <c:y val="-3.2060245936867682E-3"/>
                </c:manualLayout>
              </c:layout>
              <c:spPr>
                <a:noFill/>
                <a:ln w="34205">
                  <a:noFill/>
                </a:ln>
              </c:spPr>
              <c:txPr>
                <a:bodyPr/>
                <a:lstStyle/>
                <a:p>
                  <a:pPr>
                    <a:defRPr sz="1413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DE6-4E2F-A164-8C3D54E1B1E3}"/>
                </c:ext>
              </c:extLst>
            </c:dLbl>
            <c:spPr>
              <a:noFill/>
              <a:ln w="3420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13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Sheet2!$B$5:$H$5</c:f>
              <c:numCache>
                <c:formatCode>#,##0_ </c:formatCode>
                <c:ptCount val="5"/>
                <c:pt idx="0">
                  <c:v>334.65</c:v>
                </c:pt>
                <c:pt idx="1">
                  <c:v>342.77499999999998</c:v>
                </c:pt>
                <c:pt idx="2">
                  <c:v>348.89</c:v>
                </c:pt>
                <c:pt idx="3">
                  <c:v>340.38</c:v>
                </c:pt>
                <c:pt idx="4">
                  <c:v>336.17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DE6-4E2F-A164-8C3D54E1B1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serLines>
          <c:spPr>
            <a:ln w="4276">
              <a:solidFill>
                <a:srgbClr val="000000"/>
              </a:solidFill>
              <a:prstDash val="solid"/>
            </a:ln>
          </c:spPr>
        </c:serLines>
        <c:axId val="76835840"/>
        <c:axId val="76854016"/>
      </c:barChart>
      <c:catAx>
        <c:axId val="7683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42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8" b="1" i="0" u="none" strike="noStrike" baseline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76854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6854016"/>
        <c:scaling>
          <c:orientation val="minMax"/>
        </c:scaling>
        <c:delete val="1"/>
        <c:axPos val="l"/>
        <c:numFmt formatCode="#,##0_ " sourceLinked="1"/>
        <c:majorTickMark val="out"/>
        <c:minorTickMark val="none"/>
        <c:tickLblPos val="nextTo"/>
        <c:crossAx val="76835840"/>
        <c:crosses val="autoZero"/>
        <c:crossBetween val="between"/>
      </c:valAx>
      <c:spPr>
        <a:noFill/>
        <a:ln w="2535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78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48644338118023"/>
          <c:y val="0.27521367521367518"/>
          <c:w val="0.45933014354066981"/>
          <c:h val="0.49230769230769228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5"/>
            </a:solidFill>
            <a:ln w="9903">
              <a:noFill/>
              <a:prstDash val="solid"/>
            </a:ln>
            <a:scene3d>
              <a:camera prst="orthographicFront"/>
              <a:lightRig rig="threePt" dir="t"/>
            </a:scene3d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A153-46AF-BD09-BEBA60D0822C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9903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A153-46AF-BD09-BEBA60D0822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A153-46AF-BD09-BEBA60D0822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A153-46AF-BD09-BEBA60D0822C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A153-46AF-BD09-BEBA60D0822C}"/>
              </c:ext>
            </c:extLst>
          </c:dPt>
          <c:dLbls>
            <c:dLbl>
              <c:idx val="2"/>
              <c:numFmt formatCode="0%" sourceLinked="0"/>
              <c:spPr>
                <a:noFill/>
                <a:ln w="19805">
                  <a:noFill/>
                </a:ln>
              </c:spPr>
              <c:txPr>
                <a:bodyPr/>
                <a:lstStyle/>
                <a:p>
                  <a:pPr>
                    <a:defRPr sz="936" b="0" i="0" u="none" strike="noStrike" baseline="0">
                      <a:solidFill>
                        <a:schemeClr val="tx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A153-46AF-BD09-BEBA60D0822C}"/>
                </c:ext>
              </c:extLst>
            </c:dLbl>
            <c:dLbl>
              <c:idx val="3"/>
              <c:numFmt formatCode="0%" sourceLinked="0"/>
              <c:spPr>
                <a:noFill/>
                <a:ln w="19805">
                  <a:noFill/>
                </a:ln>
              </c:spPr>
              <c:txPr>
                <a:bodyPr/>
                <a:lstStyle/>
                <a:p>
                  <a:pPr>
                    <a:defRPr sz="936" b="0" i="0" u="none" strike="noStrike" baseline="0">
                      <a:solidFill>
                        <a:schemeClr val="tx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A153-46AF-BD09-BEBA60D0822C}"/>
                </c:ext>
              </c:extLst>
            </c:dLbl>
            <c:dLbl>
              <c:idx val="4"/>
              <c:numFmt formatCode="0%" sourceLinked="0"/>
              <c:spPr>
                <a:noFill/>
                <a:ln w="19805">
                  <a:noFill/>
                </a:ln>
              </c:spPr>
              <c:txPr>
                <a:bodyPr/>
                <a:lstStyle/>
                <a:p>
                  <a:pPr>
                    <a:defRPr sz="936" b="0" i="0" u="none" strike="noStrike" baseline="0">
                      <a:solidFill>
                        <a:schemeClr val="tx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A153-46AF-BD09-BEBA60D0822C}"/>
                </c:ext>
              </c:extLst>
            </c:dLbl>
            <c:dLbl>
              <c:idx val="5"/>
              <c:numFmt formatCode="0%" sourceLinked="0"/>
              <c:spPr>
                <a:noFill/>
                <a:ln w="19805">
                  <a:noFill/>
                </a:ln>
              </c:spPr>
              <c:txPr>
                <a:bodyPr/>
                <a:lstStyle/>
                <a:p>
                  <a:pPr>
                    <a:defRPr sz="936" b="0" i="0" u="none" strike="noStrike" baseline="0">
                      <a:solidFill>
                        <a:schemeClr val="tx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6-72C2-4386-A970-77F90B8731A6}"/>
                </c:ext>
              </c:extLst>
            </c:dLbl>
            <c:numFmt formatCode="0%" sourceLinked="0"/>
            <c:spPr>
              <a:noFill/>
              <a:ln w="19805">
                <a:noFill/>
              </a:ln>
            </c:spPr>
            <c:txPr>
              <a:bodyPr/>
              <a:lstStyle/>
              <a:p>
                <a:pPr>
                  <a:defRPr sz="1092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903">
                  <a:solidFill>
                    <a:schemeClr val="tx2"/>
                  </a:solidFill>
                  <a:prstDash val="solid"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台幣</c:v>
                </c:pt>
                <c:pt idx="1">
                  <c:v>外幣</c:v>
                </c:pt>
              </c:strCache>
            </c:strRef>
          </c:cat>
          <c:val>
            <c:numRef>
              <c:f>Sheet1!$B$2:$C$2</c:f>
              <c:numCache>
                <c:formatCode>#,##0</c:formatCode>
                <c:ptCount val="2"/>
                <c:pt idx="0">
                  <c:v>1296</c:v>
                </c:pt>
                <c:pt idx="1">
                  <c:v>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153-46AF-BD09-BEBA60D0822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1980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20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391812865497075E-2"/>
          <c:y val="1.3605442176870748E-2"/>
          <c:w val="0.9064327485380117"/>
          <c:h val="0.782312925170068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NTD loan</c:v>
                </c:pt>
              </c:strCache>
            </c:strRef>
          </c:tx>
          <c:spPr>
            <a:solidFill>
              <a:schemeClr val="accent5"/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pPr>
                <a:noFill/>
                <a:ln w="32870">
                  <a:noFill/>
                </a:ln>
              </c:spPr>
              <c:txPr>
                <a:bodyPr/>
                <a:lstStyle/>
                <a:p>
                  <a:pPr>
                    <a:defRPr sz="1295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8DA-4B50-8BC1-770542B7A98B}"/>
                </c:ext>
              </c:extLst>
            </c:dLbl>
            <c:dLbl>
              <c:idx val="4"/>
              <c:spPr>
                <a:noFill/>
                <a:ln w="32870">
                  <a:noFill/>
                </a:ln>
              </c:spPr>
              <c:txPr>
                <a:bodyPr/>
                <a:lstStyle/>
                <a:p>
                  <a:pPr>
                    <a:defRPr sz="1295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8DA-4B50-8BC1-770542B7A98B}"/>
                </c:ext>
              </c:extLst>
            </c:dLbl>
            <c:spPr>
              <a:noFill/>
              <a:ln w="3287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95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Sheet2!$B$3:$H$3</c:f>
              <c:numCache>
                <c:formatCode>#,##0_ </c:formatCode>
                <c:ptCount val="5"/>
                <c:pt idx="0">
                  <c:v>1198.2</c:v>
                </c:pt>
                <c:pt idx="1">
                  <c:v>1213.8800000000001</c:v>
                </c:pt>
                <c:pt idx="2">
                  <c:v>1242.8499999999999</c:v>
                </c:pt>
                <c:pt idx="3">
                  <c:v>1268.3</c:v>
                </c:pt>
                <c:pt idx="4">
                  <c:v>1295.52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4D-41AD-AECE-A56C80992F32}"/>
            </c:ext>
          </c:extLst>
        </c:ser>
        <c:ser>
          <c:idx val="2"/>
          <c:order val="1"/>
          <c:tx>
            <c:strRef>
              <c:f>Sheet2!$A$4</c:f>
              <c:strCache>
                <c:ptCount val="1"/>
                <c:pt idx="0">
                  <c:v>FX loan</c:v>
                </c:pt>
              </c:strCache>
            </c:strRef>
          </c:tx>
          <c:spPr>
            <a:solidFill>
              <a:schemeClr val="accent6"/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7053989618147931E-4"/>
                  <c:y val="-2.0254620881749341E-2"/>
                </c:manualLayout>
              </c:layout>
              <c:spPr>
                <a:noFill/>
                <a:ln w="32870">
                  <a:noFill/>
                </a:ln>
              </c:spPr>
              <c:txPr>
                <a:bodyPr/>
                <a:lstStyle/>
                <a:p>
                  <a:pPr>
                    <a:defRPr sz="1295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4D-41AD-AECE-A56C80992F32}"/>
                </c:ext>
              </c:extLst>
            </c:dLbl>
            <c:spPr>
              <a:noFill/>
              <a:ln w="3287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95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Sheet2!$B$4:$H$4</c:f>
              <c:numCache>
                <c:formatCode>#,##0_ </c:formatCode>
                <c:ptCount val="5"/>
                <c:pt idx="0">
                  <c:v>655.89</c:v>
                </c:pt>
                <c:pt idx="1">
                  <c:v>664.96</c:v>
                </c:pt>
                <c:pt idx="2">
                  <c:v>648.24</c:v>
                </c:pt>
                <c:pt idx="3">
                  <c:v>620.66</c:v>
                </c:pt>
                <c:pt idx="4">
                  <c:v>625.4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4D-41AD-AECE-A56C80992F32}"/>
            </c:ext>
          </c:extLst>
        </c:ser>
        <c:ser>
          <c:idx val="3"/>
          <c:order val="2"/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00" mc:Ignorable="a14" a14:legacySpreadsheetColorIndex="10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2870">
              <a:noFill/>
            </a:ln>
          </c:spPr>
          <c:invertIfNegative val="0"/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extLst>
            <c:ext xmlns:c16="http://schemas.microsoft.com/office/drawing/2014/chart" uri="{C3380CC4-5D6E-409C-BE32-E72D297353CC}">
              <c16:uniqueId val="{00000005-254D-41AD-AECE-A56C80992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serLines>
          <c:spPr>
            <a:ln w="4109">
              <a:solidFill>
                <a:srgbClr val="000000"/>
              </a:solidFill>
              <a:prstDash val="solid"/>
            </a:ln>
          </c:spPr>
        </c:serLines>
        <c:axId val="177042944"/>
        <c:axId val="177044480"/>
      </c:barChart>
      <c:catAx>
        <c:axId val="17704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410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95" b="1" i="0" u="none" strike="noStrike" baseline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77044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7044480"/>
        <c:scaling>
          <c:orientation val="minMax"/>
        </c:scaling>
        <c:delete val="1"/>
        <c:axPos val="l"/>
        <c:numFmt formatCode="#,##0_ " sourceLinked="1"/>
        <c:majorTickMark val="out"/>
        <c:minorTickMark val="none"/>
        <c:tickLblPos val="nextTo"/>
        <c:crossAx val="177042944"/>
        <c:crosses val="autoZero"/>
        <c:crossBetween val="between"/>
      </c:valAx>
      <c:spPr>
        <a:noFill/>
        <a:ln w="252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88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250553596797479E-2"/>
          <c:y val="5.3589534184939211E-2"/>
          <c:w val="0.90533980582524276"/>
          <c:h val="0.748344370860927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5"/>
            </a:solidFill>
            <a:ln w="34784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 w="34784">
                <a:noFill/>
              </a:ln>
            </c:spPr>
            <c:txPr>
              <a:bodyPr/>
              <a:lstStyle/>
              <a:p>
                <a:pPr>
                  <a:defRPr sz="1164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Sheet2!$D$2:$H$2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Sheet2!$D$3:$H$3</c:f>
              <c:numCache>
                <c:formatCode>#,##0</c:formatCode>
                <c:ptCount val="5"/>
                <c:pt idx="0">
                  <c:v>476.27</c:v>
                </c:pt>
                <c:pt idx="1">
                  <c:v>478</c:v>
                </c:pt>
                <c:pt idx="2">
                  <c:v>453.74</c:v>
                </c:pt>
                <c:pt idx="3">
                  <c:v>424.97</c:v>
                </c:pt>
                <c:pt idx="4">
                  <c:v>431.08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5-4E65-A6C1-DAD5DE8462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177059712"/>
        <c:axId val="178868992"/>
      </c:barChart>
      <c:catAx>
        <c:axId val="17705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434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64" b="1" i="0" u="none" strike="noStrike" baseline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78868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8868992"/>
        <c:scaling>
          <c:orientation val="minMax"/>
          <c:min val="200"/>
        </c:scaling>
        <c:delete val="1"/>
        <c:axPos val="l"/>
        <c:numFmt formatCode="#,##0" sourceLinked="1"/>
        <c:majorTickMark val="out"/>
        <c:minorTickMark val="none"/>
        <c:tickLblPos val="nextTo"/>
        <c:crossAx val="17705971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90196078431376"/>
          <c:y val="0.23195876288659792"/>
          <c:w val="0.54166666666666663"/>
          <c:h val="0.5695876288659793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00" mc:Ignorable="a14" a14:legacySpreadsheetColorIndex="10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580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6"/>
              </a:solidFill>
              <a:ln w="1258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0-0626-4BAB-8B09-E3EA0F9B7E7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258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2-0626-4BAB-8B09-E3EA0F9B7E71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1258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4-0626-4BAB-8B09-E3EA0F9B7E71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258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6-0626-4BAB-8B09-E3EA0F9B7E71}"/>
              </c:ext>
            </c:extLst>
          </c:dPt>
          <c:dLbls>
            <c:dLbl>
              <c:idx val="0"/>
              <c:layout>
                <c:manualLayout>
                  <c:x val="-5.9432823771076004E-2"/>
                  <c:y val="-1.737650550909936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26-4BAB-8B09-E3EA0F9B7E71}"/>
                </c:ext>
              </c:extLst>
            </c:dLbl>
            <c:dLbl>
              <c:idx val="1"/>
              <c:layout>
                <c:manualLayout>
                  <c:x val="3.1405220339177024E-2"/>
                  <c:y val="-9.714877764080279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26-4BAB-8B09-E3EA0F9B7E71}"/>
                </c:ext>
              </c:extLst>
            </c:dLbl>
            <c:dLbl>
              <c:idx val="2"/>
              <c:layout>
                <c:manualLayout>
                  <c:x val="3.0625709707571766E-2"/>
                  <c:y val="-5.030731323622514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26-4BAB-8B09-E3EA0F9B7E71}"/>
                </c:ext>
              </c:extLst>
            </c:dLbl>
            <c:dLbl>
              <c:idx val="3"/>
              <c:layout>
                <c:manualLayout>
                  <c:x val="-2.323514263947327E-2"/>
                  <c:y val="7.60356354811597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626-4BAB-8B09-E3EA0F9B7E71}"/>
                </c:ext>
              </c:extLst>
            </c:dLbl>
            <c:numFmt formatCode="0%" sourceLinked="0"/>
            <c:spPr>
              <a:noFill/>
              <a:ln w="25161">
                <a:noFill/>
              </a:ln>
            </c:spPr>
            <c:txPr>
              <a:bodyPr/>
              <a:lstStyle/>
              <a:p>
                <a:pPr algn="ctr" rtl="0">
                  <a:defRPr/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外幣定存</c:v>
                </c:pt>
                <c:pt idx="1">
                  <c:v>台幣定存</c:v>
                </c:pt>
                <c:pt idx="2">
                  <c:v>台幣活存</c:v>
                </c:pt>
                <c:pt idx="3">
                  <c:v>外幣活存</c:v>
                </c:pt>
              </c:strCache>
            </c:strRef>
          </c:cat>
          <c:val>
            <c:numRef>
              <c:f>Sheet1!$B$2:$E$2</c:f>
              <c:numCache>
                <c:formatCode>#,##0</c:formatCode>
                <c:ptCount val="4"/>
                <c:pt idx="0">
                  <c:v>548</c:v>
                </c:pt>
                <c:pt idx="1">
                  <c:v>813</c:v>
                </c:pt>
                <c:pt idx="2">
                  <c:v>854</c:v>
                </c:pt>
                <c:pt idx="3" formatCode="General">
                  <c:v>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626-4BAB-8B09-E3EA0F9B7E7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580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258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0626-4BAB-8B09-E3EA0F9B7E7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C-0626-4BAB-8B09-E3EA0F9B7E71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258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0626-4BAB-8B09-E3EA0F9B7E71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258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0626-4BAB-8B09-E3EA0F9B7E71}"/>
              </c:ext>
            </c:extLst>
          </c:dPt>
          <c:dLbls>
            <c:numFmt formatCode="0%" sourceLinked="0"/>
            <c:spPr>
              <a:noFill/>
              <a:ln w="25161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外幣定存</c:v>
                </c:pt>
                <c:pt idx="1">
                  <c:v>台幣定存</c:v>
                </c:pt>
                <c:pt idx="2">
                  <c:v>台幣活存</c:v>
                </c:pt>
                <c:pt idx="3">
                  <c:v>外幣活存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11-0626-4BAB-8B09-E3EA0F9B7E7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16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accent6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新細明體"/>
        </a:defRPr>
      </a:pPr>
      <a:endParaRPr lang="zh-TW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873015873015872E-2"/>
          <c:y val="0"/>
          <c:w val="0.8928571428571429"/>
          <c:h val="0.924295981944358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NTD demand deposit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pPr>
                <a:noFill/>
                <a:ln w="39071">
                  <a:noFill/>
                </a:ln>
              </c:spPr>
              <c:txPr>
                <a:bodyPr/>
                <a:lstStyle/>
                <a:p>
                  <a:pPr>
                    <a:defRPr sz="1231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64E-4EE1-BC3D-950C42F33E13}"/>
                </c:ext>
              </c:extLst>
            </c:dLbl>
            <c:dLbl>
              <c:idx val="4"/>
              <c:spPr>
                <a:noFill/>
                <a:ln w="39071">
                  <a:noFill/>
                </a:ln>
              </c:spPr>
              <c:txPr>
                <a:bodyPr/>
                <a:lstStyle/>
                <a:p>
                  <a:pPr>
                    <a:defRPr sz="1231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64E-4EE1-BC3D-950C42F33E13}"/>
                </c:ext>
              </c:extLst>
            </c:dLbl>
            <c:spPr>
              <a:noFill/>
              <a:ln w="390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31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Sheet2!$B$3:$H$3</c:f>
              <c:numCache>
                <c:formatCode>#,##0_ </c:formatCode>
                <c:ptCount val="5"/>
                <c:pt idx="0">
                  <c:v>715.4</c:v>
                </c:pt>
                <c:pt idx="1">
                  <c:v>719.67</c:v>
                </c:pt>
                <c:pt idx="2">
                  <c:v>761.82</c:v>
                </c:pt>
                <c:pt idx="3">
                  <c:v>818.51</c:v>
                </c:pt>
                <c:pt idx="4">
                  <c:v>854.44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CB-4F11-BFF5-E7875D4827D7}"/>
            </c:ext>
          </c:extLst>
        </c:ser>
        <c:ser>
          <c:idx val="2"/>
          <c:order val="1"/>
          <c:tx>
            <c:strRef>
              <c:f>Sheet2!$A$4</c:f>
              <c:strCache>
                <c:ptCount val="1"/>
                <c:pt idx="0">
                  <c:v>FX demand deposit</c:v>
                </c:pt>
              </c:strCache>
            </c:strRef>
          </c:tx>
          <c:spPr>
            <a:solidFill>
              <a:schemeClr val="accent3"/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5138856368527325E-3"/>
                  <c:y val="-1.410612004450118E-2"/>
                </c:manualLayout>
              </c:layout>
              <c:spPr>
                <a:noFill/>
                <a:ln w="39071">
                  <a:noFill/>
                </a:ln>
              </c:spPr>
              <c:txPr>
                <a:bodyPr/>
                <a:lstStyle/>
                <a:p>
                  <a:pPr>
                    <a:defRPr sz="1231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CB-4F11-BFF5-E7875D4827D7}"/>
                </c:ext>
              </c:extLst>
            </c:dLbl>
            <c:spPr>
              <a:noFill/>
              <a:ln w="390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31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Sheet2!$B$4:$H$4</c:f>
              <c:numCache>
                <c:formatCode>#,##0_ </c:formatCode>
                <c:ptCount val="5"/>
                <c:pt idx="0">
                  <c:v>412.6</c:v>
                </c:pt>
                <c:pt idx="1">
                  <c:v>476.23</c:v>
                </c:pt>
                <c:pt idx="2">
                  <c:v>480.79</c:v>
                </c:pt>
                <c:pt idx="3">
                  <c:v>509.56</c:v>
                </c:pt>
                <c:pt idx="4">
                  <c:v>528.01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CB-4F11-BFF5-E7875D4827D7}"/>
            </c:ext>
          </c:extLst>
        </c:ser>
        <c:ser>
          <c:idx val="3"/>
          <c:order val="2"/>
          <c:tx>
            <c:strRef>
              <c:f>Sheet2!$A$5</c:f>
              <c:strCache>
                <c:ptCount val="1"/>
                <c:pt idx="0">
                  <c:v>NTD time deposit</c:v>
                </c:pt>
              </c:strCache>
            </c:strRef>
          </c:tx>
          <c:spPr>
            <a:solidFill>
              <a:schemeClr val="accent5"/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pPr>
                <a:noFill/>
                <a:ln w="39071">
                  <a:noFill/>
                </a:ln>
              </c:spPr>
              <c:txPr>
                <a:bodyPr/>
                <a:lstStyle/>
                <a:p>
                  <a:pPr>
                    <a:defRPr sz="1231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64E-4EE1-BC3D-950C42F33E13}"/>
                </c:ext>
              </c:extLst>
            </c:dLbl>
            <c:dLbl>
              <c:idx val="2"/>
              <c:layout>
                <c:manualLayout>
                  <c:x val="-4.5139047508611085E-3"/>
                  <c:y val="4.3182325583140946E-4"/>
                </c:manualLayout>
              </c:layout>
              <c:spPr>
                <a:noFill/>
                <a:ln w="39071">
                  <a:noFill/>
                </a:ln>
              </c:spPr>
              <c:txPr>
                <a:bodyPr/>
                <a:lstStyle/>
                <a:p>
                  <a:pPr>
                    <a:defRPr sz="1231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CB-4F11-BFF5-E7875D4827D7}"/>
                </c:ext>
              </c:extLst>
            </c:dLbl>
            <c:dLbl>
              <c:idx val="3"/>
              <c:layout>
                <c:manualLayout>
                  <c:x val="-4.5139143078652966E-3"/>
                  <c:y val="-4.118108360114725E-3"/>
                </c:manualLayout>
              </c:layout>
              <c:spPr>
                <a:noFill/>
                <a:ln w="39071">
                  <a:noFill/>
                </a:ln>
              </c:spPr>
              <c:txPr>
                <a:bodyPr/>
                <a:lstStyle/>
                <a:p>
                  <a:pPr>
                    <a:defRPr sz="1231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CB-4F11-BFF5-E7875D4827D7}"/>
                </c:ext>
              </c:extLst>
            </c:dLbl>
            <c:spPr>
              <a:noFill/>
              <a:ln w="390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31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Sheet2!$B$5:$H$5</c:f>
              <c:numCache>
                <c:formatCode>#,##0_ </c:formatCode>
                <c:ptCount val="5"/>
                <c:pt idx="0">
                  <c:v>668.3</c:v>
                </c:pt>
                <c:pt idx="1">
                  <c:v>653.41999999999996</c:v>
                </c:pt>
                <c:pt idx="2">
                  <c:v>623.23</c:v>
                </c:pt>
                <c:pt idx="3">
                  <c:v>694.08</c:v>
                </c:pt>
                <c:pt idx="4">
                  <c:v>813.28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DCB-4F11-BFF5-E7875D4827D7}"/>
            </c:ext>
          </c:extLst>
        </c:ser>
        <c:ser>
          <c:idx val="4"/>
          <c:order val="3"/>
          <c:tx>
            <c:strRef>
              <c:f>Sheet2!$A$6</c:f>
              <c:strCache>
                <c:ptCount val="1"/>
                <c:pt idx="0">
                  <c:v>FX time deposit</c:v>
                </c:pt>
              </c:strCache>
            </c:strRef>
          </c:tx>
          <c:spPr>
            <a:solidFill>
              <a:schemeClr val="accent6"/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-8.4821587191150627E-3"/>
                  <c:y val="-9.5128879083110074E-3"/>
                </c:manualLayout>
              </c:layout>
              <c:spPr>
                <a:noFill/>
                <a:ln w="39071">
                  <a:noFill/>
                </a:ln>
              </c:spPr>
              <c:txPr>
                <a:bodyPr/>
                <a:lstStyle/>
                <a:p>
                  <a:pPr>
                    <a:defRPr sz="1231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CB-4F11-BFF5-E7875D4827D7}"/>
                </c:ext>
              </c:extLst>
            </c:dLbl>
            <c:spPr>
              <a:noFill/>
              <a:ln w="390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31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Sheet2!$B$6:$H$6</c:f>
              <c:numCache>
                <c:formatCode>#,##0_ </c:formatCode>
                <c:ptCount val="5"/>
                <c:pt idx="0">
                  <c:v>605.79999999999995</c:v>
                </c:pt>
                <c:pt idx="1">
                  <c:v>626.55899999999997</c:v>
                </c:pt>
                <c:pt idx="2">
                  <c:v>575.77</c:v>
                </c:pt>
                <c:pt idx="3">
                  <c:v>570.97</c:v>
                </c:pt>
                <c:pt idx="4">
                  <c:v>548.41999999999996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DCB-4F11-BFF5-E7875D4827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serLines>
          <c:spPr>
            <a:ln w="4884">
              <a:solidFill>
                <a:srgbClr val="000000"/>
              </a:solidFill>
              <a:prstDash val="solid"/>
            </a:ln>
          </c:spPr>
        </c:serLines>
        <c:axId val="183865344"/>
        <c:axId val="183866880"/>
      </c:barChart>
      <c:catAx>
        <c:axId val="18386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488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31" b="1" i="0" u="none" strike="noStrike" baseline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83866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3866880"/>
        <c:scaling>
          <c:orientation val="minMax"/>
        </c:scaling>
        <c:delete val="1"/>
        <c:axPos val="l"/>
        <c:numFmt formatCode="#,##0_ " sourceLinked="1"/>
        <c:majorTickMark val="out"/>
        <c:minorTickMark val="none"/>
        <c:tickLblPos val="nextTo"/>
        <c:crossAx val="183865344"/>
        <c:crosses val="autoZero"/>
        <c:crossBetween val="between"/>
      </c:valAx>
      <c:spPr>
        <a:noFill/>
        <a:ln w="3907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46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469604605875892E-2"/>
          <c:y val="0.21967279090113739"/>
          <c:w val="0.83944177116749297"/>
          <c:h val="0.58676312335958003"/>
        </c:manualLayout>
      </c:layout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Mega LDR</c:v>
                </c:pt>
              </c:strCache>
            </c:strRef>
          </c:tx>
          <c:spPr>
            <a:ln w="25400">
              <a:solidFill>
                <a:schemeClr val="accent5">
                  <a:lumMod val="50000"/>
                </a:schemeClr>
              </a:solidFill>
              <a:headEnd type="none" w="med" len="med"/>
              <a:tailEnd type="none" w="med" len="med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c:spPr>
          <c:marker>
            <c:symbol val="diamond"/>
            <c:size val="7"/>
            <c:spPr>
              <a:solidFill>
                <a:schemeClr val="accent5"/>
              </a:solidFill>
              <a:ln>
                <a:solidFill>
                  <a:schemeClr val="accent5">
                    <a:lumMod val="50000"/>
                  </a:schemeClr>
                </a:solidFill>
                <a:headEnd type="none" w="med" len="med"/>
                <a:tailEnd type="none" w="med" len="med"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c:spPr>
          </c:marker>
          <c:dLbls>
            <c:dLbl>
              <c:idx val="2"/>
              <c:layout>
                <c:manualLayout>
                  <c:x val="-8.1068707137414278E-2"/>
                  <c:y val="-5.92360017497812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55-6A44-8C30-956E8411129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/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C9D-4CA4-8939-D7580EBA7D06}"/>
                </c:ext>
              </c:extLst>
            </c:dLbl>
            <c:dLbl>
              <c:idx val="7"/>
              <c:layout>
                <c:manualLayout>
                  <c:x val="-5.3763440860216038E-3"/>
                  <c:y val="4.30207786526684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9D-4CA4-8939-D7580EBA7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工作表1!$A$2:$A$9</c:f>
              <c:strCache>
                <c:ptCount val="8"/>
                <c:pt idx="0">
                  <c:v>2Q/19</c:v>
                </c:pt>
                <c:pt idx="1">
                  <c:v>3Q/19</c:v>
                </c:pt>
                <c:pt idx="2">
                  <c:v>4Q/19</c:v>
                </c:pt>
                <c:pt idx="3">
                  <c:v>1Q/20</c:v>
                </c:pt>
                <c:pt idx="4">
                  <c:v>2Q/20</c:v>
                </c:pt>
                <c:pt idx="5">
                  <c:v>3Q/20</c:v>
                </c:pt>
                <c:pt idx="6">
                  <c:v>4Q/20</c:v>
                </c:pt>
                <c:pt idx="7">
                  <c:v>1Q/21</c:v>
                </c:pt>
              </c:strCache>
            </c:strRef>
          </c:cat>
          <c:val>
            <c:numRef>
              <c:f>工作表1!$B$2:$B$9</c:f>
              <c:numCache>
                <c:formatCode>0.00%</c:formatCode>
                <c:ptCount val="8"/>
                <c:pt idx="0">
                  <c:v>0.77459999999999996</c:v>
                </c:pt>
                <c:pt idx="1">
                  <c:v>0.78610000000000002</c:v>
                </c:pt>
                <c:pt idx="2">
                  <c:v>0.77210000000000001</c:v>
                </c:pt>
                <c:pt idx="3">
                  <c:v>0.76600000000000001</c:v>
                </c:pt>
                <c:pt idx="4">
                  <c:v>0.77529999999999999</c:v>
                </c:pt>
                <c:pt idx="5">
                  <c:v>0.76449999999999996</c:v>
                </c:pt>
                <c:pt idx="6">
                  <c:v>0.74109999999999998</c:v>
                </c:pt>
                <c:pt idx="7">
                  <c:v>0.71950000000000003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92-4CFA-BE12-72620F3A1C43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Industry LDR***</c:v>
                </c:pt>
              </c:strCache>
            </c:strRef>
          </c:tx>
          <c:dLbls>
            <c:dLbl>
              <c:idx val="2"/>
              <c:layout>
                <c:manualLayout>
                  <c:x val="-8.1068707137414278E-2"/>
                  <c:y val="6.7569553805774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55-6A44-8C30-956E84111290}"/>
                </c:ext>
              </c:extLst>
            </c:dLbl>
            <c:dLbl>
              <c:idx val="7"/>
              <c:layout>
                <c:manualLayout>
                  <c:x val="-6.3143679620692672E-2"/>
                  <c:y val="-3.19096675415573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9D-4CA4-8939-D7580EBA7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accent5"/>
                    </a:solidFill>
                  </a:defRPr>
                </a:pPr>
                <a:endParaRPr lang="zh-TW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工作表1!$A$2:$A$9</c:f>
              <c:strCache>
                <c:ptCount val="8"/>
                <c:pt idx="0">
                  <c:v>2Q/19</c:v>
                </c:pt>
                <c:pt idx="1">
                  <c:v>3Q/19</c:v>
                </c:pt>
                <c:pt idx="2">
                  <c:v>4Q/19</c:v>
                </c:pt>
                <c:pt idx="3">
                  <c:v>1Q/20</c:v>
                </c:pt>
                <c:pt idx="4">
                  <c:v>2Q/20</c:v>
                </c:pt>
                <c:pt idx="5">
                  <c:v>3Q/20</c:v>
                </c:pt>
                <c:pt idx="6">
                  <c:v>4Q/20</c:v>
                </c:pt>
                <c:pt idx="7">
                  <c:v>1Q/21</c:v>
                </c:pt>
              </c:strCache>
            </c:strRef>
          </c:cat>
          <c:val>
            <c:numRef>
              <c:f>工作表1!$C$2:$C$9</c:f>
              <c:numCache>
                <c:formatCode>0.00%</c:formatCode>
                <c:ptCount val="8"/>
                <c:pt idx="0">
                  <c:v>0.754</c:v>
                </c:pt>
                <c:pt idx="1">
                  <c:v>0.73809999999999998</c:v>
                </c:pt>
                <c:pt idx="2">
                  <c:v>0.72709999999999997</c:v>
                </c:pt>
                <c:pt idx="3">
                  <c:v>0.7339</c:v>
                </c:pt>
                <c:pt idx="4">
                  <c:v>0.73070000000000002</c:v>
                </c:pt>
                <c:pt idx="5">
                  <c:v>0.72789999999999999</c:v>
                </c:pt>
                <c:pt idx="6">
                  <c:v>0.70750000000000002</c:v>
                </c:pt>
                <c:pt idx="7">
                  <c:v>0.72609999999999997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294-4322-80AA-8D1BCB861D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510528"/>
        <c:axId val="183511680"/>
      </c:lineChart>
      <c:catAx>
        <c:axId val="183510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accent6"/>
            </a:solidFill>
          </a:ln>
        </c:spPr>
        <c:txPr>
          <a:bodyPr/>
          <a:lstStyle/>
          <a:p>
            <a:pPr>
              <a:defRPr sz="1200"/>
            </a:pPr>
            <a:endParaRPr lang="zh-TW"/>
          </a:p>
        </c:txPr>
        <c:crossAx val="183511680"/>
        <c:crosses val="autoZero"/>
        <c:auto val="1"/>
        <c:lblAlgn val="ctr"/>
        <c:lblOffset val="100"/>
        <c:noMultiLvlLbl val="0"/>
      </c:catAx>
      <c:valAx>
        <c:axId val="183511680"/>
        <c:scaling>
          <c:orientation val="minMax"/>
          <c:min val="0.5"/>
        </c:scaling>
        <c:delete val="1"/>
        <c:axPos val="l"/>
        <c:numFmt formatCode="0.00%" sourceLinked="1"/>
        <c:majorTickMark val="out"/>
        <c:minorTickMark val="none"/>
        <c:tickLblPos val="nextTo"/>
        <c:crossAx val="1835105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0628503090339515"/>
          <c:y val="8.3333333333333329E-2"/>
          <c:w val="0.87076327152654309"/>
          <c:h val="5.046391076115485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solidFill>
            <a:schemeClr val="accent6">
              <a:lumMod val="50000"/>
            </a:schemeClr>
          </a:solidFill>
          <a:latin typeface="+mn-ea"/>
          <a:ea typeface="+mn-ea"/>
        </a:defRPr>
      </a:pPr>
      <a:endParaRPr lang="zh-TW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89023708102062"/>
          <c:y val="0.21689501312335957"/>
          <c:w val="0.83944177116749297"/>
          <c:h val="0.60342979002624675"/>
        </c:manualLayout>
      </c:layout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USD LDR</c:v>
                </c:pt>
              </c:strCache>
            </c:strRef>
          </c:tx>
          <c:spPr>
            <a:ln w="25400">
              <a:solidFill>
                <a:schemeClr val="accent5">
                  <a:lumMod val="50000"/>
                </a:schemeClr>
              </a:solidFill>
              <a:headEnd type="none" w="med" len="med"/>
              <a:tailEnd type="none" w="med" len="med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c:spPr>
          <c:marker>
            <c:symbol val="diamond"/>
            <c:size val="7"/>
            <c:spPr>
              <a:solidFill>
                <a:schemeClr val="accent5"/>
              </a:solidFill>
              <a:ln>
                <a:solidFill>
                  <a:schemeClr val="accent5">
                    <a:lumMod val="50000"/>
                  </a:schemeClr>
                </a:solidFill>
                <a:headEnd type="none" w="med" len="med"/>
                <a:tailEnd type="none" w="med" len="med"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c:spPr>
          </c:marker>
          <c:dLbls>
            <c:dLbl>
              <c:idx val="7"/>
              <c:layout>
                <c:manualLayout>
                  <c:x val="-3.1142578951824569E-3"/>
                  <c:y val="-4.65279965004374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81-4EBB-A7B7-89C71085CF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chemeClr val="accent6">
                        <a:lumMod val="50000"/>
                      </a:schemeClr>
                    </a:solidFill>
                    <a:latin typeface="+mj-ea"/>
                    <a:ea typeface="+mj-ea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工作表1!$A$2:$A$9</c:f>
              <c:strCache>
                <c:ptCount val="8"/>
                <c:pt idx="0">
                  <c:v>2Q/19</c:v>
                </c:pt>
                <c:pt idx="1">
                  <c:v>3Q/19</c:v>
                </c:pt>
                <c:pt idx="2">
                  <c:v>4Q/19</c:v>
                </c:pt>
                <c:pt idx="3">
                  <c:v>1Q/20</c:v>
                </c:pt>
                <c:pt idx="4">
                  <c:v>2Q/20</c:v>
                </c:pt>
                <c:pt idx="5">
                  <c:v>3Q/20</c:v>
                </c:pt>
                <c:pt idx="6">
                  <c:v>4Q/20</c:v>
                </c:pt>
                <c:pt idx="7">
                  <c:v>1Q/21</c:v>
                </c:pt>
              </c:strCache>
            </c:strRef>
          </c:cat>
          <c:val>
            <c:numRef>
              <c:f>工作表1!$B$2:$B$9</c:f>
              <c:numCache>
                <c:formatCode>0.00%</c:formatCode>
                <c:ptCount val="8"/>
                <c:pt idx="0">
                  <c:v>0.56669999999999998</c:v>
                </c:pt>
                <c:pt idx="1">
                  <c:v>0.55800000000000005</c:v>
                </c:pt>
                <c:pt idx="2">
                  <c:v>0.53749999999999998</c:v>
                </c:pt>
                <c:pt idx="3">
                  <c:v>0.53359999999999996</c:v>
                </c:pt>
                <c:pt idx="4">
                  <c:v>0.54610000000000003</c:v>
                </c:pt>
                <c:pt idx="5">
                  <c:v>0.53369999999999995</c:v>
                </c:pt>
                <c:pt idx="6">
                  <c:v>0.52290000000000003</c:v>
                </c:pt>
                <c:pt idx="7">
                  <c:v>0.50380000000000003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A1-41C1-A354-1646AE5B70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532544"/>
        <c:axId val="183644928"/>
      </c:lineChart>
      <c:catAx>
        <c:axId val="183532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accent6"/>
            </a:solidFill>
          </a:ln>
        </c:spPr>
        <c:txPr>
          <a:bodyPr/>
          <a:lstStyle/>
          <a:p>
            <a:pPr>
              <a:defRPr sz="1200" b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defRPr>
            </a:pPr>
            <a:endParaRPr lang="zh-TW"/>
          </a:p>
        </c:txPr>
        <c:crossAx val="183644928"/>
        <c:crosses val="autoZero"/>
        <c:auto val="1"/>
        <c:lblAlgn val="ctr"/>
        <c:lblOffset val="100"/>
        <c:noMultiLvlLbl val="0"/>
      </c:catAx>
      <c:valAx>
        <c:axId val="183644928"/>
        <c:scaling>
          <c:orientation val="minMax"/>
          <c:min val="0.30000000000000004"/>
        </c:scaling>
        <c:delete val="1"/>
        <c:axPos val="l"/>
        <c:numFmt formatCode="0.00%" sourceLinked="1"/>
        <c:majorTickMark val="out"/>
        <c:minorTickMark val="none"/>
        <c:tickLblPos val="nextTo"/>
        <c:crossAx val="183532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"/>
          <c:y val="0.27674418604651163"/>
          <c:w val="0.43695652173913047"/>
          <c:h val="0.4674418604651163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1Q/2021*</c:v>
                </c:pt>
              </c:strCache>
            </c:strRef>
          </c:tx>
          <c:spPr>
            <a:solidFill>
              <a:schemeClr val="accent1"/>
            </a:solidFill>
            <a:ln w="13594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6"/>
              </a:solidFill>
              <a:ln w="13594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B794-47EF-93EE-FF86E96F676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3594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B794-47EF-93EE-FF86E96F676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3594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B794-47EF-93EE-FF86E96F6764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3594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B794-47EF-93EE-FF86E96F6764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3594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B794-47EF-93EE-FF86E96F6764}"/>
              </c:ext>
            </c:extLst>
          </c:dPt>
          <c:dLbls>
            <c:dLbl>
              <c:idx val="0"/>
              <c:layout>
                <c:manualLayout>
                  <c:x val="3.8494302136283597E-2"/>
                  <c:y val="-0.1147204298018704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94-47EF-93EE-FF86E96F6764}"/>
                </c:ext>
              </c:extLst>
            </c:dLbl>
            <c:dLbl>
              <c:idx val="1"/>
              <c:layout>
                <c:manualLayout>
                  <c:x val="-7.2156815841057861E-2"/>
                  <c:y val="-0.1212027061599248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94-47EF-93EE-FF86E96F6764}"/>
                </c:ext>
              </c:extLst>
            </c:dLbl>
            <c:dLbl>
              <c:idx val="2"/>
              <c:layout>
                <c:manualLayout>
                  <c:x val="-8.1444470927099999E-2"/>
                  <c:y val="1.665084283237156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94-47EF-93EE-FF86E96F6764}"/>
                </c:ext>
              </c:extLst>
            </c:dLbl>
            <c:dLbl>
              <c:idx val="3"/>
              <c:layout>
                <c:manualLayout>
                  <c:x val="-3.4066412722075098E-2"/>
                  <c:y val="-2.76283022971553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94-47EF-93EE-FF86E96F6764}"/>
                </c:ext>
              </c:extLst>
            </c:dLbl>
            <c:dLbl>
              <c:idx val="4"/>
              <c:layout>
                <c:manualLayout>
                  <c:x val="9.9273579795370909E-2"/>
                  <c:y val="-1.86833318238880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794-47EF-93EE-FF86E96F6764}"/>
                </c:ext>
              </c:extLst>
            </c:dLbl>
            <c:numFmt formatCode="0%" sourceLinked="0"/>
            <c:spPr>
              <a:noFill/>
              <a:ln w="27188">
                <a:noFill/>
              </a:ln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3594">
                  <a:solidFill>
                    <a:schemeClr val="accent6"/>
                  </a:solidFill>
                  <a:prstDash val="solid"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淨利息收益</c:v>
                </c:pt>
                <c:pt idx="1">
                  <c:v>淨手續費收益</c:v>
                </c:pt>
                <c:pt idx="2">
                  <c:v>淨交易收益</c:v>
                </c:pt>
                <c:pt idx="3">
                  <c:v>淨保險收益</c:v>
                </c:pt>
                <c:pt idx="4">
                  <c:v>其他收益</c:v>
                </c:pt>
              </c:strCache>
            </c:strRef>
          </c:cat>
          <c:val>
            <c:numRef>
              <c:f>Sheet1!$B$2:$F$2</c:f>
              <c:numCache>
                <c:formatCode>#,##0</c:formatCode>
                <c:ptCount val="5"/>
                <c:pt idx="0">
                  <c:v>7832</c:v>
                </c:pt>
                <c:pt idx="1">
                  <c:v>2818</c:v>
                </c:pt>
                <c:pt idx="2">
                  <c:v>3159</c:v>
                </c:pt>
                <c:pt idx="3">
                  <c:v>510</c:v>
                </c:pt>
                <c:pt idx="4">
                  <c:v>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794-47EF-93EE-FF86E96F676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718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accent6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新細明體"/>
        </a:defRPr>
      </a:pPr>
      <a:endParaRPr lang="zh-TW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811531623063245E-2"/>
          <c:y val="0.16411861376223455"/>
          <c:w val="0.95629552549427677"/>
          <c:h val="0.6983922548100833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Spread</c:v>
                </c:pt>
              </c:strCache>
            </c:strRef>
          </c:tx>
          <c:spPr>
            <a:ln w="16637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9"/>
            <c:spPr>
              <a:solidFill>
                <a:schemeClr val="accent5"/>
              </a:solidFill>
              <a:ln w="2773">
                <a:solidFill>
                  <a:schemeClr val="accent5">
                    <a:lumMod val="75000"/>
                  </a:schemeClr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 w="1109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5"/>
                    </a:solidFill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Sheet1!$B$1:$AB$1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Sheet1!$B$2:$AB$2</c:f>
              <c:numCache>
                <c:formatCode>0.00%</c:formatCode>
                <c:ptCount val="6"/>
                <c:pt idx="0">
                  <c:v>1.29E-2</c:v>
                </c:pt>
                <c:pt idx="1">
                  <c:v>1.35E-2</c:v>
                </c:pt>
                <c:pt idx="2">
                  <c:v>1.252E-2</c:v>
                </c:pt>
                <c:pt idx="3">
                  <c:v>1.1900000000000001E-2</c:v>
                </c:pt>
                <c:pt idx="4">
                  <c:v>1.2489999999999999E-2</c:v>
                </c:pt>
                <c:pt idx="5">
                  <c:v>1.265E-2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2A21-44E1-9CEC-C33FD0BD5F0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Yield</c:v>
                </c:pt>
              </c:strCache>
            </c:strRef>
          </c:tx>
          <c:spPr>
            <a:ln w="5546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9"/>
            <c:spPr>
              <a:solidFill>
                <a:schemeClr val="accent3"/>
              </a:solidFill>
              <a:ln w="2773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 w="11091">
                <a:noFill/>
              </a:ln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Sheet1!$B$1:$AB$1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Sheet1!$B$3:$AB$3</c:f>
              <c:numCache>
                <c:formatCode>0.00%</c:formatCode>
                <c:ptCount val="6"/>
                <c:pt idx="0">
                  <c:v>2.2800000000000001E-2</c:v>
                </c:pt>
                <c:pt idx="1">
                  <c:v>2.1999999999999999E-2</c:v>
                </c:pt>
                <c:pt idx="2">
                  <c:v>1.839E-2</c:v>
                </c:pt>
                <c:pt idx="3">
                  <c:v>1.61E-2</c:v>
                </c:pt>
                <c:pt idx="4">
                  <c:v>1.601E-2</c:v>
                </c:pt>
                <c:pt idx="5">
                  <c:v>1.5939999999999999E-2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2A21-44E1-9CEC-C33FD0BD5F0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Cost</c:v>
                </c:pt>
              </c:strCache>
            </c:strRef>
          </c:tx>
          <c:spPr>
            <a:ln w="5546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8"/>
            <c:spPr>
              <a:solidFill>
                <a:schemeClr val="accent2"/>
              </a:solidFill>
              <a:ln w="2773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 w="11091">
                <a:noFill/>
              </a:ln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Sheet1!$B$1:$AB$1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Sheet1!$B$4:$AB$4</c:f>
              <c:numCache>
                <c:formatCode>0.00%</c:formatCode>
                <c:ptCount val="6"/>
                <c:pt idx="0">
                  <c:v>9.9000000000000008E-3</c:v>
                </c:pt>
                <c:pt idx="1">
                  <c:v>8.5000000000000006E-3</c:v>
                </c:pt>
                <c:pt idx="2">
                  <c:v>5.8700000000000002E-3</c:v>
                </c:pt>
                <c:pt idx="3">
                  <c:v>4.1999999999999997E-3</c:v>
                </c:pt>
                <c:pt idx="4">
                  <c:v>3.5300000000000002E-3</c:v>
                </c:pt>
                <c:pt idx="5">
                  <c:v>3.29E-3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2A21-44E1-9CEC-C33FD0BD5F0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Industry spread **</c:v>
                </c:pt>
              </c:strCache>
            </c:strRef>
          </c:tx>
          <c:spPr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pPr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4"/>
              <c:layout>
                <c:manualLayout>
                  <c:x val="-8.257277114554229E-2"/>
                  <c:y val="3.99032335723135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1F-4B96-8B37-EA8EB0B06BE9}"/>
                </c:ext>
              </c:extLst>
            </c:dLbl>
            <c:dLbl>
              <c:idx val="5"/>
              <c:layout>
                <c:manualLayout>
                  <c:x val="-2.8076454152908187E-2"/>
                  <c:y val="6.00932667291433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1F-4B96-8B37-EA8EB0B06BE9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Sheet1!$B$1:$AB$1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Sheet1!$B$5:$AB$5</c:f>
              <c:numCache>
                <c:formatCode>0.00%</c:formatCode>
                <c:ptCount val="6"/>
                <c:pt idx="0">
                  <c:v>1.32E-2</c:v>
                </c:pt>
                <c:pt idx="1">
                  <c:v>1.3100000000000001E-2</c:v>
                </c:pt>
                <c:pt idx="2">
                  <c:v>1.2200000000000001E-2</c:v>
                </c:pt>
                <c:pt idx="3">
                  <c:v>1.1900000000000001E-2</c:v>
                </c:pt>
                <c:pt idx="4">
                  <c:v>1.2E-2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26-440D-BEBC-8EB7272412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3575296"/>
        <c:axId val="183576832"/>
      </c:lineChart>
      <c:catAx>
        <c:axId val="18357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5546">
            <a:solidFill>
              <a:schemeClr val="accent6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zh-TW"/>
          </a:p>
        </c:txPr>
        <c:crossAx val="183576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357683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3575296"/>
        <c:crosses val="autoZero"/>
        <c:crossBetween val="between"/>
      </c:valAx>
      <c:spPr>
        <a:noFill/>
        <a:ln w="11091">
          <a:noFill/>
        </a:ln>
      </c:spPr>
    </c:plotArea>
    <c:legend>
      <c:legendPos val="t"/>
      <c:layout>
        <c:manualLayout>
          <c:xMode val="edge"/>
          <c:yMode val="edge"/>
          <c:x val="3.3298647242455778E-2"/>
          <c:y val="0"/>
          <c:w val="0.96670129540259075"/>
          <c:h val="0.12560986923614414"/>
        </c:manualLayout>
      </c:layout>
      <c:overlay val="0"/>
      <c:spPr>
        <a:noFill/>
        <a:ln w="11091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accent6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新細明體"/>
        </a:defRPr>
      </a:pPr>
      <a:endParaRPr lang="zh-TW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72997745667352E-2"/>
          <c:y val="0.18229348604151757"/>
          <c:w val="0.95625000000000004"/>
          <c:h val="0.6752627057981388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Spread</c:v>
                </c:pt>
              </c:strCache>
            </c:strRef>
          </c:tx>
          <c:spPr>
            <a:ln w="16358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6"/>
            <c:spPr>
              <a:solidFill>
                <a:schemeClr val="accent5"/>
              </a:solidFill>
              <a:ln w="2726"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5"/>
              <c:layout>
                <c:manualLayout>
                  <c:x val="0"/>
                  <c:y val="-9.7848246241947032E-2"/>
                </c:manualLayout>
              </c:layout>
              <c:spPr>
                <a:noFill/>
                <a:ln w="10905">
                  <a:noFill/>
                </a:ln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accent5"/>
                      </a:solidFill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41-42AC-8CDC-13A897B15D1F}"/>
                </c:ext>
              </c:extLst>
            </c:dLbl>
            <c:spPr>
              <a:noFill/>
              <a:ln w="1090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accent5"/>
                    </a:solidFill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Sheet1!$B$1:$AB$1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Sheet1!$B$2:$AB$2</c:f>
              <c:numCache>
                <c:formatCode>0.00%</c:formatCode>
                <c:ptCount val="6"/>
                <c:pt idx="0">
                  <c:v>1.7899999999999999E-2</c:v>
                </c:pt>
                <c:pt idx="1">
                  <c:v>1.83E-2</c:v>
                </c:pt>
                <c:pt idx="2">
                  <c:v>1.653E-2</c:v>
                </c:pt>
                <c:pt idx="3">
                  <c:v>1.4800000000000001E-2</c:v>
                </c:pt>
                <c:pt idx="4">
                  <c:v>1.5180000000000001E-2</c:v>
                </c:pt>
                <c:pt idx="5">
                  <c:v>1.5469999999999999E-2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0B71-4507-845E-FB28367462C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Yield</c:v>
                </c:pt>
              </c:strCache>
            </c:strRef>
          </c:tx>
          <c:spPr>
            <a:ln w="5453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6"/>
            <c:spPr>
              <a:solidFill>
                <a:schemeClr val="accent3"/>
              </a:solidFill>
              <a:ln w="2726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 w="10905">
                <a:noFill/>
              </a:ln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Sheet1!$B$1:$AB$1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Sheet1!$B$3:$AB$3</c:f>
              <c:numCache>
                <c:formatCode>0.00%</c:formatCode>
                <c:ptCount val="6"/>
                <c:pt idx="0">
                  <c:v>3.3099999999999997E-2</c:v>
                </c:pt>
                <c:pt idx="1">
                  <c:v>3.1300000000000001E-2</c:v>
                </c:pt>
                <c:pt idx="2">
                  <c:v>2.5080000000000002E-2</c:v>
                </c:pt>
                <c:pt idx="3">
                  <c:v>0.02</c:v>
                </c:pt>
                <c:pt idx="4">
                  <c:v>1.9099999999999999E-2</c:v>
                </c:pt>
                <c:pt idx="5">
                  <c:v>1.9009999999999999E-2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0B71-4507-845E-FB28367462C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Cost</c:v>
                </c:pt>
              </c:strCache>
            </c:strRef>
          </c:tx>
          <c:spPr>
            <a:ln w="5453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6"/>
            <c:spPr>
              <a:solidFill>
                <a:schemeClr val="accent2"/>
              </a:solidFill>
              <a:ln w="2726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layout>
                <c:manualLayout>
                  <c:x val="-7.3002396439575484E-2"/>
                  <c:y val="6.1485087091386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8F-44CC-9A63-0E9B3AE917E2}"/>
                </c:ext>
              </c:extLst>
            </c:dLbl>
            <c:dLbl>
              <c:idx val="1"/>
              <c:layout>
                <c:manualLayout>
                  <c:x val="-7.6283774618410599E-2"/>
                  <c:y val="4.93638749701740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8F-44CC-9A63-0E9B3AE917E2}"/>
                </c:ext>
              </c:extLst>
            </c:dLbl>
            <c:dLbl>
              <c:idx val="2"/>
              <c:layout>
                <c:manualLayout>
                  <c:x val="-7.6283774618410599E-2"/>
                  <c:y val="4.33032689095681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8F-44CC-9A63-0E9B3AE917E2}"/>
                </c:ext>
              </c:extLst>
            </c:dLbl>
            <c:dLbl>
              <c:idx val="3"/>
              <c:layout>
                <c:manualLayout>
                  <c:x val="-5.9876883724235046E-2"/>
                  <c:y val="5.5424481030780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8F-44CC-9A63-0E9B3AE917E2}"/>
                </c:ext>
              </c:extLst>
            </c:dLbl>
            <c:dLbl>
              <c:idx val="4"/>
              <c:layout>
                <c:manualLayout>
                  <c:x val="-7.6283774618410599E-2"/>
                  <c:y val="4.33032689095681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18F-44CC-9A63-0E9B3AE917E2}"/>
                </c:ext>
              </c:extLst>
            </c:dLbl>
            <c:dLbl>
              <c:idx val="5"/>
              <c:layout>
                <c:manualLayout>
                  <c:x val="-3.0643421418097842E-2"/>
                  <c:y val="4.93638749701741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8F-44CC-9A63-0E9B3AE917E2}"/>
                </c:ext>
              </c:extLst>
            </c:dLbl>
            <c:spPr>
              <a:noFill/>
              <a:ln w="10905">
                <a:noFill/>
              </a:ln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Sheet1!$B$1:$AB$1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Sheet1!$B$4:$AB$4</c:f>
              <c:numCache>
                <c:formatCode>0.00%</c:formatCode>
                <c:ptCount val="6"/>
                <c:pt idx="0">
                  <c:v>1.52E-2</c:v>
                </c:pt>
                <c:pt idx="1">
                  <c:v>1.2999999999999999E-2</c:v>
                </c:pt>
                <c:pt idx="2">
                  <c:v>8.5500000000000003E-3</c:v>
                </c:pt>
                <c:pt idx="3">
                  <c:v>5.1999999999999998E-3</c:v>
                </c:pt>
                <c:pt idx="4">
                  <c:v>3.9199999999999999E-3</c:v>
                </c:pt>
                <c:pt idx="5">
                  <c:v>3.5400000000000002E-3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0B71-4507-845E-FB28367462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4185600"/>
        <c:axId val="184187136"/>
      </c:lineChart>
      <c:catAx>
        <c:axId val="18418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5453">
            <a:solidFill>
              <a:schemeClr val="accent6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zh-TW"/>
          </a:p>
        </c:txPr>
        <c:crossAx val="1841871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18713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4185600"/>
        <c:crosses val="autoZero"/>
        <c:crossBetween val="between"/>
      </c:valAx>
      <c:spPr>
        <a:noFill/>
        <a:ln w="10905">
          <a:noFill/>
        </a:ln>
      </c:spPr>
    </c:plotArea>
    <c:legend>
      <c:legendPos val="t"/>
      <c:layout>
        <c:manualLayout>
          <c:xMode val="edge"/>
          <c:yMode val="edge"/>
          <c:x val="6.7708267393565127E-2"/>
          <c:y val="3.6363636363636362E-2"/>
          <c:w val="0.82219813581546775"/>
          <c:h val="0.11632653061224489"/>
        </c:manualLayout>
      </c:layout>
      <c:overlay val="0"/>
      <c:spPr>
        <a:noFill/>
        <a:ln w="10905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accent6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新細明體"/>
        </a:defRPr>
      </a:pPr>
      <a:endParaRPr lang="zh-TW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791666666666666E-2"/>
          <c:y val="0.24124529815938614"/>
          <c:w val="0.95729166666666665"/>
          <c:h val="0.6097753147098651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Spread</c:v>
                </c:pt>
              </c:strCache>
            </c:strRef>
          </c:tx>
          <c:spPr>
            <a:ln w="16764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7"/>
            <c:spPr>
              <a:solidFill>
                <a:schemeClr val="accent5"/>
              </a:solidFill>
              <a:ln w="2794"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 w="1117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accent5"/>
                    </a:solidFill>
                  </a:defRPr>
                </a:pPr>
                <a:endParaRPr lang="zh-TW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Sheet1!$B$1:$AB$1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Sheet1!$B$2:$AB$2</c:f>
              <c:numCache>
                <c:formatCode>0.00%</c:formatCode>
                <c:ptCount val="6"/>
                <c:pt idx="0">
                  <c:v>1.32E-2</c:v>
                </c:pt>
                <c:pt idx="1">
                  <c:v>1.29E-2</c:v>
                </c:pt>
                <c:pt idx="2">
                  <c:v>1.145E-2</c:v>
                </c:pt>
                <c:pt idx="3">
                  <c:v>1.094E-2</c:v>
                </c:pt>
                <c:pt idx="4">
                  <c:v>1.136E-2</c:v>
                </c:pt>
                <c:pt idx="5">
                  <c:v>1.1469999999999999E-2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EF3F-4581-B5B8-F8046C166BC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Yield</c:v>
                </c:pt>
              </c:strCache>
            </c:strRef>
          </c:tx>
          <c:spPr>
            <a:ln w="5588">
              <a:solidFill>
                <a:schemeClr val="accent3">
                  <a:lumMod val="40000"/>
                  <a:lumOff val="6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7"/>
            <c:spPr>
              <a:solidFill>
                <a:schemeClr val="accent3"/>
              </a:solidFill>
              <a:ln w="2794">
                <a:solidFill>
                  <a:schemeClr val="accent3">
                    <a:lumMod val="40000"/>
                    <a:lumOff val="6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 w="11176">
                <a:noFill/>
              </a:ln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Sheet1!$B$1:$AB$1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Sheet1!$B$3:$AB$3</c:f>
              <c:numCache>
                <c:formatCode>0.00%</c:formatCode>
                <c:ptCount val="6"/>
                <c:pt idx="0">
                  <c:v>1.78E-2</c:v>
                </c:pt>
                <c:pt idx="1">
                  <c:v>1.7399999999999999E-2</c:v>
                </c:pt>
                <c:pt idx="2">
                  <c:v>1.506E-2</c:v>
                </c:pt>
                <c:pt idx="3">
                  <c:v>1.426E-2</c:v>
                </c:pt>
                <c:pt idx="4">
                  <c:v>1.456E-2</c:v>
                </c:pt>
                <c:pt idx="5">
                  <c:v>1.457E-2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EF3F-4581-B5B8-F8046C166BC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Cost</c:v>
                </c:pt>
              </c:strCache>
            </c:strRef>
          </c:tx>
          <c:spPr>
            <a:ln w="5588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6"/>
            <c:spPr>
              <a:solidFill>
                <a:schemeClr val="accent2"/>
              </a:solidFill>
              <a:ln w="2794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layout>
                <c:manualLayout>
                  <c:x val="-7.4451498206439162E-2"/>
                  <c:y val="4.55098049049601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EC-45EC-B3AD-71CB2731EF94}"/>
                </c:ext>
              </c:extLst>
            </c:dLbl>
            <c:dLbl>
              <c:idx val="1"/>
              <c:layout>
                <c:manualLayout>
                  <c:x val="-7.7654060256078877E-2"/>
                  <c:y val="7.09875119113295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EC-45EC-B3AD-71CB2731EF94}"/>
                </c:ext>
              </c:extLst>
            </c:dLbl>
            <c:dLbl>
              <c:idx val="2"/>
              <c:layout>
                <c:manualLayout>
                  <c:x val="-6.8046374107159746E-2"/>
                  <c:y val="5.82486584081448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EC-45EC-B3AD-71CB2731EF94}"/>
                </c:ext>
              </c:extLst>
            </c:dLbl>
            <c:dLbl>
              <c:idx val="3"/>
              <c:layout>
                <c:manualLayout>
                  <c:x val="-7.4451498206439162E-2"/>
                  <c:y val="5.82486584081448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EC-45EC-B3AD-71CB2731EF94}"/>
                </c:ext>
              </c:extLst>
            </c:dLbl>
            <c:dLbl>
              <c:idx val="4"/>
              <c:layout>
                <c:manualLayout>
                  <c:x val="-7.7654060256078877E-2"/>
                  <c:y val="5.82486584081448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EC-45EC-B3AD-71CB2731EF94}"/>
                </c:ext>
              </c:extLst>
            </c:dLbl>
            <c:dLbl>
              <c:idx val="5"/>
              <c:layout>
                <c:manualLayout>
                  <c:x val="-5.3860032908216456E-2"/>
                  <c:y val="5.82486584081448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EC-45EC-B3AD-71CB2731EF94}"/>
                </c:ext>
              </c:extLst>
            </c:dLbl>
            <c:spPr>
              <a:noFill/>
              <a:ln w="11176">
                <a:noFill/>
              </a:ln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Sheet1!$B$1:$AB$1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Sheet1!$B$4:$AB$4</c:f>
              <c:numCache>
                <c:formatCode>0.00%</c:formatCode>
                <c:ptCount val="6"/>
                <c:pt idx="0">
                  <c:v>4.4999999999999997E-3</c:v>
                </c:pt>
                <c:pt idx="1">
                  <c:v>4.5999999999999999E-3</c:v>
                </c:pt>
                <c:pt idx="2">
                  <c:v>3.6099999999999999E-3</c:v>
                </c:pt>
                <c:pt idx="3">
                  <c:v>3.31E-3</c:v>
                </c:pt>
                <c:pt idx="4">
                  <c:v>3.2100000000000002E-3</c:v>
                </c:pt>
                <c:pt idx="5">
                  <c:v>3.0999999999999999E-3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EF3F-4581-B5B8-F8046C166B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3718272"/>
        <c:axId val="183719808"/>
      </c:lineChart>
      <c:catAx>
        <c:axId val="18371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5588">
            <a:solidFill>
              <a:schemeClr val="hlink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zh-TW"/>
          </a:p>
        </c:txPr>
        <c:crossAx val="183719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371980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3718272"/>
        <c:crosses val="autoZero"/>
        <c:crossBetween val="between"/>
      </c:valAx>
      <c:spPr>
        <a:noFill/>
        <a:ln w="11176">
          <a:noFill/>
        </a:ln>
      </c:spPr>
    </c:plotArea>
    <c:legend>
      <c:legendPos val="t"/>
      <c:layout>
        <c:manualLayout>
          <c:xMode val="edge"/>
          <c:yMode val="edge"/>
          <c:x val="6.9791666666666669E-2"/>
          <c:y val="0"/>
          <c:w val="0.86562499999999998"/>
          <c:h val="0.11632653061224489"/>
        </c:manualLayout>
      </c:layout>
      <c:overlay val="0"/>
      <c:spPr>
        <a:noFill/>
        <a:ln w="11176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accent6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新細明體"/>
        </a:defRPr>
      </a:pPr>
      <a:endParaRPr lang="zh-TW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879021879021878E-2"/>
          <c:y val="5.3547948611686685E-2"/>
          <c:w val="0.96267696267696268"/>
          <c:h val="0.684459179444674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Mega Bank Interest Spread</c:v>
                </c:pt>
              </c:strCache>
            </c:strRef>
          </c:tx>
          <c:spPr>
            <a:ln w="28214">
              <a:solidFill>
                <a:schemeClr val="accent3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chemeClr val="accent5"/>
              </a:solidFill>
              <a:ln>
                <a:solidFill>
                  <a:schemeClr val="accent3"/>
                </a:solidFill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5"/>
              <c:layout>
                <c:manualLayout>
                  <c:x val="-8.2505923659707908E-2"/>
                  <c:y val="-0.141863770505090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0E-469E-B61D-13FA1982D99A}"/>
                </c:ext>
              </c:extLst>
            </c:dLbl>
            <c:spPr>
              <a:noFill/>
              <a:ln w="18809">
                <a:noFill/>
              </a:ln>
            </c:spPr>
            <c:txPr>
              <a:bodyPr/>
              <a:lstStyle/>
              <a:p>
                <a:pPr algn="ctr" rtl="0">
                  <a:defRPr/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Sheet1!$B$1:$AC$1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Sheet1!$B$2:$AC$2</c:f>
              <c:numCache>
                <c:formatCode>0.00%</c:formatCode>
                <c:ptCount val="5"/>
                <c:pt idx="0">
                  <c:v>9.2999999999999992E-3</c:v>
                </c:pt>
                <c:pt idx="1">
                  <c:v>9.5499999999999995E-3</c:v>
                </c:pt>
                <c:pt idx="2">
                  <c:v>8.2000000000000007E-3</c:v>
                </c:pt>
                <c:pt idx="3">
                  <c:v>8.5000000000000006E-3</c:v>
                </c:pt>
                <c:pt idx="4">
                  <c:v>8.6999999999999994E-3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250E-469E-B61D-13FA1982D99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中部</c:v>
                </c:pt>
              </c:strCache>
            </c:strRef>
          </c:tx>
          <c:spPr>
            <a:ln w="9405">
              <a:solidFill>
                <a:srgbClr val="FFFF00"/>
              </a:solidFill>
              <a:prstDash val="solid"/>
            </a:ln>
          </c:spPr>
          <c:marker>
            <c:symbol val="none"/>
          </c:marker>
          <c:dLbls>
            <c:spPr>
              <a:noFill/>
              <a:ln w="1880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Sheet1!$B$1:$AC$1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Sheet1!$B$3:$AC$3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50E-469E-B61D-13FA1982D9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3975936"/>
        <c:axId val="183977472"/>
      </c:lineChart>
      <c:catAx>
        <c:axId val="18397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405">
            <a:solidFill>
              <a:schemeClr val="accent6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zh-TW"/>
          </a:p>
        </c:txPr>
        <c:crossAx val="183977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3977472"/>
        <c:scaling>
          <c:orientation val="minMax"/>
          <c:max val="1.5000000000000003E-2"/>
          <c:min val="6.0000000000000019E-3"/>
        </c:scaling>
        <c:delete val="1"/>
        <c:axPos val="l"/>
        <c:numFmt formatCode="0.00%" sourceLinked="1"/>
        <c:majorTickMark val="out"/>
        <c:minorTickMark val="none"/>
        <c:tickLblPos val="nextTo"/>
        <c:crossAx val="183975936"/>
        <c:crosses val="autoZero"/>
        <c:crossBetween val="between"/>
      </c:valAx>
      <c:spPr>
        <a:noFill/>
        <a:ln w="1880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accent6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新細明體"/>
        </a:defRPr>
      </a:pPr>
      <a:endParaRPr lang="zh-TW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794871794871794E-2"/>
          <c:y val="0.25"/>
          <c:w val="0.96282051282051284"/>
          <c:h val="0.4810606060606060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Mega Bank Interest Spread</c:v>
                </c:pt>
              </c:strCache>
            </c:strRef>
          </c:tx>
          <c:spPr>
            <a:ln w="28148">
              <a:solidFill>
                <a:schemeClr val="accent3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chemeClr val="accent5"/>
              </a:solidFill>
              <a:ln>
                <a:solidFill>
                  <a:schemeClr val="accent3"/>
                </a:solidFill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5"/>
              <c:layout>
                <c:manualLayout>
                  <c:x val="-8.3540526229576945E-2"/>
                  <c:y val="-0.1365593248472399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BC-4ADF-A5AC-F849AE438A9F}"/>
                </c:ext>
              </c:extLst>
            </c:dLbl>
            <c:dLbl>
              <c:idx val="8"/>
              <c:spPr>
                <a:noFill/>
                <a:ln w="18765">
                  <a:noFill/>
                </a:ln>
              </c:spPr>
              <c:txPr>
                <a:bodyPr/>
                <a:lstStyle/>
                <a:p>
                  <a:pPr algn="ctr" rtl="0">
                    <a:defRPr sz="1200" b="1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A5A-4EEE-9FC6-ACA947DBEF5E}"/>
                </c:ext>
              </c:extLst>
            </c:dLbl>
            <c:dLbl>
              <c:idx val="9"/>
              <c:spPr>
                <a:noFill/>
                <a:ln w="18765">
                  <a:noFill/>
                </a:ln>
              </c:spPr>
              <c:txPr>
                <a:bodyPr/>
                <a:lstStyle/>
                <a:p>
                  <a:pPr algn="ctr" rtl="0">
                    <a:defRPr sz="1200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Arial Narrow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A5A-4EEE-9FC6-ACA947DBEF5E}"/>
                </c:ext>
              </c:extLst>
            </c:dLbl>
            <c:dLbl>
              <c:idx val="10"/>
              <c:spPr>
                <a:noFill/>
                <a:ln w="18765">
                  <a:noFill/>
                </a:ln>
              </c:spPr>
              <c:txPr>
                <a:bodyPr/>
                <a:lstStyle/>
                <a:p>
                  <a:pPr algn="ctr" rtl="0">
                    <a:defRPr sz="1200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Arial Narrow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A5A-4EEE-9FC6-ACA947DBEF5E}"/>
                </c:ext>
              </c:extLst>
            </c:dLbl>
            <c:dLbl>
              <c:idx val="11"/>
              <c:spPr>
                <a:noFill/>
                <a:ln w="18765">
                  <a:noFill/>
                </a:ln>
              </c:spPr>
              <c:txPr>
                <a:bodyPr/>
                <a:lstStyle/>
                <a:p>
                  <a:pPr algn="ctr" rtl="0">
                    <a:defRPr sz="1200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Arial Narrow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A5A-4EEE-9FC6-ACA947DBEF5E}"/>
                </c:ext>
              </c:extLst>
            </c:dLbl>
            <c:spPr>
              <a:noFill/>
              <a:ln w="18765">
                <a:noFill/>
              </a:ln>
            </c:spPr>
            <c:txPr>
              <a:bodyPr/>
              <a:lstStyle/>
              <a:p>
                <a:pPr algn="ctr" rtl="0">
                  <a:defRPr sz="1200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Sheet1!$B$1:$AC$1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Sheet1!$B$2:$AC$2</c:f>
              <c:numCache>
                <c:formatCode>0.00%</c:formatCode>
                <c:ptCount val="5"/>
                <c:pt idx="0">
                  <c:v>9.1000000000000004E-3</c:v>
                </c:pt>
                <c:pt idx="1">
                  <c:v>9.5200000000000007E-3</c:v>
                </c:pt>
                <c:pt idx="2">
                  <c:v>7.4000000000000003E-3</c:v>
                </c:pt>
                <c:pt idx="3">
                  <c:v>7.4999999999999997E-3</c:v>
                </c:pt>
                <c:pt idx="4">
                  <c:v>8.0999999999999996E-3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13BC-4ADF-A5AC-F849AE438A9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9383">
              <a:solidFill>
                <a:srgbClr val="FFFF00"/>
              </a:solidFill>
              <a:prstDash val="solid"/>
            </a:ln>
          </c:spPr>
          <c:marker>
            <c:symbol val="none"/>
          </c:marker>
          <c:dLbls>
            <c:spPr>
              <a:noFill/>
              <a:ln w="18765">
                <a:noFill/>
              </a:ln>
            </c:spPr>
            <c:txPr>
              <a:bodyPr/>
              <a:lstStyle/>
              <a:p>
                <a:pPr>
                  <a:defRPr sz="554" b="1" i="0" u="none" strike="noStrike" baseline="0">
                    <a:solidFill>
                      <a:schemeClr val="tx1"/>
                    </a:solidFill>
                    <a:latin typeface="新細明體"/>
                    <a:ea typeface="新細明體"/>
                    <a:cs typeface="新細明體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Sheet1!$B$1:$AC$1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Sheet1!$B$3:$AC$3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3BC-4ADF-A5AC-F849AE438A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4022144"/>
        <c:axId val="184023680"/>
      </c:lineChart>
      <c:catAx>
        <c:axId val="18402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383">
            <a:solidFill>
              <a:schemeClr val="accent6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defRPr>
            </a:pPr>
            <a:endParaRPr lang="zh-TW"/>
          </a:p>
        </c:txPr>
        <c:crossAx val="184023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023680"/>
        <c:scaling>
          <c:orientation val="minMax"/>
          <c:max val="1.5000000000000003E-2"/>
          <c:min val="6.0000000000000019E-3"/>
        </c:scaling>
        <c:delete val="1"/>
        <c:axPos val="l"/>
        <c:numFmt formatCode="0.00%" sourceLinked="1"/>
        <c:majorTickMark val="out"/>
        <c:minorTickMark val="none"/>
        <c:tickLblPos val="nextTo"/>
        <c:crossAx val="184022144"/>
        <c:crosses val="autoZero"/>
        <c:crossBetween val="between"/>
      </c:valAx>
      <c:spPr>
        <a:noFill/>
        <a:ln w="1876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10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879021879021878E-2"/>
          <c:y val="5.3547948611686706E-2"/>
          <c:w val="0.96267696267696268"/>
          <c:h val="0.684459179444674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Mega Bank Interest Spread</c:v>
                </c:pt>
              </c:strCache>
            </c:strRef>
          </c:tx>
          <c:spPr>
            <a:ln w="28214">
              <a:solidFill>
                <a:schemeClr val="accent3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chemeClr val="accent5"/>
              </a:solidFill>
              <a:ln>
                <a:solidFill>
                  <a:schemeClr val="accent3"/>
                </a:solidFill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5"/>
              <c:layout>
                <c:manualLayout>
                  <c:x val="-8.2505923659707908E-2"/>
                  <c:y val="-0.141863770505090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0E-469E-B61D-13FA1982D99A}"/>
                </c:ext>
              </c:extLst>
            </c:dLbl>
            <c:spPr>
              <a:noFill/>
              <a:ln w="18809">
                <a:noFill/>
              </a:ln>
            </c:spPr>
            <c:txPr>
              <a:bodyPr/>
              <a:lstStyle/>
              <a:p>
                <a:pPr algn="ctr" rtl="0">
                  <a:defRPr/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Sheet1!$B$1:$AC$1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Sheet1!$B$2:$AC$2</c:f>
              <c:numCache>
                <c:formatCode>0.00%</c:formatCode>
                <c:ptCount val="5"/>
                <c:pt idx="0">
                  <c:v>1.03E-2</c:v>
                </c:pt>
                <c:pt idx="1">
                  <c:v>8.9300000000000004E-3</c:v>
                </c:pt>
                <c:pt idx="2">
                  <c:v>8.3999999999999995E-3</c:v>
                </c:pt>
                <c:pt idx="3">
                  <c:v>8.5000000000000006E-3</c:v>
                </c:pt>
                <c:pt idx="4">
                  <c:v>8.0999999999999996E-3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250E-469E-B61D-13FA1982D99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中部</c:v>
                </c:pt>
              </c:strCache>
            </c:strRef>
          </c:tx>
          <c:spPr>
            <a:ln w="9405">
              <a:solidFill>
                <a:srgbClr val="FFFF00"/>
              </a:solidFill>
              <a:prstDash val="solid"/>
            </a:ln>
          </c:spPr>
          <c:marker>
            <c:symbol val="none"/>
          </c:marker>
          <c:dLbls>
            <c:spPr>
              <a:noFill/>
              <a:ln w="1880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Sheet1!$B$1:$AC$1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Sheet1!$B$3:$AC$3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50E-469E-B61D-13FA1982D9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4259328"/>
        <c:axId val="184260864"/>
      </c:lineChart>
      <c:catAx>
        <c:axId val="18425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405">
            <a:solidFill>
              <a:schemeClr val="accent6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zh-TW"/>
          </a:p>
        </c:txPr>
        <c:crossAx val="184260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260864"/>
        <c:scaling>
          <c:orientation val="minMax"/>
          <c:max val="1.5000000000000003E-2"/>
          <c:min val="6.0000000000000019E-3"/>
        </c:scaling>
        <c:delete val="1"/>
        <c:axPos val="l"/>
        <c:numFmt formatCode="0.00%" sourceLinked="1"/>
        <c:majorTickMark val="out"/>
        <c:minorTickMark val="none"/>
        <c:tickLblPos val="nextTo"/>
        <c:crossAx val="184259328"/>
        <c:crosses val="autoZero"/>
        <c:crossBetween val="between"/>
      </c:valAx>
      <c:spPr>
        <a:noFill/>
        <a:ln w="1880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accent6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新細明體"/>
        </a:defRPr>
      </a:pPr>
      <a:endParaRPr lang="zh-TW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879021879021878E-2"/>
          <c:y val="0.24723247232472328"/>
          <c:w val="0.96267696267696268"/>
          <c:h val="0.4907749077490775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Mega Bank Interest Spread</c:v>
                </c:pt>
              </c:strCache>
            </c:strRef>
          </c:tx>
          <c:spPr>
            <a:ln w="47625">
              <a:solidFill>
                <a:schemeClr val="accent2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11"/>
            <c:spPr>
              <a:solidFill>
                <a:schemeClr val="accent5"/>
              </a:solidFill>
              <a:ln>
                <a:solidFill>
                  <a:schemeClr val="accent3"/>
                </a:solidFill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5"/>
              <c:layout>
                <c:manualLayout>
                  <c:x val="-8.2505923659707908E-2"/>
                  <c:y val="-0.141863770505090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0E-469E-B61D-13FA1982D99A}"/>
                </c:ext>
              </c:extLst>
            </c:dLbl>
            <c:spPr>
              <a:noFill/>
              <a:ln w="18809">
                <a:noFill/>
              </a:ln>
            </c:spPr>
            <c:txPr>
              <a:bodyPr/>
              <a:lstStyle/>
              <a:p>
                <a:pPr algn="ctr" rtl="0">
                  <a:defRPr/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Sheet1!$B$1:$AC$1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Sheet1!$B$2:$AC$2</c:f>
              <c:numCache>
                <c:formatCode>0.00%</c:formatCode>
                <c:ptCount val="5"/>
                <c:pt idx="0">
                  <c:v>9.7999999999999997E-3</c:v>
                </c:pt>
                <c:pt idx="1">
                  <c:v>9.1999999999999998E-3</c:v>
                </c:pt>
                <c:pt idx="2">
                  <c:v>8.3000000000000001E-3</c:v>
                </c:pt>
                <c:pt idx="3">
                  <c:v>8.5000000000000006E-3</c:v>
                </c:pt>
                <c:pt idx="4">
                  <c:v>8.3000000000000001E-3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250E-469E-B61D-13FA1982D99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中部</c:v>
                </c:pt>
              </c:strCache>
            </c:strRef>
          </c:tx>
          <c:spPr>
            <a:ln w="9405">
              <a:solidFill>
                <a:srgbClr val="FFFF00"/>
              </a:solidFill>
              <a:prstDash val="solid"/>
            </a:ln>
          </c:spPr>
          <c:marker>
            <c:symbol val="none"/>
          </c:marker>
          <c:dLbls>
            <c:spPr>
              <a:noFill/>
              <a:ln w="1880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Sheet1!$B$1:$AC$1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Sheet1!$B$3:$AC$3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50E-469E-B61D-13FA1982D9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4148352"/>
        <c:axId val="184149888"/>
      </c:lineChart>
      <c:catAx>
        <c:axId val="18414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405">
            <a:solidFill>
              <a:schemeClr val="accent6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zh-TW"/>
          </a:p>
        </c:txPr>
        <c:crossAx val="184149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149888"/>
        <c:scaling>
          <c:orientation val="minMax"/>
          <c:min val="6.0000000000000019E-3"/>
        </c:scaling>
        <c:delete val="1"/>
        <c:axPos val="l"/>
        <c:numFmt formatCode="0.00%" sourceLinked="1"/>
        <c:majorTickMark val="out"/>
        <c:minorTickMark val="none"/>
        <c:tickLblPos val="nextTo"/>
        <c:crossAx val="184148352"/>
        <c:crosses val="autoZero"/>
        <c:crossBetween val="between"/>
      </c:valAx>
      <c:spPr>
        <a:noFill/>
        <a:ln w="1880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accent6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新細明體"/>
        </a:defRPr>
      </a:pPr>
      <a:endParaRPr lang="zh-TW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084514081765153E-2"/>
          <c:y val="2.793425989536543E-3"/>
          <c:w val="0.97535211267605637"/>
          <c:h val="0.89944134078212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Sheet2!#REF!</c:f>
              <c:strCache>
                <c:ptCount val="1"/>
                <c:pt idx="0">
                  <c:v>#REF!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46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CC99FF" mc:Ignorable="a14" a14:legacySpreadsheetColorIndex="4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46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160">
              <a:noFill/>
            </a:ln>
          </c:spPr>
          <c:invertIfNegative val="0"/>
          <c:dLbls>
            <c:delete val="1"/>
          </c:dLbls>
          <c:cat>
            <c:strRef>
              <c:f>Sheet2!$B$2:$K$2</c:f>
              <c:strCache>
                <c:ptCount val="8"/>
                <c:pt idx="0">
                  <c:v>2Q/19</c:v>
                </c:pt>
                <c:pt idx="1">
                  <c:v>3Q/19</c:v>
                </c:pt>
                <c:pt idx="2">
                  <c:v>4Q/19</c:v>
                </c:pt>
                <c:pt idx="3">
                  <c:v>1Q/20</c:v>
                </c:pt>
                <c:pt idx="4">
                  <c:v>2Q/20</c:v>
                </c:pt>
                <c:pt idx="5">
                  <c:v>3Q/20</c:v>
                </c:pt>
                <c:pt idx="6">
                  <c:v>4Q/20</c:v>
                </c:pt>
                <c:pt idx="7">
                  <c:v>1Q/21</c:v>
                </c:pt>
              </c:strCache>
            </c:strRef>
          </c:cat>
          <c:val>
            <c:numRef>
              <c:f>Sheet2!#REF!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BE-464F-8A2E-88C124B5DB97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Structured Notes Fee</c:v>
                </c:pt>
              </c:strCache>
            </c:strRef>
          </c:tx>
          <c:spPr>
            <a:solidFill>
              <a:schemeClr val="accent2"/>
            </a:solidFill>
            <a:ln w="952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9.22267625351475E-3"/>
                  <c:y val="-1.5126133046686974E-2"/>
                </c:manualLayout>
              </c:layout>
              <c:spPr>
                <a:noFill/>
                <a:ln w="28160">
                  <a:noFill/>
                </a:ln>
              </c:spPr>
              <c:txPr>
                <a:bodyPr/>
                <a:lstStyle/>
                <a:p>
                  <a:pPr>
                    <a:defRPr sz="1275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BBE-464F-8A2E-88C124B5DB97}"/>
                </c:ext>
              </c:extLst>
            </c:dLbl>
            <c:dLbl>
              <c:idx val="3"/>
              <c:layout>
                <c:manualLayout>
                  <c:x val="1.3225244893874666E-3"/>
                  <c:y val="-8.3384073119614488E-3"/>
                </c:manualLayout>
              </c:layout>
              <c:spPr>
                <a:noFill/>
                <a:ln w="28160">
                  <a:noFill/>
                </a:ln>
              </c:spPr>
              <c:txPr>
                <a:bodyPr/>
                <a:lstStyle/>
                <a:p>
                  <a:pPr>
                    <a:defRPr sz="1275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BE-464F-8A2E-88C124B5DB97}"/>
                </c:ext>
              </c:extLst>
            </c:dLbl>
            <c:dLbl>
              <c:idx val="4"/>
              <c:layout>
                <c:manualLayout>
                  <c:x val="-8.7817819607149961E-4"/>
                  <c:y val="-1.2891609837810791E-2"/>
                </c:manualLayout>
              </c:layout>
              <c:spPr>
                <a:noFill/>
                <a:ln w="28160">
                  <a:noFill/>
                </a:ln>
              </c:spPr>
              <c:txPr>
                <a:bodyPr/>
                <a:lstStyle/>
                <a:p>
                  <a:pPr>
                    <a:defRPr sz="1275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BBE-464F-8A2E-88C124B5DB97}"/>
                </c:ext>
              </c:extLst>
            </c:dLbl>
            <c:spPr>
              <a:noFill/>
              <a:ln w="2816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75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Sheet2!$B$2:$K$2</c:f>
              <c:strCache>
                <c:ptCount val="8"/>
                <c:pt idx="0">
                  <c:v>2Q/19</c:v>
                </c:pt>
                <c:pt idx="1">
                  <c:v>3Q/19</c:v>
                </c:pt>
                <c:pt idx="2">
                  <c:v>4Q/19</c:v>
                </c:pt>
                <c:pt idx="3">
                  <c:v>1Q/20</c:v>
                </c:pt>
                <c:pt idx="4">
                  <c:v>2Q/20</c:v>
                </c:pt>
                <c:pt idx="5">
                  <c:v>3Q/20</c:v>
                </c:pt>
                <c:pt idx="6">
                  <c:v>4Q/20</c:v>
                </c:pt>
                <c:pt idx="7">
                  <c:v>1Q/21</c:v>
                </c:pt>
              </c:strCache>
            </c:strRef>
          </c:cat>
          <c:val>
            <c:numRef>
              <c:f>Sheet2!$B$3:$K$3</c:f>
              <c:numCache>
                <c:formatCode>0</c:formatCode>
                <c:ptCount val="8"/>
                <c:pt idx="0">
                  <c:v>67</c:v>
                </c:pt>
                <c:pt idx="1">
                  <c:v>87</c:v>
                </c:pt>
                <c:pt idx="2">
                  <c:v>72</c:v>
                </c:pt>
                <c:pt idx="3">
                  <c:v>94</c:v>
                </c:pt>
                <c:pt idx="4">
                  <c:v>56</c:v>
                </c:pt>
                <c:pt idx="5">
                  <c:v>139</c:v>
                </c:pt>
                <c:pt idx="6">
                  <c:v>126</c:v>
                </c:pt>
                <c:pt idx="7">
                  <c:v>135.32999999999998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BBE-464F-8A2E-88C124B5DB97}"/>
            </c:ext>
          </c:extLst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Bancassurance Fee</c:v>
                </c:pt>
              </c:strCache>
            </c:strRef>
          </c:tx>
          <c:spPr>
            <a:solidFill>
              <a:schemeClr val="accent3"/>
            </a:solidFill>
            <a:ln w="952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8.7818435564417097E-4"/>
                  <c:y val="-1.1718400385921535E-2"/>
                </c:manualLayout>
              </c:layout>
              <c:spPr>
                <a:noFill/>
                <a:ln w="28160">
                  <a:noFill/>
                </a:ln>
              </c:spPr>
              <c:txPr>
                <a:bodyPr/>
                <a:lstStyle/>
                <a:p>
                  <a:pPr>
                    <a:defRPr sz="1275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BE-464F-8A2E-88C124B5DB97}"/>
                </c:ext>
              </c:extLst>
            </c:dLbl>
            <c:spPr>
              <a:noFill/>
              <a:ln w="2816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75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Sheet2!$B$2:$K$2</c:f>
              <c:strCache>
                <c:ptCount val="8"/>
                <c:pt idx="0">
                  <c:v>2Q/19</c:v>
                </c:pt>
                <c:pt idx="1">
                  <c:v>3Q/19</c:v>
                </c:pt>
                <c:pt idx="2">
                  <c:v>4Q/19</c:v>
                </c:pt>
                <c:pt idx="3">
                  <c:v>1Q/20</c:v>
                </c:pt>
                <c:pt idx="4">
                  <c:v>2Q/20</c:v>
                </c:pt>
                <c:pt idx="5">
                  <c:v>3Q/20</c:v>
                </c:pt>
                <c:pt idx="6">
                  <c:v>4Q/20</c:v>
                </c:pt>
                <c:pt idx="7">
                  <c:v>1Q/21</c:v>
                </c:pt>
              </c:strCache>
            </c:strRef>
          </c:cat>
          <c:val>
            <c:numRef>
              <c:f>Sheet2!$B$4:$K$4</c:f>
              <c:numCache>
                <c:formatCode>0</c:formatCode>
                <c:ptCount val="8"/>
                <c:pt idx="0" formatCode="General">
                  <c:v>320</c:v>
                </c:pt>
                <c:pt idx="1">
                  <c:v>377</c:v>
                </c:pt>
                <c:pt idx="2">
                  <c:v>431</c:v>
                </c:pt>
                <c:pt idx="3">
                  <c:v>239</c:v>
                </c:pt>
                <c:pt idx="4">
                  <c:v>289</c:v>
                </c:pt>
                <c:pt idx="5">
                  <c:v>101</c:v>
                </c:pt>
                <c:pt idx="6">
                  <c:v>170</c:v>
                </c:pt>
                <c:pt idx="7">
                  <c:v>166.03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BBE-464F-8A2E-88C124B5DB97}"/>
            </c:ext>
          </c:extLst>
        </c:ser>
        <c:ser>
          <c:idx val="3"/>
          <c:order val="3"/>
          <c:tx>
            <c:strRef>
              <c:f>Sheet2!$A$5</c:f>
              <c:strCache>
                <c:ptCount val="1"/>
                <c:pt idx="0">
                  <c:v>Mutual Fund Fee</c:v>
                </c:pt>
              </c:strCache>
            </c:strRef>
          </c:tx>
          <c:spPr>
            <a:solidFill>
              <a:schemeClr val="accent5"/>
            </a:solidFill>
            <a:ln w="952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pPr>
                <a:noFill/>
                <a:ln w="28160">
                  <a:noFill/>
                </a:ln>
              </c:spPr>
              <c:txPr>
                <a:bodyPr/>
                <a:lstStyle/>
                <a:p>
                  <a:pPr>
                    <a:defRPr sz="1275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906-48B3-8B57-BA9C886A59C0}"/>
                </c:ext>
              </c:extLst>
            </c:dLbl>
            <c:spPr>
              <a:noFill/>
              <a:ln w="2816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75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Sheet2!$B$2:$K$2</c:f>
              <c:strCache>
                <c:ptCount val="8"/>
                <c:pt idx="0">
                  <c:v>2Q/19</c:v>
                </c:pt>
                <c:pt idx="1">
                  <c:v>3Q/19</c:v>
                </c:pt>
                <c:pt idx="2">
                  <c:v>4Q/19</c:v>
                </c:pt>
                <c:pt idx="3">
                  <c:v>1Q/20</c:v>
                </c:pt>
                <c:pt idx="4">
                  <c:v>2Q/20</c:v>
                </c:pt>
                <c:pt idx="5">
                  <c:v>3Q/20</c:v>
                </c:pt>
                <c:pt idx="6">
                  <c:v>4Q/20</c:v>
                </c:pt>
                <c:pt idx="7">
                  <c:v>1Q/21</c:v>
                </c:pt>
              </c:strCache>
            </c:strRef>
          </c:cat>
          <c:val>
            <c:numRef>
              <c:f>Sheet2!$B$5:$K$5</c:f>
              <c:numCache>
                <c:formatCode>0</c:formatCode>
                <c:ptCount val="8"/>
                <c:pt idx="0">
                  <c:v>108</c:v>
                </c:pt>
                <c:pt idx="1">
                  <c:v>121</c:v>
                </c:pt>
                <c:pt idx="2">
                  <c:v>106</c:v>
                </c:pt>
                <c:pt idx="3">
                  <c:v>144</c:v>
                </c:pt>
                <c:pt idx="4">
                  <c:v>138</c:v>
                </c:pt>
                <c:pt idx="5">
                  <c:v>203</c:v>
                </c:pt>
                <c:pt idx="6">
                  <c:v>255</c:v>
                </c:pt>
                <c:pt idx="7">
                  <c:v>202.85000000000002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BBE-464F-8A2E-88C124B5DB97}"/>
            </c:ext>
          </c:extLst>
        </c:ser>
        <c:ser>
          <c:idx val="4"/>
          <c:order val="4"/>
          <c:tx>
            <c:strRef>
              <c:f>Sheet2!$A$6</c:f>
              <c:strCache>
                <c:ptCount val="1"/>
                <c:pt idx="0">
                  <c:v>Management Fee**</c:v>
                </c:pt>
              </c:strCache>
            </c:strRef>
          </c:tx>
          <c:spPr>
            <a:solidFill>
              <a:schemeClr val="accent6"/>
            </a:solidFill>
            <a:ln w="952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 w="2816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3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Sheet2!$B$2:$K$2</c:f>
              <c:strCache>
                <c:ptCount val="8"/>
                <c:pt idx="0">
                  <c:v>2Q/19</c:v>
                </c:pt>
                <c:pt idx="1">
                  <c:v>3Q/19</c:v>
                </c:pt>
                <c:pt idx="2">
                  <c:v>4Q/19</c:v>
                </c:pt>
                <c:pt idx="3">
                  <c:v>1Q/20</c:v>
                </c:pt>
                <c:pt idx="4">
                  <c:v>2Q/20</c:v>
                </c:pt>
                <c:pt idx="5">
                  <c:v>3Q/20</c:v>
                </c:pt>
                <c:pt idx="6">
                  <c:v>4Q/20</c:v>
                </c:pt>
                <c:pt idx="7">
                  <c:v>1Q/21</c:v>
                </c:pt>
              </c:strCache>
            </c:strRef>
          </c:cat>
          <c:val>
            <c:numRef>
              <c:f>Sheet2!$B$6:$K$6</c:f>
              <c:numCache>
                <c:formatCode>0</c:formatCode>
                <c:ptCount val="8"/>
                <c:pt idx="0" formatCode="General">
                  <c:v>113</c:v>
                </c:pt>
                <c:pt idx="1">
                  <c:v>101</c:v>
                </c:pt>
                <c:pt idx="2">
                  <c:v>92</c:v>
                </c:pt>
                <c:pt idx="3">
                  <c:v>89</c:v>
                </c:pt>
                <c:pt idx="4">
                  <c:v>106</c:v>
                </c:pt>
                <c:pt idx="5">
                  <c:v>110</c:v>
                </c:pt>
                <c:pt idx="6">
                  <c:v>107</c:v>
                </c:pt>
                <c:pt idx="7">
                  <c:v>139.47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BBE-464F-8A2E-88C124B5DB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serLines>
          <c:spPr>
            <a:ln w="3520">
              <a:solidFill>
                <a:srgbClr val="000000"/>
              </a:solidFill>
              <a:prstDash val="solid"/>
            </a:ln>
          </c:spPr>
        </c:serLines>
        <c:axId val="184304000"/>
        <c:axId val="184305536"/>
      </c:barChart>
      <c:catAx>
        <c:axId val="18430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52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84305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3055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4304000"/>
        <c:crosses val="autoZero"/>
        <c:crossBetween val="between"/>
      </c:valAx>
      <c:spPr>
        <a:noFill/>
        <a:ln w="281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7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248593925759281E-3"/>
          <c:y val="0.28378378378378377"/>
          <c:w val="1"/>
          <c:h val="0.459787652791948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1Q/20</c:v>
                </c:pt>
              </c:strCache>
            </c:strRef>
          </c:tx>
          <c:spPr>
            <a:solidFill>
              <a:schemeClr val="accent2"/>
            </a:solidFill>
            <a:ln w="25767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A57-44C7-88B7-091AA55B3662}"/>
                </c:ext>
              </c:extLst>
            </c:dLbl>
            <c:dLbl>
              <c:idx val="1"/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A57-44C7-88B7-091AA55B3662}"/>
                </c:ext>
              </c:extLst>
            </c:dLbl>
            <c:dLbl>
              <c:idx val="2"/>
              <c:layout>
                <c:manualLayout>
                  <c:x val="-2.391324605134415E-3"/>
                  <c:y val="-1.0380604714676722E-2"/>
                </c:manualLayout>
              </c:layout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DF-4CDF-8FBE-C719D80ECD86}"/>
                </c:ext>
              </c:extLst>
            </c:dLbl>
            <c:dLbl>
              <c:idx val="4"/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A57-44C7-88B7-091AA55B3662}"/>
                </c:ext>
              </c:extLst>
            </c:dLbl>
            <c:numFmt formatCode="#,##0_);[Red]\(#,##0\)" sourceLinked="0"/>
            <c:spPr>
              <a:noFill/>
              <a:ln w="2576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17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Sheet2!$B$2:$G$2</c:f>
              <c:strCache>
                <c:ptCount val="6"/>
                <c:pt idx="0">
                  <c:v>財富管理*</c:v>
                </c:pt>
                <c:pt idx="1">
                  <c:v>外匯</c:v>
                </c:pt>
                <c:pt idx="2">
                  <c:v>放款手續費**</c:v>
                </c:pt>
                <c:pt idx="3">
                  <c:v>保管及信託</c:v>
                </c:pt>
                <c:pt idx="4">
                  <c:v>信用卡</c:v>
                </c:pt>
                <c:pt idx="5">
                  <c:v>其他</c:v>
                </c:pt>
              </c:strCache>
            </c:strRef>
          </c:cat>
          <c:val>
            <c:numRef>
              <c:f>Sheet2!$B$3:$G$3</c:f>
              <c:numCache>
                <c:formatCode>0</c:formatCode>
                <c:ptCount val="6"/>
                <c:pt idx="0" formatCode="0_ ">
                  <c:v>648</c:v>
                </c:pt>
                <c:pt idx="1">
                  <c:v>294</c:v>
                </c:pt>
                <c:pt idx="2">
                  <c:v>562</c:v>
                </c:pt>
                <c:pt idx="3">
                  <c:v>99</c:v>
                </c:pt>
                <c:pt idx="4">
                  <c:v>52</c:v>
                </c:pt>
                <c:pt idx="5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DF-4CDF-8FBE-C719D80ECD86}"/>
            </c:ext>
          </c:extLst>
        </c:ser>
        <c:ser>
          <c:idx val="1"/>
          <c:order val="1"/>
          <c:tx>
            <c:strRef>
              <c:f>Sheet2!$A$4</c:f>
              <c:strCache>
                <c:ptCount val="1"/>
                <c:pt idx="0">
                  <c:v>1Q/21</c:v>
                </c:pt>
              </c:strCache>
            </c:strRef>
          </c:tx>
          <c:spPr>
            <a:solidFill>
              <a:schemeClr val="accent5"/>
            </a:solidFill>
            <a:ln w="25767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1664026464147668E-3"/>
                  <c:y val="-2.1500233742089814E-2"/>
                </c:manualLayout>
              </c:layout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DF-4CDF-8FBE-C719D80ECD86}"/>
                </c:ext>
              </c:extLst>
            </c:dLbl>
            <c:dLbl>
              <c:idx val="1"/>
              <c:layout>
                <c:manualLayout>
                  <c:x val="1.2081921712448485E-3"/>
                  <c:y val="-2.1155179885494257E-2"/>
                </c:manualLayout>
              </c:layout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DF-4CDF-8FBE-C719D80ECD86}"/>
                </c:ext>
              </c:extLst>
            </c:dLbl>
            <c:dLbl>
              <c:idx val="2"/>
              <c:layout>
                <c:manualLayout>
                  <c:x val="4.5827869889044637E-3"/>
                  <c:y val="-1.802570383048524E-2"/>
                </c:manualLayout>
              </c:layout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DF-4CDF-8FBE-C719D80ECD86}"/>
                </c:ext>
              </c:extLst>
            </c:dLbl>
            <c:dLbl>
              <c:idx val="3"/>
              <c:layout>
                <c:manualLayout>
                  <c:x val="-1.7997916680533299E-3"/>
                  <c:y val="-2.5042206973603931E-2"/>
                </c:manualLayout>
              </c:layout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BDF-4CDF-8FBE-C719D80ECD86}"/>
                </c:ext>
              </c:extLst>
            </c:dLbl>
            <c:dLbl>
              <c:idx val="4"/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A57-44C7-88B7-091AA55B3662}"/>
                </c:ext>
              </c:extLst>
            </c:dLbl>
            <c:dLbl>
              <c:idx val="5"/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A57-44C7-88B7-091AA55B3662}"/>
                </c:ext>
              </c:extLst>
            </c:dLbl>
            <c:numFmt formatCode="#,##0_);[Red]\(#,##0\)" sourceLinked="0"/>
            <c:spPr>
              <a:noFill/>
              <a:ln w="2576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17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Sheet2!$B$2:$G$2</c:f>
              <c:strCache>
                <c:ptCount val="6"/>
                <c:pt idx="0">
                  <c:v>財富管理*</c:v>
                </c:pt>
                <c:pt idx="1">
                  <c:v>外匯</c:v>
                </c:pt>
                <c:pt idx="2">
                  <c:v>放款手續費**</c:v>
                </c:pt>
                <c:pt idx="3">
                  <c:v>保管及信託</c:v>
                </c:pt>
                <c:pt idx="4">
                  <c:v>信用卡</c:v>
                </c:pt>
                <c:pt idx="5">
                  <c:v>其他</c:v>
                </c:pt>
              </c:strCache>
            </c:strRef>
          </c:cat>
          <c:val>
            <c:numRef>
              <c:f>Sheet2!$B$4:$G$4</c:f>
              <c:numCache>
                <c:formatCode>0</c:formatCode>
                <c:ptCount val="6"/>
                <c:pt idx="0" formatCode="0_ ">
                  <c:v>781.80000000000007</c:v>
                </c:pt>
                <c:pt idx="1">
                  <c:v>250.19</c:v>
                </c:pt>
                <c:pt idx="2">
                  <c:v>512.14</c:v>
                </c:pt>
                <c:pt idx="3">
                  <c:v>53.55</c:v>
                </c:pt>
                <c:pt idx="4">
                  <c:v>63.42</c:v>
                </c:pt>
                <c:pt idx="5" formatCode="General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BDF-4CDF-8FBE-C719D80ECD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84355456"/>
        <c:axId val="184369536"/>
      </c:barChart>
      <c:catAx>
        <c:axId val="18435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221">
            <a:solidFill>
              <a:srgbClr val="660066"/>
            </a:solidFill>
            <a:prstDash val="solid"/>
          </a:ln>
        </c:spPr>
        <c:txPr>
          <a:bodyPr rot="0" vert="horz"/>
          <a:lstStyle/>
          <a:p>
            <a:pPr>
              <a:defRPr sz="1217" b="0" i="0" u="none" strike="noStrike" baseline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84369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369536"/>
        <c:scaling>
          <c:orientation val="minMax"/>
        </c:scaling>
        <c:delete val="1"/>
        <c:axPos val="l"/>
        <c:numFmt formatCode="0_ " sourceLinked="1"/>
        <c:majorTickMark val="out"/>
        <c:minorTickMark val="none"/>
        <c:tickLblPos val="nextTo"/>
        <c:crossAx val="184355456"/>
        <c:crosses val="autoZero"/>
        <c:crossBetween val="between"/>
      </c:valAx>
      <c:spPr>
        <a:noFill/>
        <a:ln w="25767">
          <a:noFill/>
        </a:ln>
      </c:spPr>
    </c:plotArea>
    <c:legend>
      <c:legendPos val="t"/>
      <c:layout>
        <c:manualLayout>
          <c:xMode val="edge"/>
          <c:yMode val="edge"/>
          <c:x val="1.1248427526440849E-3"/>
          <c:y val="5.2549687914835566E-2"/>
          <c:w val="0.26546681664791899"/>
          <c:h val="0.13513513513513514"/>
        </c:manualLayout>
      </c:layout>
      <c:overlay val="0"/>
      <c:spPr>
        <a:noFill/>
        <a:ln w="25767">
          <a:noFill/>
        </a:ln>
      </c:spPr>
      <c:txPr>
        <a:bodyPr/>
        <a:lstStyle/>
        <a:p>
          <a:pPr>
            <a:defRPr sz="1491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457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03174603174607"/>
          <c:y val="0.18421052631578944"/>
          <c:w val="0.48412698412698413"/>
          <c:h val="0.68796992481203001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1Q/21</c:v>
                </c:pt>
              </c:strCache>
            </c:strRef>
          </c:tx>
          <c:spPr>
            <a:solidFill>
              <a:schemeClr val="accent1"/>
            </a:solidFill>
            <a:ln w="14636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6"/>
              </a:solidFill>
              <a:ln w="29273">
                <a:noFill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F5BC-43F0-8351-0158F72D5B2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9273">
                <a:noFill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F5BC-43F0-8351-0158F72D5B2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9273">
                <a:noFill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F5BC-43F0-8351-0158F72D5B2F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29273">
                <a:noFill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F5BC-43F0-8351-0158F72D5B2F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29273">
                <a:noFill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F5BC-43F0-8351-0158F72D5B2F}"/>
              </c:ext>
            </c:extLst>
          </c:dPt>
          <c:dLbls>
            <c:dLbl>
              <c:idx val="0"/>
              <c:layout>
                <c:manualLayout>
                  <c:x val="1.6147559353942239E-2"/>
                  <c:y val="-7.881437390930322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BC-43F0-8351-0158F72D5B2F}"/>
                </c:ext>
              </c:extLst>
            </c:dLbl>
            <c:dLbl>
              <c:idx val="1"/>
              <c:layout>
                <c:manualLayout>
                  <c:x val="-5.3905481928610915E-2"/>
                  <c:y val="-1.316662410633917E-2"/>
                </c:manualLayout>
              </c:layout>
              <c:numFmt formatCode="0%" sourceLinked="0"/>
              <c:spPr>
                <a:noFill/>
                <a:ln w="29273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15384960181687"/>
                      <c:h val="0.212623195180530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5BC-43F0-8351-0158F72D5B2F}"/>
                </c:ext>
              </c:extLst>
            </c:dLbl>
            <c:dLbl>
              <c:idx val="2"/>
              <c:layout>
                <c:manualLayout>
                  <c:x val="-5.2092814773864841E-2"/>
                  <c:y val="0.1278133295552205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BC-43F0-8351-0158F72D5B2F}"/>
                </c:ext>
              </c:extLst>
            </c:dLbl>
            <c:dLbl>
              <c:idx val="3"/>
              <c:layout>
                <c:manualLayout>
                  <c:x val="-0.18835034140656517"/>
                  <c:y val="7.074289970722454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5BC-43F0-8351-0158F72D5B2F}"/>
                </c:ext>
              </c:extLst>
            </c:dLbl>
            <c:dLbl>
              <c:idx val="4"/>
              <c:layout>
                <c:manualLayout>
                  <c:x val="-8.5165772684486579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5BC-43F0-8351-0158F72D5B2F}"/>
                </c:ext>
              </c:extLst>
            </c:dLbl>
            <c:dLbl>
              <c:idx val="5"/>
              <c:layout>
                <c:manualLayout>
                  <c:x val="0.1209663972269121"/>
                  <c:y val="1.07744084892158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5BC-43F0-8351-0158F72D5B2F}"/>
                </c:ext>
              </c:extLst>
            </c:dLbl>
            <c:dLbl>
              <c:idx val="6"/>
              <c:layout>
                <c:manualLayout>
                  <c:x val="-8.0995128613350939E-2"/>
                  <c:y val="1.88513716371858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5BC-43F0-8351-0158F72D5B2F}"/>
                </c:ext>
              </c:extLst>
            </c:dLbl>
            <c:numFmt formatCode="0%" sourceLinked="0"/>
            <c:spPr>
              <a:noFill/>
              <a:ln w="29273">
                <a:noFill/>
              </a:ln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4636">
                  <a:solidFill>
                    <a:schemeClr val="accent6">
                      <a:lumMod val="50000"/>
                    </a:schemeClr>
                  </a:solidFill>
                  <a:prstDash val="solid"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財富管理*</c:v>
                </c:pt>
                <c:pt idx="1">
                  <c:v>外匯</c:v>
                </c:pt>
                <c:pt idx="2">
                  <c:v>放款手續費**</c:v>
                </c:pt>
                <c:pt idx="3">
                  <c:v>保管及信託</c:v>
                </c:pt>
                <c:pt idx="4">
                  <c:v>信用卡</c:v>
                </c:pt>
                <c:pt idx="5">
                  <c:v>其他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 formatCode="0_ ">
                  <c:v>782</c:v>
                </c:pt>
                <c:pt idx="1">
                  <c:v>250</c:v>
                </c:pt>
                <c:pt idx="2">
                  <c:v>512</c:v>
                </c:pt>
                <c:pt idx="3">
                  <c:v>54</c:v>
                </c:pt>
                <c:pt idx="4">
                  <c:v>63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5BC-43F0-8351-0158F72D5B2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927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accent6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新細明體"/>
        </a:defRPr>
      </a:pPr>
      <a:endParaRPr lang="zh-TW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809270117831015"/>
          <c:y val="0"/>
          <c:w val="0.62786798458703297"/>
          <c:h val="0.7725038804001557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6"/>
            </a:solidFill>
            <a:ln w="3476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pPr>
                <a:noFill/>
                <a:ln w="34765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FFFFF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Arial"/>
                    </a:defRPr>
                  </a:pPr>
                  <a:endParaRPr lang="zh-TW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5EA-4BBF-B161-6FA9330B97BE}"/>
                </c:ext>
              </c:extLst>
            </c:dLbl>
            <c:dLbl>
              <c:idx val="4"/>
              <c:spPr>
                <a:noFill/>
                <a:ln w="34765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FFFFF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Arial"/>
                    </a:defRPr>
                  </a:pPr>
                  <a:endParaRPr lang="zh-TW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5EA-4BBF-B161-6FA9330B97BE}"/>
                </c:ext>
              </c:extLst>
            </c:dLbl>
            <c:spPr>
              <a:noFill/>
              <a:ln w="3476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/>
                  </a:defRPr>
                </a:pPr>
                <a:endParaRPr lang="zh-TW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Sheet2!$D$2:$E$2</c:f>
              <c:strCache>
                <c:ptCount val="2"/>
                <c:pt idx="0">
                  <c:v>1Q/20</c:v>
                </c:pt>
                <c:pt idx="1">
                  <c:v>1Q/21*</c:v>
                </c:pt>
              </c:strCache>
            </c:strRef>
          </c:cat>
          <c:val>
            <c:numRef>
              <c:f>Sheet2!$D$3:$E$3</c:f>
              <c:numCache>
                <c:formatCode>#,##0</c:formatCode>
                <c:ptCount val="2"/>
                <c:pt idx="0">
                  <c:v>10797</c:v>
                </c:pt>
                <c:pt idx="1">
                  <c:v>14590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83-4A3B-A500-291E09DE8D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105611264"/>
        <c:axId val="105612800"/>
      </c:barChart>
      <c:catAx>
        <c:axId val="10561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43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05612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5612800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105611264"/>
        <c:crosses val="autoZero"/>
        <c:crossBetween val="between"/>
      </c:valAx>
      <c:spPr>
        <a:noFill/>
        <a:ln w="3476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13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  <c:userShapes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90121181660804E-2"/>
          <c:y val="0.42363448420235134"/>
          <c:w val="0.91722968671469263"/>
          <c:h val="0.3454700463478682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6"/>
            </a:solidFill>
            <a:ln w="3476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lIns="38100" tIns="19050" rIns="38100" bIns="19050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zh-TW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Sheet2!$D$1:$H$1</c:f>
              <c:strCache>
                <c:ptCount val="5"/>
                <c:pt idx="0">
                  <c:v>1Q/20***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Sheet2!$D$2:$H$2</c:f>
              <c:numCache>
                <c:formatCode>_-* #,##0_-;\-* #,##0_-;_-* "-"??_-;_-@_-</c:formatCode>
                <c:ptCount val="5"/>
                <c:pt idx="0">
                  <c:v>1689</c:v>
                </c:pt>
                <c:pt idx="1">
                  <c:v>1335.4299999999998</c:v>
                </c:pt>
                <c:pt idx="2">
                  <c:v>1777.67</c:v>
                </c:pt>
                <c:pt idx="3">
                  <c:v>1779</c:v>
                </c:pt>
                <c:pt idx="4">
                  <c:v>1670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83-4A3B-A500-291E09DE8D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184549760"/>
        <c:axId val="184552448"/>
      </c:barChart>
      <c:catAx>
        <c:axId val="18454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43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84552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552448"/>
        <c:scaling>
          <c:orientation val="minMax"/>
          <c:min val="0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184549760"/>
        <c:crosses val="autoZero"/>
        <c:crossBetween val="between"/>
      </c:valAx>
      <c:spPr>
        <a:noFill/>
        <a:ln w="3476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13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375387797311272E-2"/>
          <c:y val="0.19881889763779528"/>
          <c:w val="0.98655635987590484"/>
          <c:h val="0.5748031496062991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LLR</c:v>
                </c:pt>
              </c:strCache>
            </c:strRef>
          </c:tx>
          <c:spPr>
            <a:solidFill>
              <a:schemeClr val="accent6"/>
            </a:solidFill>
            <a:ln w="4931">
              <a:solidFill>
                <a:schemeClr val="tx1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 w="9861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Sheet1!$B$1:$AT$1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Sheet1!$B$2:$AT$2</c:f>
              <c:numCache>
                <c:formatCode>#,##0</c:formatCode>
                <c:ptCount val="6"/>
                <c:pt idx="0">
                  <c:v>29282</c:v>
                </c:pt>
                <c:pt idx="1">
                  <c:v>30417</c:v>
                </c:pt>
                <c:pt idx="2">
                  <c:v>30783</c:v>
                </c:pt>
                <c:pt idx="3">
                  <c:v>29899.22</c:v>
                </c:pt>
                <c:pt idx="4">
                  <c:v>28857</c:v>
                </c:pt>
                <c:pt idx="5">
                  <c:v>28833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80-4DBE-B054-46DC52DE3B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4586240"/>
        <c:axId val="184587776"/>
      </c:barChart>
      <c:catAx>
        <c:axId val="18458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4792">
            <a:solidFill>
              <a:schemeClr val="accent6"/>
            </a:solidFill>
            <a:prstDash val="solid"/>
          </a:ln>
        </c:spPr>
        <c:txPr>
          <a:bodyPr rot="0" vert="horz"/>
          <a:lstStyle/>
          <a:p>
            <a:pPr>
              <a:defRPr sz="1399" b="0" i="0" u="none" strike="noStrike" baseline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84587776"/>
        <c:crossesAt val="2000"/>
        <c:auto val="0"/>
        <c:lblAlgn val="ctr"/>
        <c:lblOffset val="100"/>
        <c:tickLblSkip val="1"/>
        <c:tickMarkSkip val="1"/>
        <c:noMultiLvlLbl val="0"/>
      </c:catAx>
      <c:valAx>
        <c:axId val="184587776"/>
        <c:scaling>
          <c:orientation val="minMax"/>
        </c:scaling>
        <c:delete val="0"/>
        <c:axPos val="l"/>
        <c:numFmt formatCode="#,##0" sourceLinked="1"/>
        <c:majorTickMark val="in"/>
        <c:minorTickMark val="none"/>
        <c:tickLblPos val="none"/>
        <c:spPr>
          <a:ln w="2465">
            <a:noFill/>
          </a:ln>
        </c:spPr>
        <c:crossAx val="184586240"/>
        <c:crosses val="autoZero"/>
        <c:crossBetween val="between"/>
        <c:majorUnit val="2000"/>
        <c:minorUnit val="400"/>
      </c:valAx>
      <c:spPr>
        <a:noFill/>
        <a:ln w="2528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88" b="0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zh-TW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169184290030211E-2"/>
          <c:y val="3.5502958579881658E-2"/>
          <c:w val="0.90634441087613293"/>
          <c:h val="0.763313609467455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NPL balance</c:v>
                </c:pt>
              </c:strCache>
            </c:strRef>
          </c:tx>
          <c:spPr>
            <a:solidFill>
              <a:schemeClr val="accent6"/>
            </a:solidFill>
            <a:ln w="34181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 w="34181">
                <a:noFill/>
              </a:ln>
            </c:spPr>
            <c:txPr>
              <a:bodyPr/>
              <a:lstStyle/>
              <a:p>
                <a:pPr>
                  <a:defRPr sz="1277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Sheet2!$B$2:$I$2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Sheet2!$B$3:$I$3</c:f>
              <c:numCache>
                <c:formatCode>#,##0</c:formatCode>
                <c:ptCount val="6"/>
                <c:pt idx="0">
                  <c:v>2614</c:v>
                </c:pt>
                <c:pt idx="1">
                  <c:v>5421</c:v>
                </c:pt>
                <c:pt idx="2">
                  <c:v>5053</c:v>
                </c:pt>
                <c:pt idx="3">
                  <c:v>5313.92</c:v>
                </c:pt>
                <c:pt idx="4">
                  <c:v>3977</c:v>
                </c:pt>
                <c:pt idx="5">
                  <c:v>4695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01-4452-A7F8-CE497A0BD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85050624"/>
        <c:axId val="185052160"/>
      </c:barChart>
      <c:catAx>
        <c:axId val="18505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42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16" b="0" i="0" u="none" strike="noStrike" baseline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85052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505216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85050624"/>
        <c:crosses val="autoZero"/>
        <c:crossBetween val="between"/>
      </c:valAx>
      <c:spPr>
        <a:noFill/>
        <a:ln w="25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469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262575649118253E-3"/>
          <c:y val="3.9104049493813284E-2"/>
          <c:w val="0.98552223371251291"/>
          <c:h val="0.8237288135593220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NPL ratio</c:v>
                </c:pt>
              </c:strCache>
            </c:strRef>
          </c:tx>
          <c:spPr>
            <a:ln w="22225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6"/>
            <c:spPr>
              <a:solidFill>
                <a:schemeClr val="accent5"/>
              </a:solidFill>
              <a:ln w="6333"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4"/>
              <c:layout>
                <c:manualLayout>
                  <c:x val="-7.7752066115702484E-2"/>
                  <c:y val="0.123721510105787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C0-4CC5-BDB7-C7ABD82EA051}"/>
                </c:ext>
              </c:extLst>
            </c:dLbl>
            <c:dLbl>
              <c:idx val="5"/>
              <c:layout>
                <c:manualLayout>
                  <c:x val="-1.2020563545259322E-2"/>
                  <c:y val="0.1321934758155230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C0-4CC5-BDB7-C7ABD82EA051}"/>
                </c:ext>
              </c:extLst>
            </c:dLbl>
            <c:spPr>
              <a:noFill/>
              <a:ln w="10383">
                <a:noFill/>
              </a:ln>
            </c:spPr>
            <c:txPr>
              <a:bodyPr/>
              <a:lstStyle/>
              <a:p>
                <a:pPr>
                  <a:defRPr sz="1960" b="1" i="0" u="none" strike="noStrike" baseline="3000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Sheet1!$B$1:$AS$1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Sheet1!$B$2:$AS$2</c:f>
              <c:numCache>
                <c:formatCode>0.00%</c:formatCode>
                <c:ptCount val="6"/>
                <c:pt idx="0">
                  <c:v>1.4E-3</c:v>
                </c:pt>
                <c:pt idx="1">
                  <c:v>2.8999999999999998E-3</c:v>
                </c:pt>
                <c:pt idx="2">
                  <c:v>2.7000000000000001E-3</c:v>
                </c:pt>
                <c:pt idx="3">
                  <c:v>2.8E-3</c:v>
                </c:pt>
                <c:pt idx="4">
                  <c:v>2.0999999999999999E-3</c:v>
                </c:pt>
                <c:pt idx="5">
                  <c:v>2.3999999999999998E-3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D0-4D9E-9CE9-04DA2788DD0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15575" cmpd="sng">
              <a:solidFill>
                <a:schemeClr val="accent2">
                  <a:lumMod val="40000"/>
                  <a:lumOff val="6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6"/>
            <c:spPr>
              <a:solidFill>
                <a:schemeClr val="accent2"/>
              </a:solidFill>
              <a:ln w="2596"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5"/>
              <c:layout>
                <c:manualLayout>
                  <c:x val="-2.6095138934079522E-2"/>
                  <c:y val="7.07502812148481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8A-42BC-A382-47A90231FB21}"/>
                </c:ext>
              </c:extLst>
            </c:dLbl>
            <c:spPr>
              <a:noFill/>
              <a:ln w="10383">
                <a:noFill/>
              </a:ln>
            </c:spPr>
            <c:txPr>
              <a:bodyPr/>
              <a:lstStyle/>
              <a:p>
                <a:pPr>
                  <a:defRPr sz="1147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Sheet1!$B$1:$AS$1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Sheet1!$B$3:$AS$3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D0-4D9E-9CE9-04DA2788D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718848"/>
        <c:axId val="184720384"/>
      </c:lineChart>
      <c:catAx>
        <c:axId val="1847188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84720384"/>
        <c:crosses val="autoZero"/>
        <c:auto val="0"/>
        <c:lblAlgn val="ctr"/>
        <c:lblOffset val="100"/>
        <c:noMultiLvlLbl val="0"/>
      </c:catAx>
      <c:valAx>
        <c:axId val="18472038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4718848"/>
        <c:crosses val="autoZero"/>
        <c:crossBetween val="between"/>
      </c:valAx>
      <c:spPr>
        <a:noFill/>
        <a:ln w="2533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409" b="0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zh-TW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511892450879007E-2"/>
          <c:y val="0.24745762711864408"/>
          <c:w val="0.98345398138572904"/>
          <c:h val="0.7542372881355932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LLR ratio</c:v>
                </c:pt>
              </c:strCache>
            </c:strRef>
          </c:tx>
          <c:spPr>
            <a:ln w="19050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6"/>
            <c:spPr>
              <a:solidFill>
                <a:schemeClr val="accent5"/>
              </a:solidFill>
              <a:ln w="6340"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1"/>
              <c:layout>
                <c:manualLayout>
                  <c:x val="-0.10598684210526316"/>
                  <c:y val="-0.1007466803654537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36-4DA5-B1F3-53F27284C21D}"/>
                </c:ext>
              </c:extLst>
            </c:dLbl>
            <c:dLbl>
              <c:idx val="3"/>
              <c:layout>
                <c:manualLayout>
                  <c:x val="-9.6141214256112717E-2"/>
                  <c:y val="-6.91154152957328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C3-49A5-92E0-F971DCE5BD88}"/>
                </c:ext>
              </c:extLst>
            </c:dLbl>
            <c:dLbl>
              <c:idx val="4"/>
              <c:layout>
                <c:manualLayout>
                  <c:x val="-8.4160277662660585E-2"/>
                  <c:y val="-2.49325084364454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C3-49A5-92E0-F971DCE5BD88}"/>
                </c:ext>
              </c:extLst>
            </c:dLbl>
            <c:dLbl>
              <c:idx val="5"/>
              <c:layout>
                <c:manualLayout>
                  <c:x val="0"/>
                  <c:y val="-0.1286704161979752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C3-49A5-92E0-F971DCE5BD88}"/>
                </c:ext>
              </c:extLst>
            </c:dLbl>
            <c:spPr>
              <a:noFill/>
              <a:ln w="10095">
                <a:noFill/>
              </a:ln>
            </c:spPr>
            <c:txPr>
              <a:bodyPr/>
              <a:lstStyle/>
              <a:p>
                <a:pPr>
                  <a:defRPr sz="1747" b="1" i="0" u="none" strike="noStrike" baseline="3000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Sheet1!$B$1:$AS$1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Sheet1!$B$2:$AS$2</c:f>
              <c:numCache>
                <c:formatCode>0.00%</c:formatCode>
                <c:ptCount val="6"/>
                <c:pt idx="0">
                  <c:v>11.200799999999999</c:v>
                </c:pt>
                <c:pt idx="1">
                  <c:v>5.6105999999999998</c:v>
                </c:pt>
                <c:pt idx="2">
                  <c:v>6.0921000000000003</c:v>
                </c:pt>
                <c:pt idx="3">
                  <c:v>5.6265999999999998</c:v>
                </c:pt>
                <c:pt idx="4">
                  <c:v>7.2558999999999996</c:v>
                </c:pt>
                <c:pt idx="5">
                  <c:v>6.1418999999999997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C3-49A5-92E0-F971DCE5BD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155584"/>
        <c:axId val="185157120"/>
      </c:line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15142">
              <a:solidFill>
                <a:schemeClr val="accent2">
                  <a:lumMod val="40000"/>
                  <a:lumOff val="6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6"/>
            <c:spPr>
              <a:solidFill>
                <a:schemeClr val="accent2"/>
              </a:solidFill>
              <a:ln w="2524"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5"/>
              <c:layout>
                <c:manualLayout>
                  <c:x val="0"/>
                  <c:y val="7.90856240515006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C3-49A5-92E0-F971DCE5BD88}"/>
                </c:ext>
              </c:extLst>
            </c:dLbl>
            <c:spPr>
              <a:noFill/>
              <a:ln w="10095">
                <a:noFill/>
              </a:ln>
            </c:spPr>
            <c:txPr>
              <a:bodyPr/>
              <a:lstStyle/>
              <a:p>
                <a:pPr>
                  <a:defRPr sz="1113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Sheet1!$B$1:$AS$1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Sheet1!$B$3:$AS$3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AC3-49A5-92E0-F971DCE5BD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158656"/>
        <c:axId val="185176832"/>
      </c:lineChart>
      <c:catAx>
        <c:axId val="1851555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85157120"/>
        <c:crosses val="autoZero"/>
        <c:auto val="0"/>
        <c:lblAlgn val="ctr"/>
        <c:lblOffset val="100"/>
        <c:noMultiLvlLbl val="0"/>
      </c:catAx>
      <c:valAx>
        <c:axId val="185157120"/>
        <c:scaling>
          <c:orientation val="minMax"/>
        </c:scaling>
        <c:delete val="0"/>
        <c:axPos val="r"/>
        <c:numFmt formatCode="0.00%" sourceLinked="1"/>
        <c:majorTickMark val="in"/>
        <c:minorTickMark val="none"/>
        <c:tickLblPos val="none"/>
        <c:spPr>
          <a:ln w="2524">
            <a:noFill/>
          </a:ln>
        </c:spPr>
        <c:crossAx val="185155584"/>
        <c:crosses val="max"/>
        <c:crossBetween val="between"/>
        <c:majorUnit val="0.1"/>
      </c:valAx>
      <c:catAx>
        <c:axId val="1851586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85176832"/>
        <c:crosses val="autoZero"/>
        <c:auto val="1"/>
        <c:lblAlgn val="ctr"/>
        <c:lblOffset val="100"/>
        <c:noMultiLvlLbl val="0"/>
      </c:catAx>
      <c:valAx>
        <c:axId val="1851768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5158656"/>
        <c:crosses val="autoZero"/>
        <c:crossBetween val="between"/>
      </c:valAx>
      <c:spPr>
        <a:noFill/>
        <a:ln w="2535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99" b="0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zh-TW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25E-2"/>
          <c:y val="0.28947368421052633"/>
          <c:w val="0.96022727272727271"/>
          <c:h val="0.44736842105263158"/>
        </c:manualLayout>
      </c:layout>
      <c:lineChart>
        <c:grouping val="standar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New NPL</c:v>
                </c:pt>
              </c:strCache>
            </c:strRef>
          </c:tx>
          <c:spPr>
            <a:ln w="31857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9"/>
            <c:spPr>
              <a:solidFill>
                <a:schemeClr val="accent5"/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spPr>
                <a:noFill/>
                <a:ln w="31857">
                  <a:noFill/>
                </a:ln>
              </c:spPr>
              <c:txPr>
                <a:bodyPr/>
                <a:lstStyle/>
                <a:p>
                  <a:pPr>
                    <a:defRPr sz="1504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C1D-45D2-893B-A334DFF4D3D3}"/>
                </c:ext>
              </c:extLst>
            </c:dLbl>
            <c:dLbl>
              <c:idx val="1"/>
              <c:spPr>
                <a:noFill/>
                <a:ln w="31857">
                  <a:noFill/>
                </a:ln>
              </c:spPr>
              <c:txPr>
                <a:bodyPr/>
                <a:lstStyle/>
                <a:p>
                  <a:pPr>
                    <a:defRPr sz="1504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C1D-45D2-893B-A334DFF4D3D3}"/>
                </c:ext>
              </c:extLst>
            </c:dLbl>
            <c:dLbl>
              <c:idx val="2"/>
              <c:spPr>
                <a:noFill/>
                <a:ln w="31857">
                  <a:noFill/>
                </a:ln>
              </c:spPr>
              <c:txPr>
                <a:bodyPr/>
                <a:lstStyle/>
                <a:p>
                  <a:pPr>
                    <a:defRPr sz="1504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C1D-45D2-893B-A334DFF4D3D3}"/>
                </c:ext>
              </c:extLst>
            </c:dLbl>
            <c:dLbl>
              <c:idx val="3"/>
              <c:spPr>
                <a:noFill/>
                <a:ln w="31857">
                  <a:noFill/>
                </a:ln>
              </c:spPr>
              <c:txPr>
                <a:bodyPr/>
                <a:lstStyle/>
                <a:p>
                  <a:pPr>
                    <a:defRPr sz="1504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C1D-45D2-893B-A334DFF4D3D3}"/>
                </c:ext>
              </c:extLst>
            </c:dLbl>
            <c:dLbl>
              <c:idx val="4"/>
              <c:spPr>
                <a:noFill/>
                <a:ln w="31857">
                  <a:noFill/>
                </a:ln>
              </c:spPr>
              <c:txPr>
                <a:bodyPr/>
                <a:lstStyle/>
                <a:p>
                  <a:pPr>
                    <a:defRPr sz="1504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C1D-45D2-893B-A334DFF4D3D3}"/>
                </c:ext>
              </c:extLst>
            </c:dLbl>
            <c:spPr>
              <a:noFill/>
              <a:ln w="3185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4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Sheet1!$B$3:$G$3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Sheet1!$B$4:$G$4</c:f>
              <c:numCache>
                <c:formatCode>0.00%</c:formatCode>
                <c:ptCount val="6"/>
                <c:pt idx="0">
                  <c:v>2.0000000000000001E-4</c:v>
                </c:pt>
                <c:pt idx="1">
                  <c:v>1.8E-3</c:v>
                </c:pt>
                <c:pt idx="2">
                  <c:v>5.9999999999999995E-4</c:v>
                </c:pt>
                <c:pt idx="3">
                  <c:v>6.0855478258668477E-4</c:v>
                </c:pt>
                <c:pt idx="4">
                  <c:v>2.0000000000000001E-4</c:v>
                </c:pt>
                <c:pt idx="5">
                  <c:v>5.9999999999999995E-4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2E1-417E-AE48-3804D097B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805632"/>
        <c:axId val="135073792"/>
      </c:lineChart>
      <c:catAx>
        <c:axId val="18480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982">
            <a:solidFill>
              <a:schemeClr val="accent6"/>
            </a:solidFill>
            <a:prstDash val="solid"/>
          </a:ln>
        </c:spPr>
        <c:txPr>
          <a:bodyPr rot="0" vert="horz"/>
          <a:lstStyle/>
          <a:p>
            <a:pPr>
              <a:defRPr sz="125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35073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507379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4805632"/>
        <c:crosses val="autoZero"/>
        <c:crossBetween val="between"/>
      </c:valAx>
      <c:spPr>
        <a:noFill/>
        <a:ln w="25299">
          <a:noFill/>
        </a:ln>
      </c:spPr>
    </c:plotArea>
    <c:legend>
      <c:legendPos val="t"/>
      <c:layout>
        <c:manualLayout>
          <c:xMode val="edge"/>
          <c:yMode val="edge"/>
          <c:x val="2.8409072184362602E-2"/>
          <c:y val="6.5789972129772431E-3"/>
          <c:w val="0.27272718712851474"/>
          <c:h val="0.15789485077251941"/>
        </c:manualLayout>
      </c:layout>
      <c:overlay val="0"/>
      <c:spPr>
        <a:solidFill>
          <a:srgbClr val="FFFFFF"/>
        </a:solidFill>
        <a:ln w="3982">
          <a:solidFill>
            <a:srgbClr val="000000"/>
          </a:solidFill>
          <a:prstDash val="solid"/>
        </a:ln>
      </c:spPr>
      <c:txPr>
        <a:bodyPr/>
        <a:lstStyle/>
        <a:p>
          <a:pPr>
            <a:defRPr sz="1154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468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413276231263382E-2"/>
          <c:y val="0.43650793650793651"/>
          <c:w val="0.95074946466809418"/>
          <c:h val="0.13492063492063491"/>
        </c:manualLayout>
      </c:layout>
      <c:lineChart>
        <c:grouping val="standar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Large corp. NPL%</c:v>
                </c:pt>
              </c:strCache>
            </c:strRef>
          </c:tx>
          <c:spPr>
            <a:ln w="25801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chemeClr val="accent5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spPr>
                <a:noFill/>
                <a:ln w="25801">
                  <a:noFill/>
                </a:ln>
              </c:spPr>
              <c:txPr>
                <a:bodyPr/>
                <a:lstStyle/>
                <a:p>
                  <a:pPr>
                    <a:defRPr sz="1219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111-4585-B77D-44A1D752458C}"/>
                </c:ext>
              </c:extLst>
            </c:dLbl>
            <c:dLbl>
              <c:idx val="1"/>
              <c:spPr>
                <a:noFill/>
                <a:ln w="25801">
                  <a:noFill/>
                </a:ln>
              </c:spPr>
              <c:txPr>
                <a:bodyPr/>
                <a:lstStyle/>
                <a:p>
                  <a:pPr>
                    <a:defRPr sz="1219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111-4585-B77D-44A1D752458C}"/>
                </c:ext>
              </c:extLst>
            </c:dLbl>
            <c:dLbl>
              <c:idx val="2"/>
              <c:spPr>
                <a:noFill/>
                <a:ln w="25801">
                  <a:noFill/>
                </a:ln>
              </c:spPr>
              <c:txPr>
                <a:bodyPr/>
                <a:lstStyle/>
                <a:p>
                  <a:pPr>
                    <a:defRPr sz="1219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111-4585-B77D-44A1D752458C}"/>
                </c:ext>
              </c:extLst>
            </c:dLbl>
            <c:dLbl>
              <c:idx val="3"/>
              <c:spPr>
                <a:noFill/>
                <a:ln w="25801">
                  <a:noFill/>
                </a:ln>
              </c:spPr>
              <c:txPr>
                <a:bodyPr/>
                <a:lstStyle/>
                <a:p>
                  <a:pPr>
                    <a:defRPr sz="1219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111-4585-B77D-44A1D752458C}"/>
                </c:ext>
              </c:extLst>
            </c:dLbl>
            <c:dLbl>
              <c:idx val="4"/>
              <c:spPr>
                <a:noFill/>
                <a:ln w="25801">
                  <a:noFill/>
                </a:ln>
              </c:spPr>
              <c:txPr>
                <a:bodyPr/>
                <a:lstStyle/>
                <a:p>
                  <a:pPr>
                    <a:defRPr sz="1219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111-4585-B77D-44A1D752458C}"/>
                </c:ext>
              </c:extLst>
            </c:dLbl>
            <c:dLbl>
              <c:idx val="5"/>
              <c:spPr>
                <a:noFill/>
                <a:ln w="25801">
                  <a:noFill/>
                </a:ln>
              </c:spPr>
              <c:txPr>
                <a:bodyPr/>
                <a:lstStyle/>
                <a:p>
                  <a:pPr>
                    <a:defRPr sz="1219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111-4585-B77D-44A1D752458C}"/>
                </c:ext>
              </c:extLst>
            </c:dLbl>
            <c:dLbl>
              <c:idx val="6"/>
              <c:spPr>
                <a:noFill/>
                <a:ln w="25801">
                  <a:noFill/>
                </a:ln>
              </c:spPr>
              <c:txPr>
                <a:bodyPr/>
                <a:lstStyle/>
                <a:p>
                  <a:pPr>
                    <a:defRPr sz="582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 Unicode MS"/>
                      <a:ea typeface="Arial Unicode MS"/>
                      <a:cs typeface="Arial Unicode MS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111-4585-B77D-44A1D752458C}"/>
                </c:ext>
              </c:extLst>
            </c:dLbl>
            <c:dLbl>
              <c:idx val="8"/>
              <c:spPr>
                <a:noFill/>
                <a:ln w="25801">
                  <a:noFill/>
                </a:ln>
              </c:spPr>
              <c:txPr>
                <a:bodyPr/>
                <a:lstStyle/>
                <a:p>
                  <a:pPr>
                    <a:defRPr sz="582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 Unicode MS"/>
                      <a:ea typeface="Arial Unicode MS"/>
                      <a:cs typeface="Arial Unicode MS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111-4585-B77D-44A1D752458C}"/>
                </c:ext>
              </c:extLst>
            </c:dLbl>
            <c:spPr>
              <a:noFill/>
              <a:ln w="2580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19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Sheet1!$B$3:$G$3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Sheet1!$B$4:$G$4</c:f>
              <c:numCache>
                <c:formatCode>0.00%</c:formatCode>
                <c:ptCount val="6"/>
                <c:pt idx="0">
                  <c:v>1E-4</c:v>
                </c:pt>
                <c:pt idx="1">
                  <c:v>1E-4</c:v>
                </c:pt>
                <c:pt idx="2">
                  <c:v>1.58E-3</c:v>
                </c:pt>
                <c:pt idx="3">
                  <c:v>1.6999999999999999E-3</c:v>
                </c:pt>
                <c:pt idx="4">
                  <c:v>4.0000000000000002E-4</c:v>
                </c:pt>
                <c:pt idx="5">
                  <c:v>1.2999999999999999E-3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B1A-4C96-8EA3-F479742730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819072"/>
        <c:axId val="184833152"/>
      </c:lineChart>
      <c:catAx>
        <c:axId val="184819072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ln w="25801">
            <a:solidFill>
              <a:srgbClr val="660066"/>
            </a:solidFill>
            <a:prstDash val="solid"/>
          </a:ln>
        </c:spPr>
        <c:txPr>
          <a:bodyPr rot="0" vert="horz"/>
          <a:lstStyle/>
          <a:p>
            <a:pPr>
              <a:defRPr sz="134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84833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83315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4819072"/>
        <c:crosses val="autoZero"/>
        <c:crossBetween val="between"/>
      </c:valAx>
      <c:spPr>
        <a:noFill/>
        <a:ln w="25273">
          <a:noFill/>
        </a:ln>
      </c:spPr>
    </c:plotArea>
    <c:legend>
      <c:legendPos val="t"/>
      <c:layout>
        <c:manualLayout>
          <c:xMode val="edge"/>
          <c:yMode val="edge"/>
          <c:x val="1.4989352746001088E-2"/>
          <c:y val="0"/>
          <c:w val="0.44539614938069849"/>
          <c:h val="0.20634885755559626"/>
        </c:manualLayout>
      </c:layout>
      <c:overlay val="0"/>
      <c:spPr>
        <a:solidFill>
          <a:srgbClr val="FFFFFF"/>
        </a:solidFill>
        <a:ln w="25801">
          <a:noFill/>
        </a:ln>
      </c:spPr>
      <c:txPr>
        <a:bodyPr/>
        <a:lstStyle/>
        <a:p>
          <a:pPr>
            <a:defRPr sz="130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07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123893805309734E-2"/>
          <c:y val="0.42519685039370081"/>
          <c:w val="0.94911504424778759"/>
          <c:h val="0.18110236220472442"/>
        </c:manualLayout>
      </c:layout>
      <c:lineChart>
        <c:grouping val="standar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Mortgage NPL %</c:v>
                </c:pt>
              </c:strCache>
            </c:strRef>
          </c:tx>
          <c:spPr>
            <a:ln w="26833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8"/>
            <c:spPr>
              <a:solidFill>
                <a:schemeClr val="accent5"/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spPr>
                <a:noFill/>
                <a:ln w="26833">
                  <a:noFill/>
                </a:ln>
              </c:spPr>
              <c:txPr>
                <a:bodyPr/>
                <a:lstStyle/>
                <a:p>
                  <a:pPr>
                    <a:defRPr sz="126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63C-45C8-BDAA-16422C3CF481}"/>
                </c:ext>
              </c:extLst>
            </c:dLbl>
            <c:dLbl>
              <c:idx val="1"/>
              <c:spPr>
                <a:noFill/>
                <a:ln w="26833">
                  <a:noFill/>
                </a:ln>
              </c:spPr>
              <c:txPr>
                <a:bodyPr/>
                <a:lstStyle/>
                <a:p>
                  <a:pPr>
                    <a:defRPr sz="126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63C-45C8-BDAA-16422C3CF481}"/>
                </c:ext>
              </c:extLst>
            </c:dLbl>
            <c:dLbl>
              <c:idx val="2"/>
              <c:spPr>
                <a:noFill/>
                <a:ln w="26833">
                  <a:noFill/>
                </a:ln>
              </c:spPr>
              <c:txPr>
                <a:bodyPr/>
                <a:lstStyle/>
                <a:p>
                  <a:pPr>
                    <a:defRPr sz="126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63C-45C8-BDAA-16422C3CF481}"/>
                </c:ext>
              </c:extLst>
            </c:dLbl>
            <c:dLbl>
              <c:idx val="3"/>
              <c:spPr>
                <a:noFill/>
                <a:ln w="26833">
                  <a:noFill/>
                </a:ln>
              </c:spPr>
              <c:txPr>
                <a:bodyPr/>
                <a:lstStyle/>
                <a:p>
                  <a:pPr>
                    <a:defRPr sz="126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63C-45C8-BDAA-16422C3CF481}"/>
                </c:ext>
              </c:extLst>
            </c:dLbl>
            <c:dLbl>
              <c:idx val="4"/>
              <c:spPr>
                <a:noFill/>
                <a:ln w="26833">
                  <a:noFill/>
                </a:ln>
              </c:spPr>
              <c:txPr>
                <a:bodyPr/>
                <a:lstStyle/>
                <a:p>
                  <a:pPr>
                    <a:defRPr sz="126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63C-45C8-BDAA-16422C3CF481}"/>
                </c:ext>
              </c:extLst>
            </c:dLbl>
            <c:dLbl>
              <c:idx val="5"/>
              <c:spPr>
                <a:noFill/>
                <a:ln w="26833">
                  <a:noFill/>
                </a:ln>
              </c:spPr>
              <c:txPr>
                <a:bodyPr/>
                <a:lstStyle/>
                <a:p>
                  <a:pPr>
                    <a:defRPr sz="126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63C-45C8-BDAA-16422C3CF481}"/>
                </c:ext>
              </c:extLst>
            </c:dLbl>
            <c:dLbl>
              <c:idx val="6"/>
              <c:spPr>
                <a:noFill/>
                <a:ln w="26833">
                  <a:noFill/>
                </a:ln>
              </c:spPr>
              <c:txPr>
                <a:bodyPr/>
                <a:lstStyle/>
                <a:p>
                  <a:pPr>
                    <a:defRPr sz="579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 Unicode MS"/>
                      <a:ea typeface="Arial Unicode MS"/>
                      <a:cs typeface="Arial Unicode MS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763C-45C8-BDAA-16422C3CF481}"/>
                </c:ext>
              </c:extLst>
            </c:dLbl>
            <c:dLbl>
              <c:idx val="8"/>
              <c:spPr>
                <a:noFill/>
                <a:ln w="26833">
                  <a:noFill/>
                </a:ln>
              </c:spPr>
              <c:txPr>
                <a:bodyPr/>
                <a:lstStyle/>
                <a:p>
                  <a:pPr>
                    <a:defRPr sz="579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 Unicode MS"/>
                      <a:ea typeface="Arial Unicode MS"/>
                      <a:cs typeface="Arial Unicode MS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63C-45C8-BDAA-16422C3CF481}"/>
                </c:ext>
              </c:extLst>
            </c:dLbl>
            <c:spPr>
              <a:noFill/>
              <a:ln w="2683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67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Sheet1!$B$3:$G$3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Sheet1!$B$4:$G$4</c:f>
              <c:numCache>
                <c:formatCode>0.00%</c:formatCode>
                <c:ptCount val="6"/>
                <c:pt idx="0">
                  <c:v>2.0999999999999999E-3</c:v>
                </c:pt>
                <c:pt idx="1">
                  <c:v>2.2000000000000001E-3</c:v>
                </c:pt>
                <c:pt idx="2">
                  <c:v>2E-3</c:v>
                </c:pt>
                <c:pt idx="3">
                  <c:v>2.0999999999999999E-3</c:v>
                </c:pt>
                <c:pt idx="4">
                  <c:v>1.8E-3</c:v>
                </c:pt>
                <c:pt idx="5">
                  <c:v>1.6000000000000001E-3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B74-4B69-BD76-A08B51DDFD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869632"/>
        <c:axId val="184871168"/>
      </c:lineChart>
      <c:catAx>
        <c:axId val="184869632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ln w="26833">
            <a:solidFill>
              <a:srgbClr val="660066"/>
            </a:solidFill>
            <a:prstDash val="solid"/>
          </a:ln>
        </c:spPr>
        <c:txPr>
          <a:bodyPr rot="0" vert="horz"/>
          <a:lstStyle/>
          <a:p>
            <a:pPr>
              <a:defRPr sz="134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84871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87116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4869632"/>
        <c:crosses val="autoZero"/>
        <c:crossBetween val="between"/>
      </c:valAx>
      <c:spPr>
        <a:noFill/>
        <a:ln w="25349">
          <a:noFill/>
        </a:ln>
      </c:spPr>
    </c:plotArea>
    <c:legend>
      <c:legendPos val="t"/>
      <c:layout>
        <c:manualLayout>
          <c:xMode val="edge"/>
          <c:yMode val="edge"/>
          <c:x val="0"/>
          <c:y val="7.874015748031496E-3"/>
          <c:w val="0.46017694663167108"/>
          <c:h val="0.20472440944881892"/>
        </c:manualLayout>
      </c:layout>
      <c:overlay val="0"/>
      <c:spPr>
        <a:solidFill>
          <a:srgbClr val="FFFFFF"/>
        </a:solidFill>
        <a:ln w="26833">
          <a:noFill/>
        </a:ln>
      </c:spPr>
      <c:txPr>
        <a:bodyPr/>
        <a:lstStyle/>
        <a:p>
          <a:pPr>
            <a:defRPr sz="1357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29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276595744680851E-2"/>
          <c:y val="0.41984732824427479"/>
          <c:w val="0.95106382978723403"/>
          <c:h val="0.16793893129770993"/>
        </c:manualLayout>
      </c:layout>
      <c:lineChart>
        <c:grouping val="standar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SME NPL %</c:v>
                </c:pt>
              </c:strCache>
            </c:strRef>
          </c:tx>
          <c:spPr>
            <a:ln w="25318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7"/>
            <c:spPr>
              <a:solidFill>
                <a:schemeClr val="accent5"/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spPr>
                <a:noFill/>
                <a:ln w="25318">
                  <a:noFill/>
                </a:ln>
              </c:spPr>
              <c:txPr>
                <a:bodyPr/>
                <a:lstStyle/>
                <a:p>
                  <a:pPr>
                    <a:defRPr sz="1196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5BE-42D5-899F-587E0157CC68}"/>
                </c:ext>
              </c:extLst>
            </c:dLbl>
            <c:dLbl>
              <c:idx val="1"/>
              <c:spPr>
                <a:noFill/>
                <a:ln w="25318">
                  <a:noFill/>
                </a:ln>
              </c:spPr>
              <c:txPr>
                <a:bodyPr/>
                <a:lstStyle/>
                <a:p>
                  <a:pPr>
                    <a:defRPr sz="1196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5BE-42D5-899F-587E0157CC68}"/>
                </c:ext>
              </c:extLst>
            </c:dLbl>
            <c:dLbl>
              <c:idx val="2"/>
              <c:spPr>
                <a:noFill/>
                <a:ln w="25318">
                  <a:noFill/>
                </a:ln>
              </c:spPr>
              <c:txPr>
                <a:bodyPr/>
                <a:lstStyle/>
                <a:p>
                  <a:pPr>
                    <a:defRPr sz="1196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5BE-42D5-899F-587E0157CC68}"/>
                </c:ext>
              </c:extLst>
            </c:dLbl>
            <c:dLbl>
              <c:idx val="3"/>
              <c:spPr>
                <a:noFill/>
                <a:ln w="25318">
                  <a:noFill/>
                </a:ln>
              </c:spPr>
              <c:txPr>
                <a:bodyPr/>
                <a:lstStyle/>
                <a:p>
                  <a:pPr>
                    <a:defRPr sz="1196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5BE-42D5-899F-587E0157CC68}"/>
                </c:ext>
              </c:extLst>
            </c:dLbl>
            <c:dLbl>
              <c:idx val="4"/>
              <c:spPr>
                <a:noFill/>
                <a:ln w="25318">
                  <a:noFill/>
                </a:ln>
              </c:spPr>
              <c:txPr>
                <a:bodyPr/>
                <a:lstStyle/>
                <a:p>
                  <a:pPr>
                    <a:defRPr sz="1196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5BE-42D5-899F-587E0157CC68}"/>
                </c:ext>
              </c:extLst>
            </c:dLbl>
            <c:dLbl>
              <c:idx val="5"/>
              <c:spPr>
                <a:noFill/>
                <a:ln w="25318">
                  <a:noFill/>
                </a:ln>
              </c:spPr>
              <c:txPr>
                <a:bodyPr/>
                <a:lstStyle/>
                <a:p>
                  <a:pPr>
                    <a:defRPr sz="1196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5BE-42D5-899F-587E0157CC68}"/>
                </c:ext>
              </c:extLst>
            </c:dLbl>
            <c:dLbl>
              <c:idx val="6"/>
              <c:spPr>
                <a:noFill/>
                <a:ln w="25318">
                  <a:noFill/>
                </a:ln>
              </c:spPr>
              <c:txPr>
                <a:bodyPr/>
                <a:lstStyle/>
                <a:p>
                  <a:pPr>
                    <a:defRPr sz="573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 Unicode MS"/>
                      <a:ea typeface="Arial Unicode MS"/>
                      <a:cs typeface="Arial Unicode MS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5BE-42D5-899F-587E0157CC68}"/>
                </c:ext>
              </c:extLst>
            </c:dLbl>
            <c:dLbl>
              <c:idx val="8"/>
              <c:spPr>
                <a:noFill/>
                <a:ln w="25318">
                  <a:noFill/>
                </a:ln>
              </c:spPr>
              <c:txPr>
                <a:bodyPr/>
                <a:lstStyle/>
                <a:p>
                  <a:pPr>
                    <a:defRPr sz="573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 Unicode MS"/>
                      <a:ea typeface="Arial Unicode MS"/>
                      <a:cs typeface="Arial Unicode MS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5BE-42D5-899F-587E0157CC68}"/>
                </c:ext>
              </c:extLst>
            </c:dLbl>
            <c:spPr>
              <a:noFill/>
              <a:ln w="2531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96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Sheet1!$B$3:$G$3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Sheet1!$B$4:$G$4</c:f>
              <c:numCache>
                <c:formatCode>0.00%</c:formatCode>
                <c:ptCount val="6"/>
                <c:pt idx="0">
                  <c:v>2.3999999999999998E-3</c:v>
                </c:pt>
                <c:pt idx="1">
                  <c:v>6.0000000000000001E-3</c:v>
                </c:pt>
                <c:pt idx="2">
                  <c:v>4.47E-3</c:v>
                </c:pt>
                <c:pt idx="3">
                  <c:v>4.3E-3</c:v>
                </c:pt>
                <c:pt idx="4">
                  <c:v>4.1000000000000003E-3</c:v>
                </c:pt>
                <c:pt idx="5">
                  <c:v>4.1000000000000003E-3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E17-4428-A09D-9B3D04560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965120"/>
        <c:axId val="134966656"/>
      </c:lineChart>
      <c:catAx>
        <c:axId val="134965120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ln w="25318">
            <a:solidFill>
              <a:srgbClr val="660066"/>
            </a:solidFill>
            <a:prstDash val="solid"/>
          </a:ln>
        </c:spPr>
        <c:txPr>
          <a:bodyPr rot="0" vert="horz"/>
          <a:lstStyle/>
          <a:p>
            <a:pPr>
              <a:defRPr sz="139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34966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496665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34965120"/>
        <c:crosses val="autoZero"/>
        <c:crossBetween val="between"/>
      </c:valAx>
      <c:spPr>
        <a:noFill/>
        <a:ln w="25319">
          <a:noFill/>
        </a:ln>
      </c:spPr>
    </c:plotArea>
    <c:legend>
      <c:legendPos val="t"/>
      <c:layout>
        <c:manualLayout>
          <c:xMode val="edge"/>
          <c:yMode val="edge"/>
          <c:x val="2.1276595744680851E-3"/>
          <c:y val="7.6335877862595417E-3"/>
          <c:w val="0.35744680851063831"/>
          <c:h val="0.19847328244274809"/>
        </c:manualLayout>
      </c:layout>
      <c:overlay val="0"/>
      <c:spPr>
        <a:solidFill>
          <a:srgbClr val="FFFFFF"/>
        </a:solidFill>
        <a:ln w="25318">
          <a:noFill/>
        </a:ln>
      </c:spPr>
      <c:txPr>
        <a:bodyPr/>
        <a:lstStyle/>
        <a:p>
          <a:pPr>
            <a:defRPr sz="1281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23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62830482115085"/>
          <c:y val="2.564102564102564E-2"/>
          <c:w val="0.77916018662519437"/>
          <c:h val="0.84102564102564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EPS</c:v>
                </c:pt>
              </c:strCache>
            </c:strRef>
          </c:tx>
          <c:spPr>
            <a:solidFill>
              <a:schemeClr val="accent5"/>
            </a:solidFill>
            <a:ln w="21588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6757622076174956E-3"/>
                  <c:y val="-5.6562211100130702E-3"/>
                </c:manualLayout>
              </c:layout>
              <c:numFmt formatCode="0.00_);[Red]\(0.00\)" sourceLinked="0"/>
              <c:spPr>
                <a:noFill/>
                <a:ln w="21588">
                  <a:noFill/>
                </a:ln>
              </c:spPr>
              <c:txPr>
                <a:bodyPr/>
                <a:lstStyle/>
                <a:p>
                  <a:pPr>
                    <a:defRPr sz="1190" b="1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9A-4542-B8CC-AFC570734E58}"/>
                </c:ext>
              </c:extLst>
            </c:dLbl>
            <c:dLbl>
              <c:idx val="1"/>
              <c:layout>
                <c:manualLayout>
                  <c:x val="3.9868653895299214E-3"/>
                  <c:y val="-1.0593898434760432E-2"/>
                </c:manualLayout>
              </c:layout>
              <c:numFmt formatCode="0.00_);[Red]\(0.00\)" sourceLinked="0"/>
              <c:spPr>
                <a:noFill/>
                <a:ln w="21588">
                  <a:noFill/>
                </a:ln>
              </c:spPr>
              <c:txPr>
                <a:bodyPr/>
                <a:lstStyle/>
                <a:p>
                  <a:pPr>
                    <a:defRPr sz="1190" b="1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9A-4542-B8CC-AFC570734E58}"/>
                </c:ext>
              </c:extLst>
            </c:dLbl>
            <c:dLbl>
              <c:idx val="3"/>
              <c:layout>
                <c:manualLayout>
                  <c:x val="-1.3820378938324884E-2"/>
                  <c:y val="1.1867555017161302E-2"/>
                </c:manualLayout>
              </c:layout>
              <c:numFmt formatCode="0.00_);[Red]\(0.00\)" sourceLinked="0"/>
              <c:spPr>
                <a:noFill/>
                <a:ln w="21588">
                  <a:noFill/>
                </a:ln>
              </c:spPr>
              <c:txPr>
                <a:bodyPr/>
                <a:lstStyle/>
                <a:p>
                  <a:pPr>
                    <a:defRPr sz="1190" b="1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9A-4542-B8CC-AFC570734E58}"/>
                </c:ext>
              </c:extLst>
            </c:dLbl>
            <c:dLbl>
              <c:idx val="4"/>
              <c:layout>
                <c:manualLayout>
                  <c:x val="-1.1487555759489787E-2"/>
                  <c:y val="-6.7308489272848715E-3"/>
                </c:manualLayout>
              </c:layout>
              <c:numFmt formatCode="0.00_);[Red]\(0.00\)" sourceLinked="0"/>
              <c:spPr>
                <a:noFill/>
                <a:ln w="21588">
                  <a:noFill/>
                </a:ln>
              </c:spPr>
              <c:txPr>
                <a:bodyPr/>
                <a:lstStyle/>
                <a:p>
                  <a:pPr>
                    <a:defRPr sz="1190" b="1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9A-4542-B8CC-AFC570734E58}"/>
                </c:ext>
              </c:extLst>
            </c:dLbl>
            <c:numFmt formatCode="0.00_);[Red]\(0.00\)" sourceLinked="0"/>
            <c:spPr>
              <a:noFill/>
              <a:ln w="2158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90" b="1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1Q/21*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6"/>
                <c:pt idx="0">
                  <c:v>1.65</c:v>
                </c:pt>
                <c:pt idx="1">
                  <c:v>1.89</c:v>
                </c:pt>
                <c:pt idx="2">
                  <c:v>2.0699999999999998</c:v>
                </c:pt>
                <c:pt idx="3">
                  <c:v>2.13</c:v>
                </c:pt>
                <c:pt idx="4">
                  <c:v>1.84</c:v>
                </c:pt>
                <c:pt idx="5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9A-4542-B8CC-AFC570734E5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現金股利</c:v>
                </c:pt>
              </c:strCache>
            </c:strRef>
          </c:tx>
          <c:spPr>
            <a:solidFill>
              <a:schemeClr val="accent2"/>
            </a:solidFill>
            <a:ln w="21588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8989589712186161E-3"/>
                  <c:y val="0.11740890688259102"/>
                </c:manualLayout>
              </c:layout>
              <c:spPr>
                <a:noFill/>
                <a:ln w="21588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9A-4542-B8CC-AFC570734E58}"/>
                </c:ext>
              </c:extLst>
            </c:dLbl>
            <c:dLbl>
              <c:idx val="1"/>
              <c:layout>
                <c:manualLayout>
                  <c:x val="1.7240863875481577E-3"/>
                  <c:y val="0.12471707736937741"/>
                </c:manualLayout>
              </c:layout>
              <c:spPr>
                <a:noFill/>
                <a:ln w="21588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B9A-4542-B8CC-AFC570734E58}"/>
                </c:ext>
              </c:extLst>
            </c:dLbl>
            <c:dLbl>
              <c:idx val="2"/>
              <c:layout>
                <c:manualLayout>
                  <c:x val="-1.8322878041959392E-3"/>
                  <c:y val="0.11272402690554369"/>
                </c:manualLayout>
              </c:layout>
              <c:spPr>
                <a:noFill/>
                <a:ln w="21588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B9A-4542-B8CC-AFC570734E58}"/>
                </c:ext>
              </c:extLst>
            </c:dLbl>
            <c:dLbl>
              <c:idx val="3"/>
              <c:layout>
                <c:manualLayout>
                  <c:x val="-3.936525693014644E-4"/>
                  <c:y val="0.10791067614523886"/>
                </c:manualLayout>
              </c:layout>
              <c:spPr>
                <a:noFill/>
                <a:ln w="21588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B9A-4542-B8CC-AFC570734E58}"/>
                </c:ext>
              </c:extLst>
            </c:dLbl>
            <c:dLbl>
              <c:idx val="4"/>
              <c:layout>
                <c:manualLayout>
                  <c:x val="-2.7696476703433913E-4"/>
                  <c:y val="9.317032739328629E-2"/>
                </c:manualLayout>
              </c:layout>
              <c:spPr>
                <a:noFill/>
                <a:ln w="21588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B9A-4542-B8CC-AFC570734E58}"/>
                </c:ext>
              </c:extLst>
            </c:dLbl>
            <c:dLbl>
              <c:idx val="5"/>
              <c:layout>
                <c:manualLayout>
                  <c:x val="3.2396789100472018E-3"/>
                  <c:y val="0.91794871794871791"/>
                </c:manualLayout>
              </c:layout>
              <c:spPr>
                <a:noFill/>
                <a:ln w="21588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B9A-4542-B8CC-AFC570734E58}"/>
                </c:ext>
              </c:extLst>
            </c:dLbl>
            <c:spPr>
              <a:noFill/>
              <a:ln w="2158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chemeClr val="accent2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1Q/21*</c:v>
                </c:pt>
              </c:strCache>
            </c:strRef>
          </c:cat>
          <c:val>
            <c:numRef>
              <c:f>Sheet1!$B$3:$N$3</c:f>
              <c:numCache>
                <c:formatCode>0.00_ </c:formatCode>
                <c:ptCount val="6"/>
                <c:pt idx="0" formatCode="0.00">
                  <c:v>1.42</c:v>
                </c:pt>
                <c:pt idx="1">
                  <c:v>1.5</c:v>
                </c:pt>
                <c:pt idx="2" formatCode="0.00">
                  <c:v>1.7</c:v>
                </c:pt>
                <c:pt idx="3" formatCode="0.00">
                  <c:v>1.7</c:v>
                </c:pt>
                <c:pt idx="4" formatCode="0.00">
                  <c:v>1.58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B9A-4542-B8CC-AFC570734E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69980288"/>
        <c:axId val="169981824"/>
      </c:barChart>
      <c:catAx>
        <c:axId val="16998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1588">
            <a:solidFill>
              <a:schemeClr val="accent6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190" b="1" i="0" u="none" strike="noStrike" baseline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69981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99818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9980288"/>
        <c:crosses val="autoZero"/>
        <c:crossBetween val="between"/>
      </c:valAx>
      <c:spPr>
        <a:noFill/>
        <a:ln w="21588">
          <a:noFill/>
        </a:ln>
      </c:spPr>
    </c:plotArea>
    <c:legend>
      <c:legendPos val="r"/>
      <c:layout>
        <c:manualLayout>
          <c:xMode val="edge"/>
          <c:yMode val="edge"/>
          <c:x val="3.1104199066874028E-3"/>
          <c:y val="0.37827249832637316"/>
          <c:w val="0.17262830482115085"/>
          <c:h val="0.27813765182186234"/>
        </c:manualLayout>
      </c:layout>
      <c:overlay val="0"/>
      <c:spPr>
        <a:noFill/>
        <a:ln w="21588">
          <a:noFill/>
        </a:ln>
      </c:spPr>
      <c:txPr>
        <a:bodyPr/>
        <a:lstStyle/>
        <a:p>
          <a:pPr>
            <a:defRPr sz="1200" b="0" i="0" u="none" strike="noStrike" baseline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45" b="1" i="0" u="none" strike="noStrike" baseline="0">
          <a:solidFill>
            <a:schemeClr val="accent2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52343505200491"/>
          <c:y val="0.1467632685960967"/>
          <c:w val="0.81159420289855078"/>
          <c:h val="0.8461538461538461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ROE</c:v>
                </c:pt>
              </c:strCache>
            </c:strRef>
          </c:tx>
          <c:spPr>
            <a:ln w="21335">
              <a:solidFill>
                <a:schemeClr val="accent2"/>
              </a:solidFill>
              <a:prstDash val="solid"/>
            </a:ln>
          </c:spPr>
          <c:marker>
            <c:symbol val="circle"/>
            <c:size val="11"/>
            <c:spPr>
              <a:solidFill>
                <a:schemeClr val="folHlink"/>
              </a:solidFill>
              <a:ln w="5334">
                <a:noFill/>
              </a:ln>
            </c:spPr>
          </c:marker>
          <c:dLbls>
            <c:dLbl>
              <c:idx val="1"/>
              <c:spPr>
                <a:noFill/>
                <a:ln w="21335">
                  <a:noFill/>
                </a:ln>
              </c:spPr>
              <c:txPr>
                <a:bodyPr/>
                <a:lstStyle/>
                <a:p>
                  <a:pPr>
                    <a:defRPr sz="1176" b="1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B02-443C-9513-AC55CD736225}"/>
                </c:ext>
              </c:extLst>
            </c:dLbl>
            <c:dLbl>
              <c:idx val="2"/>
              <c:spPr>
                <a:noFill/>
                <a:ln w="21335">
                  <a:noFill/>
                </a:ln>
              </c:spPr>
              <c:txPr>
                <a:bodyPr/>
                <a:lstStyle/>
                <a:p>
                  <a:pPr>
                    <a:defRPr sz="1176" b="1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B02-443C-9513-AC55CD736225}"/>
                </c:ext>
              </c:extLst>
            </c:dLbl>
            <c:dLbl>
              <c:idx val="3"/>
              <c:spPr>
                <a:noFill/>
                <a:ln w="21335">
                  <a:noFill/>
                </a:ln>
              </c:spPr>
              <c:txPr>
                <a:bodyPr/>
                <a:lstStyle/>
                <a:p>
                  <a:pPr>
                    <a:defRPr sz="1176" b="1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B02-443C-9513-AC55CD736225}"/>
                </c:ext>
              </c:extLst>
            </c:dLbl>
            <c:dLbl>
              <c:idx val="4"/>
              <c:spPr>
                <a:noFill/>
                <a:ln w="21335">
                  <a:noFill/>
                </a:ln>
              </c:spPr>
              <c:txPr>
                <a:bodyPr/>
                <a:lstStyle/>
                <a:p>
                  <a:pPr>
                    <a:defRPr sz="1176" b="1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B02-443C-9513-AC55CD736225}"/>
                </c:ext>
              </c:extLst>
            </c:dLbl>
            <c:spPr>
              <a:noFill/>
              <a:ln w="2133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76" b="1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1Q/21*</c:v>
                </c:pt>
              </c:strCache>
            </c:strRef>
          </c:cat>
          <c:val>
            <c:numRef>
              <c:f>Sheet1!$B$2:$N$2</c:f>
              <c:numCache>
                <c:formatCode>0.00%</c:formatCode>
                <c:ptCount val="6"/>
                <c:pt idx="0">
                  <c:v>7.6499999999999999E-2</c:v>
                </c:pt>
                <c:pt idx="1">
                  <c:v>8.72E-2</c:v>
                </c:pt>
                <c:pt idx="2">
                  <c:v>9.0399999999999994E-2</c:v>
                </c:pt>
                <c:pt idx="3">
                  <c:v>9.0700000000000003E-2</c:v>
                </c:pt>
                <c:pt idx="4">
                  <c:v>7.6899999999999996E-2</c:v>
                </c:pt>
                <c:pt idx="5">
                  <c:v>7.5600000000000001E-2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FE9B-46D7-8F05-DB7AAE7F7C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8262016"/>
        <c:axId val="178263552"/>
      </c:lineChart>
      <c:catAx>
        <c:axId val="178262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8263552"/>
        <c:crosses val="autoZero"/>
        <c:auto val="1"/>
        <c:lblAlgn val="ctr"/>
        <c:lblOffset val="100"/>
        <c:noMultiLvlLbl val="0"/>
      </c:catAx>
      <c:valAx>
        <c:axId val="17826355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78262016"/>
        <c:crosses val="autoZero"/>
        <c:crossBetween val="between"/>
      </c:valAx>
      <c:spPr>
        <a:noFill/>
        <a:ln w="21335">
          <a:noFill/>
        </a:ln>
      </c:spPr>
    </c:plotArea>
    <c:legend>
      <c:legendPos val="l"/>
      <c:layout>
        <c:manualLayout>
          <c:xMode val="edge"/>
          <c:yMode val="edge"/>
          <c:x val="1.8974255304094689E-2"/>
          <c:y val="0.29377236936292056"/>
          <c:w val="0.15619967793880837"/>
          <c:h val="0.13247863247863248"/>
        </c:manualLayout>
      </c:layout>
      <c:overlay val="0"/>
      <c:spPr>
        <a:noFill/>
        <a:ln w="21335">
          <a:noFill/>
        </a:ln>
      </c:spPr>
      <c:txPr>
        <a:bodyPr/>
        <a:lstStyle/>
        <a:p>
          <a:pPr>
            <a:defRPr sz="1200" b="0" i="0" u="none" strike="noStrike" baseline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61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45421245421245"/>
          <c:y val="0.16923076923076924"/>
          <c:w val="0.77289377289377292"/>
          <c:h val="0.78974358974358971"/>
        </c:manualLayout>
      </c:layout>
      <c:line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ROA</c:v>
                </c:pt>
              </c:strCache>
            </c:strRef>
          </c:tx>
          <c:spPr>
            <a:ln w="25398">
              <a:solidFill>
                <a:schemeClr val="accent6">
                  <a:lumMod val="60000"/>
                  <a:lumOff val="40000"/>
                </a:schemeClr>
              </a:solidFill>
              <a:prstDash val="solid"/>
            </a:ln>
          </c:spPr>
          <c:marker>
            <c:symbol val="diamond"/>
            <c:size val="12"/>
            <c:spPr>
              <a:solidFill>
                <a:schemeClr val="accent6"/>
              </a:solidFill>
              <a:ln w="6349"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marker>
          <c:dLbls>
            <c:spPr>
              <a:noFill/>
              <a:ln w="2539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ea typeface="新細明體"/>
                    <a:cs typeface="新細明體"/>
                  </a:defRPr>
                </a:pPr>
                <a:endParaRPr lang="zh-TW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1Q/21*</c:v>
                </c:pt>
              </c:strCache>
            </c:strRef>
          </c:cat>
          <c:val>
            <c:numRef>
              <c:f>Sheet1!$B$3:$N$3</c:f>
              <c:numCache>
                <c:formatCode>0.00%</c:formatCode>
                <c:ptCount val="6"/>
                <c:pt idx="0">
                  <c:v>6.7000000000000002E-3</c:v>
                </c:pt>
                <c:pt idx="1">
                  <c:v>7.4999999999999997E-3</c:v>
                </c:pt>
                <c:pt idx="2">
                  <c:v>7.9000000000000008E-3</c:v>
                </c:pt>
                <c:pt idx="3">
                  <c:v>8.0000000000000002E-3</c:v>
                </c:pt>
                <c:pt idx="4">
                  <c:v>6.6E-3</c:v>
                </c:pt>
                <c:pt idx="5">
                  <c:v>6.4000000000000003E-3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8A9-490B-9335-2E4C756FA4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0949760"/>
        <c:axId val="180952448"/>
      </c:lineChart>
      <c:catAx>
        <c:axId val="180949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0952448"/>
        <c:crosses val="autoZero"/>
        <c:auto val="1"/>
        <c:lblAlgn val="ctr"/>
        <c:lblOffset val="100"/>
        <c:noMultiLvlLbl val="0"/>
      </c:catAx>
      <c:valAx>
        <c:axId val="18095244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0949760"/>
        <c:crosses val="autoZero"/>
        <c:crossBetween val="between"/>
      </c:valAx>
      <c:spPr>
        <a:noFill/>
        <a:ln w="25398">
          <a:noFill/>
        </a:ln>
      </c:spPr>
    </c:plotArea>
    <c:legend>
      <c:legendPos val="l"/>
      <c:legendEntry>
        <c:idx val="0"/>
        <c:txPr>
          <a:bodyPr/>
          <a:lstStyle/>
          <a:p>
            <a:pPr>
              <a:defRPr sz="1200" b="0" i="0" u="none" strike="noStrike" baseline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defRPr>
            </a:pPr>
            <a:endParaRPr lang="zh-TW"/>
          </a:p>
        </c:txPr>
      </c:legendEntry>
      <c:layout>
        <c:manualLayout>
          <c:xMode val="edge"/>
          <c:yMode val="edge"/>
          <c:x val="4.2124636620911378E-2"/>
          <c:y val="0.30319741764697938"/>
          <c:w val="0.16666666666666666"/>
          <c:h val="0.14358974358974358"/>
        </c:manualLayout>
      </c:layout>
      <c:overlay val="0"/>
      <c:spPr>
        <a:noFill/>
        <a:ln w="25398">
          <a:noFill/>
        </a:ln>
      </c:spPr>
      <c:txPr>
        <a:bodyPr/>
        <a:lstStyle/>
        <a:p>
          <a:pPr>
            <a:defRPr sz="1200" b="0" i="0" u="none" strike="noStrike" baseline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50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28498727735368E-2"/>
          <c:y val="6.9230769230769221E-2"/>
          <c:w val="0.95928753180661575"/>
          <c:h val="0.903846153846153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東部</c:v>
                </c:pt>
              </c:strCache>
            </c:strRef>
          </c:tx>
          <c:spPr>
            <a:solidFill>
              <a:schemeClr val="accent6"/>
            </a:solidFill>
            <a:ln w="10848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 w="10848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1Q/21*</c:v>
                </c:pt>
              </c:strCache>
            </c:strRef>
          </c:cat>
          <c:val>
            <c:numRef>
              <c:f>Sheet1!$B$2:$N$2</c:f>
              <c:numCache>
                <c:formatCode>0.00%</c:formatCode>
                <c:ptCount val="4"/>
                <c:pt idx="0">
                  <c:v>0.1386</c:v>
                </c:pt>
                <c:pt idx="1">
                  <c:v>0.13919999999999999</c:v>
                </c:pt>
                <c:pt idx="2">
                  <c:v>0.1404</c:v>
                </c:pt>
                <c:pt idx="3">
                  <c:v>0.13650000000000001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0C-4410-B7EB-8C3A8261F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81220480"/>
        <c:axId val="181222016"/>
      </c:barChart>
      <c:catAx>
        <c:axId val="18122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5424">
            <a:solidFill>
              <a:schemeClr val="accent6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19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81222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1222016"/>
        <c:scaling>
          <c:orientation val="minMax"/>
          <c:max val="0.18000000000000002"/>
          <c:min val="1.0000000000000002E-2"/>
        </c:scaling>
        <c:delete val="1"/>
        <c:axPos val="l"/>
        <c:numFmt formatCode="0.00%" sourceLinked="1"/>
        <c:majorTickMark val="out"/>
        <c:minorTickMark val="none"/>
        <c:tickLblPos val="nextTo"/>
        <c:crossAx val="181220480"/>
        <c:crosses val="autoZero"/>
        <c:crossBetween val="between"/>
        <c:majorUnit val="0.25086599999999998"/>
        <c:minorUnit val="0.25086599999999998"/>
      </c:valAx>
      <c:spPr>
        <a:noFill/>
        <a:ln w="1084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69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628498727735368E-2"/>
          <c:y val="6.9230769230769221E-2"/>
          <c:w val="0.95928753180661575"/>
          <c:h val="0.903846153846153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東部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+mj-lt"/>
                    <a:ea typeface="+mj-ea"/>
                    <a:cs typeface="Arial" panose="020B0604020202020204" pitchFamily="34" charset="0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1Q/21*</c:v>
                </c:pt>
              </c:strCache>
            </c:strRef>
          </c:cat>
          <c:val>
            <c:numRef>
              <c:f>Sheet1!$B$2:$N$2</c:f>
              <c:numCache>
                <c:formatCode>0.00%</c:formatCode>
                <c:ptCount val="4"/>
                <c:pt idx="0">
                  <c:v>0.12540000000000001</c:v>
                </c:pt>
                <c:pt idx="1">
                  <c:v>0.12659999999999999</c:v>
                </c:pt>
                <c:pt idx="2">
                  <c:v>0.127</c:v>
                </c:pt>
                <c:pt idx="3">
                  <c:v>0.12330000000000001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0C-4410-B7EB-8C3A8261F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81254784"/>
        <c:axId val="181338496"/>
      </c:barChart>
      <c:catAx>
        <c:axId val="1812547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1338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1338496"/>
        <c:scaling>
          <c:orientation val="minMax"/>
          <c:max val="0.18000000000000002"/>
          <c:min val="1.0000000000000002E-2"/>
        </c:scaling>
        <c:delete val="1"/>
        <c:axPos val="l"/>
        <c:numFmt formatCode="0.00%" sourceLinked="1"/>
        <c:majorTickMark val="out"/>
        <c:minorTickMark val="none"/>
        <c:tickLblPos val="nextTo"/>
        <c:crossAx val="181254784"/>
        <c:crosses val="autoZero"/>
        <c:crossBetween val="between"/>
        <c:majorUnit val="0.25086599999999998"/>
        <c:minorUnit val="0.25086599999999998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0.19927</cdr:x>
      <cdr:y>0.66088</cdr:y>
    </cdr:from>
    <cdr:to>
      <cdr:x>0.30643</cdr:x>
      <cdr:y>0.76937</cdr:y>
    </cdr:to>
    <cdr:sp macro="" textlink="">
      <cdr:nvSpPr>
        <cdr:cNvPr id="4" name="AutoShape 40"/>
        <cdr:cNvSpPr>
          <a:spLocks xmlns:a="http://schemas.openxmlformats.org/drawingml/2006/main" noChangeArrowheads="1"/>
        </cdr:cNvSpPr>
      </cdr:nvSpPr>
      <cdr:spPr bwMode="gray">
        <a:xfrm xmlns:a="http://schemas.openxmlformats.org/drawingml/2006/main" rot="20624734">
          <a:off x="1202425" y="2941805"/>
          <a:ext cx="646612" cy="482927"/>
        </a:xfrm>
        <a:prstGeom xmlns:a="http://schemas.openxmlformats.org/drawingml/2006/main" prst="rightArrow">
          <a:avLst>
            <a:gd name="adj1" fmla="val 50000"/>
            <a:gd name="adj2" fmla="val 34690"/>
          </a:avLst>
        </a:prstGeom>
        <a:solidFill xmlns:a="http://schemas.openxmlformats.org/drawingml/2006/main">
          <a:schemeClr val="accent6"/>
        </a:solidFill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>
          <a:outerShdw blurRad="50800" dist="38100" dir="5400000" algn="t" rotWithShape="0">
            <a:prstClr val="black">
              <a:alpha val="40000"/>
            </a:prstClr>
          </a:outerShdw>
        </a:effectLst>
        <a:extLst xmlns:a="http://schemas.openxmlformats.org/drawingml/2006/main"/>
      </cdr:spPr>
      <cdr:txBody>
        <a:bodyPr xmlns:a="http://schemas.openxmlformats.org/drawingml/2006/main" wrap="none" lIns="18000" tIns="18288" rIns="18000" bIns="18288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en-US" altLang="zh-TW" sz="1200" b="1" dirty="0">
              <a:solidFill>
                <a:schemeClr val="tx1"/>
              </a:solidFill>
              <a:latin typeface="+mj-ea"/>
              <a:ea typeface="+mj-ea"/>
            </a:rPr>
            <a:t>+62.0%</a:t>
          </a:r>
        </a:p>
      </cdr:txBody>
    </cdr:sp>
  </cdr:relSizeAnchor>
  <cdr:relSizeAnchor xmlns:cdr="http://schemas.openxmlformats.org/drawingml/2006/chartDrawing">
    <cdr:from>
      <cdr:x>0.36257</cdr:x>
      <cdr:y>0.69409</cdr:y>
    </cdr:from>
    <cdr:to>
      <cdr:x>0.48219</cdr:x>
      <cdr:y>0.77978</cdr:y>
    </cdr:to>
    <cdr:sp macro="" textlink="">
      <cdr:nvSpPr>
        <cdr:cNvPr id="5" name="AutoShape 40"/>
        <cdr:cNvSpPr>
          <a:spLocks xmlns:a="http://schemas.openxmlformats.org/drawingml/2006/main" noChangeArrowheads="1"/>
        </cdr:cNvSpPr>
      </cdr:nvSpPr>
      <cdr:spPr bwMode="gray">
        <a:xfrm xmlns:a="http://schemas.openxmlformats.org/drawingml/2006/main" rot="20820021">
          <a:off x="2187776" y="3089655"/>
          <a:ext cx="721797" cy="381436"/>
        </a:xfrm>
        <a:prstGeom xmlns:a="http://schemas.openxmlformats.org/drawingml/2006/main" prst="rightArrow">
          <a:avLst>
            <a:gd name="adj1" fmla="val 50000"/>
            <a:gd name="adj2" fmla="val 34690"/>
          </a:avLst>
        </a:prstGeom>
        <a:solidFill xmlns:a="http://schemas.openxmlformats.org/drawingml/2006/main">
          <a:schemeClr val="accent6"/>
        </a:solidFill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>
          <a:outerShdw blurRad="50800" dist="38100" dir="5400000" algn="t" rotWithShape="0">
            <a:prstClr val="black">
              <a:alpha val="40000"/>
            </a:prstClr>
          </a:outerShdw>
        </a:effectLst>
        <a:extLst xmlns:a="http://schemas.openxmlformats.org/drawingml/2006/main"/>
      </cdr:spPr>
      <cdr:txBody>
        <a:bodyPr xmlns:a="http://schemas.openxmlformats.org/drawingml/2006/main" wrap="none" lIns="18000" tIns="18288" rIns="18000" bIns="18288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en-US" altLang="zh-TW" sz="1200" b="1" dirty="0">
              <a:solidFill>
                <a:schemeClr val="tx1"/>
              </a:solidFill>
              <a:latin typeface="+mj-ea"/>
              <a:ea typeface="+mj-ea"/>
            </a:rPr>
            <a:t>+891.8%</a:t>
          </a:r>
        </a:p>
      </cdr:txBody>
    </cdr:sp>
  </cdr:relSizeAnchor>
  <cdr:relSizeAnchor xmlns:cdr="http://schemas.openxmlformats.org/drawingml/2006/chartDrawing">
    <cdr:from>
      <cdr:x>0.01006</cdr:x>
      <cdr:y>0.63412</cdr:y>
    </cdr:from>
    <cdr:to>
      <cdr:x>0.14569</cdr:x>
      <cdr:y>0.74261</cdr:y>
    </cdr:to>
    <cdr:sp macro="" textlink="">
      <cdr:nvSpPr>
        <cdr:cNvPr id="6" name="AutoShape 40">
          <a:extLst xmlns:a="http://schemas.openxmlformats.org/drawingml/2006/main">
            <a:ext uri="{FF2B5EF4-FFF2-40B4-BE49-F238E27FC236}">
              <a16:creationId xmlns:a16="http://schemas.microsoft.com/office/drawing/2014/main" id="{10097A8F-FCB0-4BD5-9D05-41D03EC5FF5F}"/>
            </a:ext>
          </a:extLst>
        </cdr:cNvPr>
        <cdr:cNvSpPr>
          <a:spLocks xmlns:a="http://schemas.openxmlformats.org/drawingml/2006/main" noChangeArrowheads="1"/>
        </cdr:cNvSpPr>
      </cdr:nvSpPr>
      <cdr:spPr bwMode="gray">
        <a:xfrm xmlns:a="http://schemas.openxmlformats.org/drawingml/2006/main" rot="20624734">
          <a:off x="60675" y="2822686"/>
          <a:ext cx="818408" cy="482927"/>
        </a:xfrm>
        <a:prstGeom xmlns:a="http://schemas.openxmlformats.org/drawingml/2006/main" prst="rightArrow">
          <a:avLst>
            <a:gd name="adj1" fmla="val 50000"/>
            <a:gd name="adj2" fmla="val 34690"/>
          </a:avLst>
        </a:prstGeom>
        <a:solidFill xmlns:a="http://schemas.openxmlformats.org/drawingml/2006/main">
          <a:schemeClr val="accent6"/>
        </a:solidFill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>
          <a:outerShdw blurRad="50800" dist="38100" dir="5400000" algn="t" rotWithShape="0">
            <a:prstClr val="black">
              <a:alpha val="40000"/>
            </a:prstClr>
          </a:outerShdw>
        </a:effectLst>
        <a:extLst xmlns:a="http://schemas.openxmlformats.org/drawingml/2006/main"/>
      </cdr:spPr>
      <cdr:txBody>
        <a:bodyPr xmlns:a="http://schemas.openxmlformats.org/drawingml/2006/main" wrap="none" lIns="18000" tIns="18288" rIns="18000" bIns="18288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en-US" altLang="zh-TW" sz="1200" b="1" dirty="0">
              <a:solidFill>
                <a:schemeClr val="tx1"/>
              </a:solidFill>
              <a:latin typeface="+mj-ea"/>
              <a:ea typeface="+mj-ea"/>
            </a:rPr>
            <a:t>+207.6%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0.39881</cdr:x>
      <cdr:y>0.41107</cdr:y>
    </cdr:from>
    <cdr:to>
      <cdr:x>0.63453</cdr:x>
      <cdr:y>0.66173</cdr:y>
    </cdr:to>
    <cdr:sp macro="" textlink="">
      <cdr:nvSpPr>
        <cdr:cNvPr id="3" name="AutoShape 40"/>
        <cdr:cNvSpPr>
          <a:spLocks xmlns:a="http://schemas.openxmlformats.org/drawingml/2006/main" noChangeArrowheads="1"/>
        </cdr:cNvSpPr>
      </cdr:nvSpPr>
      <cdr:spPr bwMode="gray">
        <a:xfrm xmlns:a="http://schemas.openxmlformats.org/drawingml/2006/main" rot="20230912">
          <a:off x="1133861" y="573679"/>
          <a:ext cx="670178" cy="349814"/>
        </a:xfrm>
        <a:prstGeom xmlns:a="http://schemas.openxmlformats.org/drawingml/2006/main" prst="rightArrow">
          <a:avLst>
            <a:gd name="adj1" fmla="val 50000"/>
            <a:gd name="adj2" fmla="val 34690"/>
          </a:avLst>
        </a:prstGeom>
        <a:solidFill xmlns:a="http://schemas.openxmlformats.org/drawingml/2006/main">
          <a:schemeClr val="accent5"/>
        </a:solidFill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>
          <a:outerShdw blurRad="50800" dist="38100" dir="5400000" algn="t" rotWithShape="0">
            <a:prstClr val="black">
              <a:alpha val="40000"/>
            </a:prstClr>
          </a:outerShdw>
        </a:effectLst>
        <a:extLst xmlns:a="http://schemas.openxmlformats.org/drawingml/2006/main"/>
      </cdr:spPr>
      <cdr:txBody>
        <a:bodyPr xmlns:a="http://schemas.openxmlformats.org/drawingml/2006/main" wrap="none" lIns="18000" tIns="18288" rIns="18000" bIns="18288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en-US" altLang="zh-TW" sz="1200" b="1" dirty="0">
              <a:solidFill>
                <a:schemeClr val="tx1"/>
              </a:solidFill>
              <a:latin typeface="+mj-ea"/>
              <a:ea typeface="+mj-ea"/>
            </a:rPr>
            <a:t>35.1%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2"/>
            <a:ext cx="2947512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1" tIns="45618" rIns="91241" bIns="45618" numCol="1" anchor="t" anchorCtr="0" compatLnSpc="1">
            <a:prstTxWarp prst="textNoShape">
              <a:avLst/>
            </a:prstTxWarp>
          </a:bodyPr>
          <a:lstStyle>
            <a:lvl1pPr algn="l" defTabSz="913397">
              <a:defRPr sz="1200"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359" y="2"/>
            <a:ext cx="2947512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1" tIns="45618" rIns="91241" bIns="45618" numCol="1" anchor="t" anchorCtr="0" compatLnSpc="1">
            <a:prstTxWarp prst="textNoShape">
              <a:avLst/>
            </a:prstTxWarp>
          </a:bodyPr>
          <a:lstStyle>
            <a:lvl1pPr algn="r" defTabSz="913397">
              <a:defRPr sz="1200"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457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9436350"/>
            <a:ext cx="2947512" cy="49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1" tIns="45618" rIns="91241" bIns="45618" numCol="1" anchor="b" anchorCtr="0" compatLnSpc="1">
            <a:prstTxWarp prst="textNoShape">
              <a:avLst/>
            </a:prstTxWarp>
          </a:bodyPr>
          <a:lstStyle>
            <a:lvl1pPr algn="l" defTabSz="913397">
              <a:defRPr sz="1200"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457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359" y="9436350"/>
            <a:ext cx="2947512" cy="49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1" tIns="45618" rIns="91241" bIns="45618" numCol="1" anchor="b" anchorCtr="0" compatLnSpc="1">
            <a:prstTxWarp prst="textNoShape">
              <a:avLst/>
            </a:prstTxWarp>
          </a:bodyPr>
          <a:lstStyle>
            <a:lvl1pPr algn="r" defTabSz="913397">
              <a:defRPr sz="1200"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fld id="{EB8FE521-66C1-444E-9C1D-F519421965A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6756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2"/>
            <a:ext cx="2947512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4" tIns="46409" rIns="92824" bIns="46409" numCol="1" anchor="t" anchorCtr="0" compatLnSpc="1">
            <a:prstTxWarp prst="textNoShape">
              <a:avLst/>
            </a:prstTxWarp>
          </a:bodyPr>
          <a:lstStyle>
            <a:lvl1pPr algn="l" defTabSz="929036">
              <a:defRPr sz="1200"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359" y="2"/>
            <a:ext cx="2947512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4" tIns="46409" rIns="92824" bIns="46409" numCol="1" anchor="t" anchorCtr="0" compatLnSpc="1">
            <a:prstTxWarp prst="textNoShape">
              <a:avLst/>
            </a:prstTxWarp>
          </a:bodyPr>
          <a:lstStyle>
            <a:lvl1pPr algn="r" defTabSz="929036">
              <a:defRPr sz="1200"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38188"/>
            <a:ext cx="4979988" cy="3735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3750" y="4718969"/>
            <a:ext cx="5434970" cy="447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4" tIns="46409" rIns="92824" bIns="464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9436350"/>
            <a:ext cx="2947512" cy="49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4" tIns="46409" rIns="92824" bIns="46409" numCol="1" anchor="b" anchorCtr="0" compatLnSpc="1">
            <a:prstTxWarp prst="textNoShape">
              <a:avLst/>
            </a:prstTxWarp>
          </a:bodyPr>
          <a:lstStyle>
            <a:lvl1pPr algn="l" defTabSz="929036">
              <a:defRPr sz="1200"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359" y="9436350"/>
            <a:ext cx="2947512" cy="49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4" tIns="46409" rIns="92824" bIns="46409" numCol="1" anchor="b" anchorCtr="0" compatLnSpc="1">
            <a:prstTxWarp prst="textNoShape">
              <a:avLst/>
            </a:prstTxWarp>
          </a:bodyPr>
          <a:lstStyle>
            <a:lvl1pPr algn="r" defTabSz="929036">
              <a:defRPr sz="1200"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fld id="{BA93EF47-9CF0-4F1A-9DEF-2AB5275A50C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6361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EDEF86-FCA2-49C2-BF8E-D5C99F364A9E}" type="slidenum">
              <a:rPr lang="zh-TW" altLang="en-US">
                <a:solidFill>
                  <a:prstClr val="black"/>
                </a:solidFill>
              </a:rPr>
              <a:pPr/>
              <a:t>1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51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6070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/>
              <a:t>上個季度放款微幅成長</a:t>
            </a:r>
            <a:r>
              <a:rPr lang="en-US" altLang="zh-TW" dirty="0"/>
              <a:t>0.6%</a:t>
            </a:r>
            <a:r>
              <a:rPr lang="zh-TW" altLang="en-US" dirty="0"/>
              <a:t>，相較去年同期成長</a:t>
            </a:r>
            <a:r>
              <a:rPr lang="en-US" altLang="zh-TW" dirty="0"/>
              <a:t>1.9%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r>
              <a:rPr lang="zh-TW" altLang="zh-TW" dirty="0"/>
              <a:t>大企業放款餘額減少，惟同期中小企業放款餘額增加，本行近期積極推動企金轉型、調整放款結構，使企金客層涵蓋大中小型客戶，目標則為達成大企業、中小企業均衡發展成長。</a:t>
            </a:r>
            <a:endParaRPr lang="en-US" altLang="zh-TW" dirty="0"/>
          </a:p>
          <a:p>
            <a:pPr lvl="0"/>
            <a:endParaRPr lang="zh-TW" altLang="zh-TW" dirty="0"/>
          </a:p>
          <a:p>
            <a:r>
              <a:rPr lang="en-US" altLang="zh-TW" dirty="0"/>
              <a:t>2020</a:t>
            </a:r>
            <a:r>
              <a:rPr lang="zh-TW" altLang="zh-TW" dirty="0"/>
              <a:t>年第二季新冠肺炎疫情趨緩，及央行降息催化，不動產剛性自住及置產買盤市場回溫，加上本行積極爭攬建案整批房貸下，</a:t>
            </a:r>
            <a:r>
              <a:rPr lang="zh-TW" altLang="en-US" dirty="0"/>
              <a:t>房貸增加</a:t>
            </a:r>
            <a:r>
              <a:rPr lang="zh-TW" altLang="zh-TW" dirty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7775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不動產及房貸因為受到降息的利多影響，以及積極承做整批房貸的策略下，成長比較明顯。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1038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海外分行單季成長</a:t>
            </a:r>
            <a:r>
              <a:rPr lang="en-US" altLang="zh-TW" dirty="0"/>
              <a:t>2.4%</a:t>
            </a:r>
            <a:r>
              <a:rPr lang="zh-TW" altLang="en-US" dirty="0"/>
              <a:t>  </a:t>
            </a:r>
            <a:r>
              <a:rPr lang="en-US" altLang="zh-TW" dirty="0"/>
              <a:t>YOY</a:t>
            </a:r>
            <a:r>
              <a:rPr lang="zh-TW" altLang="en-US" dirty="0"/>
              <a:t>成長</a:t>
            </a:r>
            <a:r>
              <a:rPr lang="en-US" altLang="zh-TW" dirty="0"/>
              <a:t>7.2%</a:t>
            </a:r>
            <a:r>
              <a:rPr lang="zh-TW" altLang="en-US" dirty="0"/>
              <a:t>，目前仍高於</a:t>
            </a:r>
            <a:r>
              <a:rPr lang="en-US" altLang="zh-TW" dirty="0"/>
              <a:t>OBU</a:t>
            </a:r>
            <a:r>
              <a:rPr lang="zh-TW" altLang="en-US" dirty="0"/>
              <a:t>及國內分行，目前海外地區，紐行雖然受到疫情的影響，目前也有超過兩成的成長率，新南向國家目前成長的動能也是相當不錯，帶動海外分行的放款需求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6215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台幣放款增加，主因政府積極推動投資台灣三大方案有關，消金主要是房貸。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外幣放款主要是紐行及新南向國家的放款增加所致，另外最近美元貶值，所以其實實際放款需求是有明顯增加的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9594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zh-TW" dirty="0"/>
              <a:t>台幣活存增加；推行改善存款結構專案，分行加強爭攬證券存款戶、薪資轉帳戶以及其他高現金周轉率特性之行業存款，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r>
              <a:rPr lang="zh-TW" altLang="zh-TW" dirty="0"/>
              <a:t>台幣定存減少</a:t>
            </a:r>
            <a:r>
              <a:rPr lang="zh-TW" altLang="en-US" dirty="0"/>
              <a:t>，主要是降息，</a:t>
            </a:r>
            <a:r>
              <a:rPr lang="zh-TW" altLang="zh-TW" dirty="0"/>
              <a:t>使得台幣活存定存利差更為縮減；</a:t>
            </a:r>
            <a:endParaRPr lang="en-US" altLang="zh-TW" dirty="0"/>
          </a:p>
          <a:p>
            <a:pPr lvl="0"/>
            <a:r>
              <a:rPr lang="zh-TW" altLang="zh-TW" dirty="0"/>
              <a:t>又台股自今年</a:t>
            </a:r>
            <a:r>
              <a:rPr lang="en-US" altLang="zh-TW" dirty="0"/>
              <a:t>3</a:t>
            </a:r>
            <a:r>
              <a:rPr lang="zh-TW" altLang="zh-TW" dirty="0"/>
              <a:t>月底以後受到外資買盤湧入不斷盤升，使得定存轉進資本市場</a:t>
            </a:r>
            <a:endParaRPr lang="en-US" altLang="zh-TW" dirty="0"/>
          </a:p>
          <a:p>
            <a:pPr lvl="0"/>
            <a:endParaRPr lang="en-US" altLang="zh-TW" dirty="0"/>
          </a:p>
          <a:p>
            <a:r>
              <a:rPr lang="zh-TW" altLang="zh-TW" dirty="0"/>
              <a:t>外幣活存、定存餘額增加：</a:t>
            </a:r>
            <a:r>
              <a:rPr lang="zh-TW" altLang="en-US" dirty="0"/>
              <a:t>主要是因為</a:t>
            </a:r>
            <a:r>
              <a:rPr lang="zh-TW" altLang="zh-TW" dirty="0"/>
              <a:t>疫情；所有國家的所有產業</a:t>
            </a:r>
            <a:r>
              <a:rPr lang="zh-TW" altLang="en-US" dirty="0"/>
              <a:t>都受到影響</a:t>
            </a:r>
            <a:r>
              <a:rPr lang="zh-TW" altLang="zh-TW" dirty="0"/>
              <a:t>，生產鏈的斷裂與破壞；再</a:t>
            </a:r>
            <a:r>
              <a:rPr lang="zh-TW" altLang="en-US" dirty="0"/>
              <a:t>加上</a:t>
            </a:r>
            <a:r>
              <a:rPr lang="zh-TW" altLang="zh-TW" dirty="0"/>
              <a:t>封城與鎖國，全面壓抑了需求，需求的壓抑又倒過頭去讓勉強復工的企業因等不到訂單而未能復產，形成了一種惡性循環。</a:t>
            </a:r>
            <a:r>
              <a:rPr lang="zh-TW" altLang="en-US" dirty="0"/>
              <a:t>所以</a:t>
            </a:r>
            <a:r>
              <a:rPr lang="zh-TW" altLang="zh-TW" dirty="0"/>
              <a:t>企業寧</a:t>
            </a:r>
            <a:r>
              <a:rPr lang="zh-TW" altLang="en-US" dirty="0"/>
              <a:t>可</a:t>
            </a:r>
            <a:r>
              <a:rPr lang="zh-TW" altLang="zh-TW" dirty="0"/>
              <a:t>凍結投資，預留高現金部位</a:t>
            </a:r>
            <a:r>
              <a:rPr lang="zh-TW" altLang="en-US" dirty="0"/>
              <a:t>希望</a:t>
            </a:r>
            <a:r>
              <a:rPr lang="zh-TW" altLang="zh-TW" dirty="0"/>
              <a:t>能度過危機。故外幣活存餘額增加，外幣定存餘額增加。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7406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存放比增加，主要是這個季度放款平均餘額增幅略高於這個季度的存款平均餘額，特別是美元的部分，所以有助於美元</a:t>
            </a:r>
            <a:r>
              <a:rPr lang="en-US" altLang="zh-TW" dirty="0"/>
              <a:t>NIM</a:t>
            </a:r>
            <a:r>
              <a:rPr lang="zh-TW" altLang="en-US" dirty="0"/>
              <a:t>的表現。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7688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利差持續下降壓力主要是因為降息，導致收益率下滑的速度大於存款成本</a:t>
            </a:r>
            <a:r>
              <a:rPr lang="en-US" altLang="zh-TW" dirty="0" err="1"/>
              <a:t>repricing</a:t>
            </a:r>
            <a:r>
              <a:rPr lang="zh-TW" altLang="en-US" dirty="0"/>
              <a:t>的速度，未來希望存款的部位仍有</a:t>
            </a:r>
            <a:r>
              <a:rPr lang="en-US" altLang="zh-TW" dirty="0" err="1"/>
              <a:t>repricing</a:t>
            </a:r>
            <a:r>
              <a:rPr lang="zh-TW" altLang="en-US" dirty="0"/>
              <a:t>的空間來改善利差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5130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上個季度我們</a:t>
            </a:r>
            <a:r>
              <a:rPr lang="en-US" altLang="zh-TW" dirty="0"/>
              <a:t>NIM</a:t>
            </a:r>
            <a:r>
              <a:rPr lang="zh-TW" altLang="en-US" dirty="0"/>
              <a:t>還是有下滑的壓力，主要是台幣</a:t>
            </a:r>
            <a:r>
              <a:rPr lang="en-US" altLang="zh-TW" dirty="0"/>
              <a:t>NIM</a:t>
            </a:r>
            <a:r>
              <a:rPr lang="zh-TW" altLang="en-US" dirty="0"/>
              <a:t>有壓力，因為降息，以及例如房貸等產品，市場非常競爭，利差有壓力。外幣以及美元的部分，我們可以看到</a:t>
            </a:r>
            <a:r>
              <a:rPr lang="en-US" altLang="zh-TW" dirty="0"/>
              <a:t>NIM</a:t>
            </a:r>
            <a:r>
              <a:rPr lang="zh-TW" altLang="en-US" dirty="0"/>
              <a:t>其實維持的還不錯，雖然外幣存放利差下滑，但是其實美元放款平均餘額是增加的，另外，因為美元短率大幅下降，所以我們也快速的調節猜放銀行同業的部位，外幣孳息資產單季就減少約</a:t>
            </a:r>
            <a:r>
              <a:rPr lang="en-US" altLang="zh-TW" dirty="0"/>
              <a:t>6%</a:t>
            </a:r>
            <a:r>
              <a:rPr lang="zh-TW" altLang="en-US" dirty="0"/>
              <a:t>，外幣拆放部位單季就減少</a:t>
            </a:r>
            <a:r>
              <a:rPr lang="en-US" altLang="zh-TW" dirty="0"/>
              <a:t>9%</a:t>
            </a:r>
            <a:r>
              <a:rPr lang="zh-TW" altLang="en-US" dirty="0"/>
              <a:t>，所以分母減少，</a:t>
            </a:r>
            <a:r>
              <a:rPr lang="en-US" altLang="zh-TW" dirty="0"/>
              <a:t>NIM</a:t>
            </a:r>
            <a:r>
              <a:rPr lang="zh-TW" altLang="en-US" dirty="0"/>
              <a:t>自然壓力就沒這麼大。所以剛剛胡總也有提到我們利息收入減少，主要是因為拆借的部分有壓力，</a:t>
            </a:r>
            <a:r>
              <a:rPr lang="en-US" altLang="zh-TW" dirty="0"/>
              <a:t>core earning</a:t>
            </a:r>
            <a:r>
              <a:rPr lang="zh-TW" altLang="en-US"/>
              <a:t>放款利息收入目前</a:t>
            </a:r>
            <a:r>
              <a:rPr lang="zh-TW" altLang="en-US" dirty="0"/>
              <a:t>還是在可控的範圍內。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9846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4966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4431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45965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最近有幾個</a:t>
            </a:r>
            <a:r>
              <a:rPr lang="en-US" altLang="zh-TW" dirty="0"/>
              <a:t>CASE </a:t>
            </a:r>
            <a:r>
              <a:rPr lang="zh-TW" altLang="en-US" dirty="0"/>
              <a:t>稍後我們請長官幫我們說明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>
                <a:solidFill>
                  <a:prstClr val="black"/>
                </a:solidFill>
              </a:rPr>
              <a:pPr/>
              <a:t>20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79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17355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62316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10310" indent="-273196"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092783" indent="-218556"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529894" indent="-218556"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1967009" indent="-218556"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404123" indent="-218556" defTabSz="93342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841236" indent="-218556" defTabSz="93342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278351" indent="-218556" defTabSz="93342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715462" indent="-218556" defTabSz="93342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fld id="{2E0C0F36-65BF-4EE7-A3B9-9B6AF41D71E2}" type="slidenum">
              <a:rPr lang="zh-TW" altLang="en-US" sz="1200">
                <a:latin typeface="Arial" pitchFamily="34" charset="0"/>
                <a:ea typeface="新細明體" pitchFamily="18" charset="-120"/>
                <a:cs typeface="Arial" pitchFamily="34" charset="0"/>
              </a:rPr>
              <a:pPr/>
              <a:t>23</a:t>
            </a:fld>
            <a:endParaRPr lang="en-US" altLang="zh-TW" sz="1200"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38188"/>
            <a:ext cx="4978400" cy="37353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952" y="4719964"/>
            <a:ext cx="5442559" cy="4471868"/>
          </a:xfrm>
          <a:noFill/>
        </p:spPr>
        <p:txBody>
          <a:bodyPr/>
          <a:lstStyle/>
          <a:p>
            <a:pPr eaLnBrk="1" hangingPunct="1"/>
            <a:endParaRPr lang="zh-TW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6182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54353-718D-4B24-AB8A-ED659CFCB8B0}" type="slidenum">
              <a:rPr lang="zh-TW" altLang="en-US"/>
              <a:pPr/>
              <a:t>24</a:t>
            </a:fld>
            <a:endParaRPr lang="en-US" altLang="zh-TW"/>
          </a:p>
        </p:txBody>
      </p:sp>
      <p:sp>
        <p:nvSpPr>
          <p:cNvPr id="157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38188"/>
            <a:ext cx="4978400" cy="3735387"/>
          </a:xfrm>
          <a:ln/>
        </p:spPr>
      </p:sp>
      <p:sp>
        <p:nvSpPr>
          <p:cNvPr id="157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750" y="4720557"/>
            <a:ext cx="5434970" cy="4471432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46585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10310" indent="-273196"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092783" indent="-218556"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529894" indent="-218556"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1967009" indent="-218556"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404123" indent="-218556" defTabSz="93342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841236" indent="-218556" defTabSz="93342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278351" indent="-218556" defTabSz="93342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715462" indent="-218556" defTabSz="93342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fld id="{E34DE221-BEF3-4219-9D46-FEF260A2DE91}" type="slidenum">
              <a:rPr lang="zh-TW" altLang="en-US" sz="1200">
                <a:latin typeface="Arial" pitchFamily="34" charset="0"/>
                <a:ea typeface="新細明體" pitchFamily="18" charset="-120"/>
                <a:cs typeface="Arial" pitchFamily="34" charset="0"/>
              </a:rPr>
              <a:pPr/>
              <a:t>25</a:t>
            </a:fld>
            <a:endParaRPr lang="en-US" altLang="zh-TW" sz="1200"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38188"/>
            <a:ext cx="4978400" cy="3735387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952" y="4719964"/>
            <a:ext cx="5442559" cy="4471868"/>
          </a:xfrm>
          <a:noFill/>
        </p:spPr>
        <p:txBody>
          <a:bodyPr/>
          <a:lstStyle/>
          <a:p>
            <a:pPr eaLnBrk="1" hangingPunct="1"/>
            <a:endParaRPr lang="zh-TW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8854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10310" indent="-273196"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092783" indent="-218556"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529894" indent="-218556"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1967009" indent="-218556"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404123" indent="-218556" defTabSz="93342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841236" indent="-218556" defTabSz="93342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278351" indent="-218556" defTabSz="93342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715462" indent="-218556" defTabSz="93342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fld id="{7CB83608-3A37-4295-ABD0-2C28F57E9441}" type="slidenum">
              <a:rPr lang="zh-TW" altLang="en-US" sz="1200">
                <a:latin typeface="Arial" pitchFamily="34" charset="0"/>
                <a:ea typeface="新細明體" pitchFamily="18" charset="-120"/>
                <a:cs typeface="Arial" pitchFamily="34" charset="0"/>
              </a:rPr>
              <a:pPr/>
              <a:t>26</a:t>
            </a:fld>
            <a:endParaRPr lang="en-US" altLang="zh-TW" sz="1200"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38188"/>
            <a:ext cx="4978400" cy="3735387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952" y="4719964"/>
            <a:ext cx="5442559" cy="4471868"/>
          </a:xfrm>
          <a:noFill/>
        </p:spPr>
        <p:txBody>
          <a:bodyPr/>
          <a:lstStyle/>
          <a:p>
            <a:pPr eaLnBrk="1" hangingPunct="1"/>
            <a:endParaRPr lang="zh-TW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0480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163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07069" indent="-271951" defTabSz="929163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087799" indent="-217560" defTabSz="929163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522917" indent="-217560" defTabSz="929163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1958039" indent="-217560" defTabSz="929163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393159" indent="-217560" defTabSz="9291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828277" indent="-217560" defTabSz="9291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263399" indent="-217560" defTabSz="9291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698517" indent="-217560" defTabSz="9291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fld id="{13F59FD2-247F-42E9-989D-31FF8265A516}" type="slidenum">
              <a:rPr lang="zh-TW" altLang="en-US" sz="1200">
                <a:latin typeface="Arial" pitchFamily="34" charset="0"/>
                <a:ea typeface="新細明體" pitchFamily="18" charset="-120"/>
                <a:cs typeface="Arial" pitchFamily="34" charset="0"/>
              </a:rPr>
              <a:pPr/>
              <a:t>27</a:t>
            </a:fld>
            <a:endParaRPr lang="en-US" altLang="zh-TW" sz="1200"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36600"/>
            <a:ext cx="4981575" cy="373697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122" y="4719970"/>
            <a:ext cx="4986223" cy="4471866"/>
          </a:xfrm>
          <a:noFill/>
        </p:spPr>
        <p:txBody>
          <a:bodyPr/>
          <a:lstStyle/>
          <a:p>
            <a:pPr eaLnBrk="1" hangingPunct="1"/>
            <a:endParaRPr lang="zh-TW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146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7583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3116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2176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7457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C05554-1596-4841-AE54-858DC4C29FDD}" type="slidenum">
              <a:rPr lang="zh-TW" altLang="en-US"/>
              <a:pPr/>
              <a:t>7</a:t>
            </a:fld>
            <a:endParaRPr lang="en-US" altLang="zh-TW"/>
          </a:p>
        </p:txBody>
      </p:sp>
      <p:sp>
        <p:nvSpPr>
          <p:cNvPr id="160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38188"/>
            <a:ext cx="4979988" cy="3735387"/>
          </a:xfrm>
          <a:ln/>
        </p:spPr>
      </p:sp>
      <p:sp>
        <p:nvSpPr>
          <p:cNvPr id="160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157" y="4718971"/>
            <a:ext cx="5438146" cy="4471432"/>
          </a:xfrm>
        </p:spPr>
        <p:txBody>
          <a:bodyPr lIns="92667" tIns="46331" rIns="92667" bIns="46331"/>
          <a:lstStyle/>
          <a:p>
            <a:pPr>
              <a:buFontTx/>
              <a:buChar char="•"/>
            </a:pPr>
            <a:r>
              <a:rPr lang="zh-TW" altLang="en-US" dirty="0"/>
              <a:t>我們過去的股利政策維持穩定</a:t>
            </a:r>
            <a:endParaRPr lang="en-US" altLang="zh-TW" dirty="0"/>
          </a:p>
          <a:p>
            <a:pPr>
              <a:buFontTx/>
              <a:buChar char="•"/>
            </a:pPr>
            <a:r>
              <a:rPr lang="zh-TW" altLang="en-US" dirty="0"/>
              <a:t>今年</a:t>
            </a:r>
            <a:r>
              <a:rPr lang="en-US" altLang="zh-TW" dirty="0"/>
              <a:t>ROE ROA</a:t>
            </a:r>
            <a:r>
              <a:rPr lang="zh-TW" altLang="en-US" dirty="0"/>
              <a:t>受到降息以及市場波動的影響下滑，目前努力提升中</a:t>
            </a:r>
            <a:endParaRPr lang="en-US" altLang="zh-TW" dirty="0"/>
          </a:p>
          <a:p>
            <a:pPr>
              <a:buFontTx/>
              <a:buChar char="•"/>
            </a:pPr>
            <a:r>
              <a:rPr lang="zh-TW" altLang="en-US" dirty="0"/>
              <a:t>希望能持續提升獲利，並且維持過去幾年的股利政策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78072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C1F79-1564-4E92-ADE7-3D065E0E5F21}" type="slidenum">
              <a:rPr lang="zh-TW" altLang="en-US"/>
              <a:pPr/>
              <a:t>8</a:t>
            </a:fld>
            <a:endParaRPr lang="en-US" altLang="zh-TW"/>
          </a:p>
        </p:txBody>
      </p:sp>
      <p:sp>
        <p:nvSpPr>
          <p:cNvPr id="153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6600"/>
            <a:ext cx="4979988" cy="3735388"/>
          </a:xfrm>
          <a:ln/>
        </p:spPr>
      </p:sp>
      <p:sp>
        <p:nvSpPr>
          <p:cNvPr id="153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754" y="4718976"/>
            <a:ext cx="5434970" cy="4473020"/>
          </a:xfrm>
        </p:spPr>
        <p:txBody>
          <a:bodyPr/>
          <a:lstStyle/>
          <a:p>
            <a:pPr marL="225169" indent="-225169"/>
            <a:r>
              <a:rPr lang="zh-TW" altLang="en-US" dirty="0">
                <a:ea typeface="SimSun" pitchFamily="2" charset="-122"/>
              </a:rPr>
              <a:t>因為現金股利的發放所以資本數據稍微下降一點，隨著獲利的累積與淨值的增加，各項數據預計維持過去幾年的水準，同時也能支持我們穩定的股利政策。</a:t>
            </a:r>
            <a:endParaRPr lang="zh-CN" altLang="en-US" dirty="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0119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4326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 userDrawn="1"/>
        </p:nvSpPr>
        <p:spPr bwMode="gray">
          <a:xfrm>
            <a:off x="0" y="6298442"/>
            <a:ext cx="9144000" cy="0"/>
          </a:xfrm>
          <a:prstGeom prst="lin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Line 6"/>
          <p:cNvSpPr>
            <a:spLocks noChangeShapeType="1"/>
          </p:cNvSpPr>
          <p:nvPr userDrawn="1"/>
        </p:nvSpPr>
        <p:spPr bwMode="gray">
          <a:xfrm>
            <a:off x="0" y="6240788"/>
            <a:ext cx="914400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" name="Line 5"/>
          <p:cNvSpPr>
            <a:spLocks noChangeShapeType="1"/>
          </p:cNvSpPr>
          <p:nvPr userDrawn="1"/>
        </p:nvSpPr>
        <p:spPr bwMode="gray">
          <a:xfrm>
            <a:off x="0" y="6358894"/>
            <a:ext cx="9144000" cy="0"/>
          </a:xfrm>
          <a:prstGeom prst="line">
            <a:avLst/>
          </a:prstGeom>
          <a:noFill/>
          <a:ln w="2857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70851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91313" y="392113"/>
            <a:ext cx="2151062" cy="57340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38125" y="392113"/>
            <a:ext cx="6300788" cy="57340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6508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7487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108713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238125" y="392113"/>
            <a:ext cx="8604250" cy="57340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88486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843119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230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>
                  <a:lumMod val="75000"/>
                </a:schemeClr>
              </a:buCl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81156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512961"/>
          </a:xfrm>
        </p:spPr>
        <p:txBody>
          <a:bodyPr anchor="t"/>
          <a:lstStyle>
            <a:lvl1pPr algn="l">
              <a:defRPr sz="4000" b="1" cap="all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24154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35796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>
                  <a:lumMod val="75000"/>
                </a:schemeClr>
              </a:buCl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521925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146252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970237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991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981451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41214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173272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91313" y="392113"/>
            <a:ext cx="2151062" cy="57340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38125" y="392113"/>
            <a:ext cx="6300788" cy="57340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5000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00864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251255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238125" y="392113"/>
            <a:ext cx="8604250" cy="57340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06124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512961"/>
          </a:xfrm>
        </p:spPr>
        <p:txBody>
          <a:bodyPr anchor="t"/>
          <a:lstStyle>
            <a:lvl1pPr algn="l">
              <a:defRPr sz="4000" b="1" cap="all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456973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089385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333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>
                  <a:lumMod val="75000"/>
                </a:schemeClr>
              </a:buCl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237641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512961"/>
          </a:xfrm>
        </p:spPr>
        <p:txBody>
          <a:bodyPr anchor="t"/>
          <a:lstStyle>
            <a:lvl1pPr algn="l">
              <a:defRPr sz="4000" b="1" cap="all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27850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7387907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003858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1919619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52910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209905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519840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6362601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5785106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91313" y="392113"/>
            <a:ext cx="2151062" cy="57340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38125" y="392113"/>
            <a:ext cx="6300788" cy="57340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9257076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51488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314659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238125" y="392113"/>
            <a:ext cx="8604250" cy="57340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1910800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3057350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6010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>
                  <a:lumMod val="75000"/>
                </a:schemeClr>
              </a:buCl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05787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512961"/>
          </a:xfrm>
        </p:spPr>
        <p:txBody>
          <a:bodyPr anchor="t"/>
          <a:lstStyle>
            <a:lvl1pPr algn="l">
              <a:defRPr sz="4000" b="1" cap="all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240115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34698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870816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409739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065604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740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8743959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498622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4821505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91313" y="392113"/>
            <a:ext cx="2151062" cy="57340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38125" y="392113"/>
            <a:ext cx="6300788" cy="57340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820167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14162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0612069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238125" y="392113"/>
            <a:ext cx="8604250" cy="57340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683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9376320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7306001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6610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>
                  <a:lumMod val="75000"/>
                </a:schemeClr>
              </a:buCl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3471598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512961"/>
          </a:xfrm>
        </p:spPr>
        <p:txBody>
          <a:bodyPr anchor="t"/>
          <a:lstStyle>
            <a:lvl1pPr algn="l">
              <a:defRPr sz="4000" b="1" cap="all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022922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108820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766855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7474506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7441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553369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1722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6296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638076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91313" y="392113"/>
            <a:ext cx="2151062" cy="57340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38125" y="392113"/>
            <a:ext cx="6300788" cy="57340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754069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51287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086170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238125" y="392113"/>
            <a:ext cx="8604250" cy="57340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7063665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10645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52298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86330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238125" y="392113"/>
            <a:ext cx="86042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dirty="0"/>
              <a:t>Testing</a:t>
            </a:r>
          </a:p>
        </p:txBody>
      </p:sp>
      <p:sp>
        <p:nvSpPr>
          <p:cNvPr id="1095684" name="Rectangle 4"/>
          <p:cNvSpPr>
            <a:spLocks noChangeArrowheads="1"/>
          </p:cNvSpPr>
          <p:nvPr/>
        </p:nvSpPr>
        <p:spPr bwMode="auto">
          <a:xfrm>
            <a:off x="-152400" y="6550025"/>
            <a:ext cx="7223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817" tIns="46909" rIns="93817" bIns="46909">
            <a:spAutoFit/>
          </a:bodyPr>
          <a:lstStyle>
            <a:lvl1pPr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65138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31863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95413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63725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209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781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353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925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fld id="{49B1E688-A144-449E-8678-8F94B0FBC9BA}" type="slidenum">
              <a:rPr lang="zh-TW" altLang="en-US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pPr algn="ctr" eaLnBrk="0" hangingPunct="0"/>
              <a:t>‹#›</a:t>
            </a:fld>
            <a:endParaRPr lang="en-US" altLang="zh-TW" dirty="0">
              <a:solidFill>
                <a:schemeClr val="accent6">
                  <a:lumMod val="50000"/>
                </a:schemeClr>
              </a:solidFill>
              <a:ea typeface="新細明體" pitchFamily="18" charset="-120"/>
            </a:endParaRPr>
          </a:p>
        </p:txBody>
      </p:sp>
      <p:sp>
        <p:nvSpPr>
          <p:cNvPr id="10956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</a:p>
        </p:txBody>
      </p:sp>
      <p:pic>
        <p:nvPicPr>
          <p:cNvPr id="1095705" name="Picture 25" descr="Mega_logo_ 0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379141"/>
            <a:ext cx="1130300" cy="42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5"/>
          <p:cNvSpPr>
            <a:spLocks noChangeShapeType="1"/>
          </p:cNvSpPr>
          <p:nvPr/>
        </p:nvSpPr>
        <p:spPr bwMode="gray">
          <a:xfrm>
            <a:off x="424416" y="6297428"/>
            <a:ext cx="8238225" cy="0"/>
          </a:xfrm>
          <a:prstGeom prst="line">
            <a:avLst/>
          </a:prstGeom>
          <a:noFill/>
          <a:ln w="2857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gray">
          <a:xfrm>
            <a:off x="283234" y="6239774"/>
            <a:ext cx="823535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gray">
          <a:xfrm>
            <a:off x="565598" y="1048254"/>
            <a:ext cx="8238225" cy="0"/>
          </a:xfrm>
          <a:prstGeom prst="lin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gray">
          <a:xfrm>
            <a:off x="424416" y="990600"/>
            <a:ext cx="823535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</p:sldLayoutIdLst>
  <p:hf hdr="0" ftr="0" dt="0"/>
  <p:txStyles>
    <p:titleStyle>
      <a:lvl1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9pPr>
    </p:titleStyle>
    <p:bodyStyle>
      <a:lvl1pPr marL="279400" indent="-279400" algn="l" rtl="0" fontAlgn="base">
        <a:spcBef>
          <a:spcPct val="0"/>
        </a:spcBef>
        <a:spcAft>
          <a:spcPct val="40000"/>
        </a:spcAft>
        <a:buClr>
          <a:srgbClr val="620A98"/>
        </a:buClr>
        <a:buSzPct val="85000"/>
        <a:buFont typeface="Wingdings" pitchFamily="2" charset="2"/>
        <a:buChar char="v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573088" indent="-292100" algn="l" rtl="0" fontAlgn="base">
        <a:spcBef>
          <a:spcPct val="0"/>
        </a:spcBef>
        <a:spcAft>
          <a:spcPct val="40000"/>
        </a:spcAft>
        <a:buClr>
          <a:schemeClr val="bg1"/>
        </a:buClr>
        <a:buFont typeface="Symbol" pitchFamily="18" charset="2"/>
        <a:buChar char="-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806450" indent="-231775" algn="l" rtl="0" fontAlgn="base">
        <a:spcBef>
          <a:spcPct val="0"/>
        </a:spcBef>
        <a:spcAft>
          <a:spcPct val="40000"/>
        </a:spcAft>
        <a:buClr>
          <a:schemeClr val="bg2"/>
        </a:buClr>
        <a:buFont typeface="Arial" pitchFamily="34" charset="0"/>
        <a:buChar char="•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40000"/>
        </a:spcAft>
        <a:buChar char="–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238125" y="392113"/>
            <a:ext cx="86042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dirty="0"/>
              <a:t>Testing</a:t>
            </a:r>
          </a:p>
        </p:txBody>
      </p:sp>
      <p:sp>
        <p:nvSpPr>
          <p:cNvPr id="1095684" name="Rectangle 4"/>
          <p:cNvSpPr>
            <a:spLocks noChangeArrowheads="1"/>
          </p:cNvSpPr>
          <p:nvPr/>
        </p:nvSpPr>
        <p:spPr bwMode="auto">
          <a:xfrm>
            <a:off x="-152400" y="6550025"/>
            <a:ext cx="7223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817" tIns="46909" rIns="93817" bIns="46909">
            <a:spAutoFit/>
          </a:bodyPr>
          <a:lstStyle>
            <a:lvl1pPr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65138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31863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95413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63725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209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781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353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925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fld id="{49B1E688-A144-449E-8678-8F94B0FBC9BA}" type="slidenum">
              <a:rPr lang="zh-TW" altLang="en-US">
                <a:solidFill>
                  <a:srgbClr val="A98D63">
                    <a:lumMod val="50000"/>
                  </a:srgbClr>
                </a:solidFill>
                <a:ea typeface="新細明體" pitchFamily="18" charset="-120"/>
              </a:rPr>
              <a:pPr algn="ctr" eaLnBrk="0" hangingPunct="0"/>
              <a:t>‹#›</a:t>
            </a:fld>
            <a:endParaRPr lang="en-US" altLang="zh-TW" dirty="0">
              <a:solidFill>
                <a:srgbClr val="A98D63">
                  <a:lumMod val="50000"/>
                </a:srgbClr>
              </a:solidFill>
              <a:ea typeface="新細明體" pitchFamily="18" charset="-120"/>
            </a:endParaRPr>
          </a:p>
        </p:txBody>
      </p:sp>
      <p:sp>
        <p:nvSpPr>
          <p:cNvPr id="10956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</a:p>
        </p:txBody>
      </p:sp>
      <p:pic>
        <p:nvPicPr>
          <p:cNvPr id="1095705" name="Picture 25" descr="Mega_logo_ 0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379141"/>
            <a:ext cx="1130300" cy="42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5"/>
          <p:cNvSpPr>
            <a:spLocks noChangeShapeType="1"/>
          </p:cNvSpPr>
          <p:nvPr/>
        </p:nvSpPr>
        <p:spPr bwMode="gray">
          <a:xfrm>
            <a:off x="424416" y="6297428"/>
            <a:ext cx="8238225" cy="0"/>
          </a:xfrm>
          <a:prstGeom prst="line">
            <a:avLst/>
          </a:prstGeom>
          <a:noFill/>
          <a:ln w="2857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gray">
          <a:xfrm>
            <a:off x="283234" y="6239774"/>
            <a:ext cx="823535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gray">
          <a:xfrm>
            <a:off x="565598" y="1048254"/>
            <a:ext cx="8238225" cy="0"/>
          </a:xfrm>
          <a:prstGeom prst="lin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gray">
          <a:xfrm>
            <a:off x="424416" y="990600"/>
            <a:ext cx="823535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3021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</p:sldLayoutIdLst>
  <p:hf hdr="0" ftr="0" dt="0"/>
  <p:txStyles>
    <p:titleStyle>
      <a:lvl1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9pPr>
    </p:titleStyle>
    <p:bodyStyle>
      <a:lvl1pPr marL="279400" indent="-279400" algn="l" rtl="0" fontAlgn="base">
        <a:spcBef>
          <a:spcPct val="0"/>
        </a:spcBef>
        <a:spcAft>
          <a:spcPct val="40000"/>
        </a:spcAft>
        <a:buClr>
          <a:srgbClr val="620A98"/>
        </a:buClr>
        <a:buSzPct val="85000"/>
        <a:buFont typeface="Wingdings" pitchFamily="2" charset="2"/>
        <a:buChar char="v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573088" indent="-292100" algn="l" rtl="0" fontAlgn="base">
        <a:spcBef>
          <a:spcPct val="0"/>
        </a:spcBef>
        <a:spcAft>
          <a:spcPct val="40000"/>
        </a:spcAft>
        <a:buClr>
          <a:schemeClr val="bg1"/>
        </a:buClr>
        <a:buFont typeface="Symbol" pitchFamily="18" charset="2"/>
        <a:buChar char="-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806450" indent="-231775" algn="l" rtl="0" fontAlgn="base">
        <a:spcBef>
          <a:spcPct val="0"/>
        </a:spcBef>
        <a:spcAft>
          <a:spcPct val="40000"/>
        </a:spcAft>
        <a:buClr>
          <a:schemeClr val="bg2"/>
        </a:buClr>
        <a:buFont typeface="Arial" pitchFamily="34" charset="0"/>
        <a:buChar char="•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40000"/>
        </a:spcAft>
        <a:buChar char="–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238125" y="392113"/>
            <a:ext cx="86042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dirty="0"/>
              <a:t>Testing</a:t>
            </a:r>
          </a:p>
        </p:txBody>
      </p:sp>
      <p:sp>
        <p:nvSpPr>
          <p:cNvPr id="1095684" name="Rectangle 4"/>
          <p:cNvSpPr>
            <a:spLocks noChangeArrowheads="1"/>
          </p:cNvSpPr>
          <p:nvPr/>
        </p:nvSpPr>
        <p:spPr bwMode="auto">
          <a:xfrm>
            <a:off x="-152400" y="6550025"/>
            <a:ext cx="7223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817" tIns="46909" rIns="93817" bIns="46909">
            <a:spAutoFit/>
          </a:bodyPr>
          <a:lstStyle>
            <a:lvl1pPr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65138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31863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95413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63725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209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781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353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925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fld id="{49B1E688-A144-449E-8678-8F94B0FBC9BA}" type="slidenum">
              <a:rPr lang="zh-TW" altLang="en-US">
                <a:solidFill>
                  <a:srgbClr val="A98D63">
                    <a:lumMod val="50000"/>
                  </a:srgbClr>
                </a:solidFill>
                <a:ea typeface="新細明體" pitchFamily="18" charset="-120"/>
              </a:rPr>
              <a:pPr algn="ctr" eaLnBrk="0" hangingPunct="0"/>
              <a:t>‹#›</a:t>
            </a:fld>
            <a:endParaRPr lang="en-US" altLang="zh-TW" dirty="0">
              <a:solidFill>
                <a:srgbClr val="A98D63">
                  <a:lumMod val="50000"/>
                </a:srgbClr>
              </a:solidFill>
              <a:ea typeface="新細明體" pitchFamily="18" charset="-120"/>
            </a:endParaRPr>
          </a:p>
        </p:txBody>
      </p:sp>
      <p:sp>
        <p:nvSpPr>
          <p:cNvPr id="10956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</a:p>
        </p:txBody>
      </p:sp>
      <p:pic>
        <p:nvPicPr>
          <p:cNvPr id="1095705" name="Picture 25" descr="Mega_logo_ 0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379141"/>
            <a:ext cx="1130300" cy="42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5"/>
          <p:cNvSpPr>
            <a:spLocks noChangeShapeType="1"/>
          </p:cNvSpPr>
          <p:nvPr/>
        </p:nvSpPr>
        <p:spPr bwMode="gray">
          <a:xfrm>
            <a:off x="424416" y="6297428"/>
            <a:ext cx="8238225" cy="0"/>
          </a:xfrm>
          <a:prstGeom prst="line">
            <a:avLst/>
          </a:prstGeom>
          <a:noFill/>
          <a:ln w="2857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gray">
          <a:xfrm>
            <a:off x="283234" y="6239774"/>
            <a:ext cx="823535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gray">
          <a:xfrm>
            <a:off x="565598" y="1048254"/>
            <a:ext cx="8238225" cy="0"/>
          </a:xfrm>
          <a:prstGeom prst="lin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gray">
          <a:xfrm>
            <a:off x="424416" y="990600"/>
            <a:ext cx="823535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112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hf hdr="0" ftr="0" dt="0"/>
  <p:txStyles>
    <p:titleStyle>
      <a:lvl1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9pPr>
    </p:titleStyle>
    <p:bodyStyle>
      <a:lvl1pPr marL="279400" indent="-279400" algn="l" rtl="0" fontAlgn="base">
        <a:spcBef>
          <a:spcPct val="0"/>
        </a:spcBef>
        <a:spcAft>
          <a:spcPct val="40000"/>
        </a:spcAft>
        <a:buClr>
          <a:srgbClr val="620A98"/>
        </a:buClr>
        <a:buSzPct val="85000"/>
        <a:buFont typeface="Wingdings" pitchFamily="2" charset="2"/>
        <a:buChar char="v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573088" indent="-292100" algn="l" rtl="0" fontAlgn="base">
        <a:spcBef>
          <a:spcPct val="0"/>
        </a:spcBef>
        <a:spcAft>
          <a:spcPct val="40000"/>
        </a:spcAft>
        <a:buClr>
          <a:schemeClr val="bg1"/>
        </a:buClr>
        <a:buFont typeface="Symbol" pitchFamily="18" charset="2"/>
        <a:buChar char="-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806450" indent="-231775" algn="l" rtl="0" fontAlgn="base">
        <a:spcBef>
          <a:spcPct val="0"/>
        </a:spcBef>
        <a:spcAft>
          <a:spcPct val="40000"/>
        </a:spcAft>
        <a:buClr>
          <a:schemeClr val="bg2"/>
        </a:buClr>
        <a:buFont typeface="Arial" pitchFamily="34" charset="0"/>
        <a:buChar char="•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40000"/>
        </a:spcAft>
        <a:buChar char="–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238125" y="392113"/>
            <a:ext cx="86042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dirty="0"/>
              <a:t>Testing</a:t>
            </a:r>
          </a:p>
        </p:txBody>
      </p:sp>
      <p:sp>
        <p:nvSpPr>
          <p:cNvPr id="1095684" name="Rectangle 4"/>
          <p:cNvSpPr>
            <a:spLocks noChangeArrowheads="1"/>
          </p:cNvSpPr>
          <p:nvPr/>
        </p:nvSpPr>
        <p:spPr bwMode="auto">
          <a:xfrm>
            <a:off x="-152400" y="6550025"/>
            <a:ext cx="7223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817" tIns="46909" rIns="93817" bIns="46909">
            <a:spAutoFit/>
          </a:bodyPr>
          <a:lstStyle>
            <a:lvl1pPr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65138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31863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95413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63725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209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781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353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925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fld id="{49B1E688-A144-449E-8678-8F94B0FBC9BA}" type="slidenum">
              <a:rPr lang="zh-TW" altLang="en-US">
                <a:solidFill>
                  <a:srgbClr val="A98D63">
                    <a:lumMod val="50000"/>
                  </a:srgbClr>
                </a:solidFill>
                <a:ea typeface="新細明體" pitchFamily="18" charset="-120"/>
              </a:rPr>
              <a:pPr algn="ctr" eaLnBrk="0" hangingPunct="0"/>
              <a:t>‹#›</a:t>
            </a:fld>
            <a:endParaRPr lang="en-US" altLang="zh-TW" dirty="0">
              <a:solidFill>
                <a:srgbClr val="A98D63">
                  <a:lumMod val="50000"/>
                </a:srgbClr>
              </a:solidFill>
              <a:ea typeface="新細明體" pitchFamily="18" charset="-120"/>
            </a:endParaRPr>
          </a:p>
        </p:txBody>
      </p:sp>
      <p:sp>
        <p:nvSpPr>
          <p:cNvPr id="10956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</a:p>
        </p:txBody>
      </p:sp>
      <p:pic>
        <p:nvPicPr>
          <p:cNvPr id="1095705" name="Picture 25" descr="Mega_logo_ 0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379141"/>
            <a:ext cx="1130300" cy="42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5"/>
          <p:cNvSpPr>
            <a:spLocks noChangeShapeType="1"/>
          </p:cNvSpPr>
          <p:nvPr/>
        </p:nvSpPr>
        <p:spPr bwMode="gray">
          <a:xfrm>
            <a:off x="424416" y="6297428"/>
            <a:ext cx="8238225" cy="0"/>
          </a:xfrm>
          <a:prstGeom prst="line">
            <a:avLst/>
          </a:prstGeom>
          <a:noFill/>
          <a:ln w="2857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gray">
          <a:xfrm>
            <a:off x="283234" y="6239774"/>
            <a:ext cx="823535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gray">
          <a:xfrm>
            <a:off x="565598" y="1048254"/>
            <a:ext cx="8238225" cy="0"/>
          </a:xfrm>
          <a:prstGeom prst="lin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gray">
          <a:xfrm>
            <a:off x="424416" y="990600"/>
            <a:ext cx="823535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4691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</p:sldLayoutIdLst>
  <p:hf hdr="0" ftr="0" dt="0"/>
  <p:txStyles>
    <p:titleStyle>
      <a:lvl1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9pPr>
    </p:titleStyle>
    <p:bodyStyle>
      <a:lvl1pPr marL="279400" indent="-279400" algn="l" rtl="0" fontAlgn="base">
        <a:spcBef>
          <a:spcPct val="0"/>
        </a:spcBef>
        <a:spcAft>
          <a:spcPct val="40000"/>
        </a:spcAft>
        <a:buClr>
          <a:srgbClr val="620A98"/>
        </a:buClr>
        <a:buSzPct val="85000"/>
        <a:buFont typeface="Wingdings" pitchFamily="2" charset="2"/>
        <a:buChar char="v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573088" indent="-292100" algn="l" rtl="0" fontAlgn="base">
        <a:spcBef>
          <a:spcPct val="0"/>
        </a:spcBef>
        <a:spcAft>
          <a:spcPct val="40000"/>
        </a:spcAft>
        <a:buClr>
          <a:schemeClr val="bg1"/>
        </a:buClr>
        <a:buFont typeface="Symbol" pitchFamily="18" charset="2"/>
        <a:buChar char="-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806450" indent="-231775" algn="l" rtl="0" fontAlgn="base">
        <a:spcBef>
          <a:spcPct val="0"/>
        </a:spcBef>
        <a:spcAft>
          <a:spcPct val="40000"/>
        </a:spcAft>
        <a:buClr>
          <a:schemeClr val="bg2"/>
        </a:buClr>
        <a:buFont typeface="Arial" pitchFamily="34" charset="0"/>
        <a:buChar char="•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40000"/>
        </a:spcAft>
        <a:buChar char="–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238125" y="392113"/>
            <a:ext cx="86042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dirty="0"/>
              <a:t>Testing</a:t>
            </a:r>
          </a:p>
        </p:txBody>
      </p:sp>
      <p:sp>
        <p:nvSpPr>
          <p:cNvPr id="1095684" name="Rectangle 4"/>
          <p:cNvSpPr>
            <a:spLocks noChangeArrowheads="1"/>
          </p:cNvSpPr>
          <p:nvPr/>
        </p:nvSpPr>
        <p:spPr bwMode="auto">
          <a:xfrm>
            <a:off x="-152400" y="6550025"/>
            <a:ext cx="7223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817" tIns="46909" rIns="93817" bIns="46909">
            <a:spAutoFit/>
          </a:bodyPr>
          <a:lstStyle>
            <a:lvl1pPr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65138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31863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95413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63725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209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781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353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925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fld id="{49B1E688-A144-449E-8678-8F94B0FBC9BA}" type="slidenum">
              <a:rPr lang="zh-TW" altLang="en-US">
                <a:solidFill>
                  <a:srgbClr val="A98D63">
                    <a:lumMod val="50000"/>
                  </a:srgbClr>
                </a:solidFill>
                <a:ea typeface="新細明體" pitchFamily="18" charset="-120"/>
              </a:rPr>
              <a:pPr algn="ctr" eaLnBrk="0" hangingPunct="0"/>
              <a:t>‹#›</a:t>
            </a:fld>
            <a:endParaRPr lang="en-US" altLang="zh-TW" dirty="0">
              <a:solidFill>
                <a:srgbClr val="A98D63">
                  <a:lumMod val="50000"/>
                </a:srgbClr>
              </a:solidFill>
              <a:ea typeface="新細明體" pitchFamily="18" charset="-120"/>
            </a:endParaRPr>
          </a:p>
        </p:txBody>
      </p:sp>
      <p:sp>
        <p:nvSpPr>
          <p:cNvPr id="10956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</a:p>
        </p:txBody>
      </p:sp>
      <p:pic>
        <p:nvPicPr>
          <p:cNvPr id="1095705" name="Picture 25" descr="Mega_logo_ 0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379141"/>
            <a:ext cx="1130300" cy="42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5"/>
          <p:cNvSpPr>
            <a:spLocks noChangeShapeType="1"/>
          </p:cNvSpPr>
          <p:nvPr/>
        </p:nvSpPr>
        <p:spPr bwMode="gray">
          <a:xfrm>
            <a:off x="424416" y="6297428"/>
            <a:ext cx="8238225" cy="0"/>
          </a:xfrm>
          <a:prstGeom prst="line">
            <a:avLst/>
          </a:prstGeom>
          <a:noFill/>
          <a:ln w="2857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gray">
          <a:xfrm>
            <a:off x="283234" y="6239774"/>
            <a:ext cx="823535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gray">
          <a:xfrm>
            <a:off x="565598" y="1048254"/>
            <a:ext cx="8238225" cy="0"/>
          </a:xfrm>
          <a:prstGeom prst="lin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gray">
          <a:xfrm>
            <a:off x="424416" y="990600"/>
            <a:ext cx="823535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813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</p:sldLayoutIdLst>
  <p:hf hdr="0" ftr="0" dt="0"/>
  <p:txStyles>
    <p:titleStyle>
      <a:lvl1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9pPr>
    </p:titleStyle>
    <p:bodyStyle>
      <a:lvl1pPr marL="279400" indent="-279400" algn="l" rtl="0" fontAlgn="base">
        <a:spcBef>
          <a:spcPct val="0"/>
        </a:spcBef>
        <a:spcAft>
          <a:spcPct val="40000"/>
        </a:spcAft>
        <a:buClr>
          <a:srgbClr val="620A98"/>
        </a:buClr>
        <a:buSzPct val="85000"/>
        <a:buFont typeface="Wingdings" pitchFamily="2" charset="2"/>
        <a:buChar char="v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573088" indent="-292100" algn="l" rtl="0" fontAlgn="base">
        <a:spcBef>
          <a:spcPct val="0"/>
        </a:spcBef>
        <a:spcAft>
          <a:spcPct val="40000"/>
        </a:spcAft>
        <a:buClr>
          <a:schemeClr val="bg1"/>
        </a:buClr>
        <a:buFont typeface="Symbol" pitchFamily="18" charset="2"/>
        <a:buChar char="-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806450" indent="-231775" algn="l" rtl="0" fontAlgn="base">
        <a:spcBef>
          <a:spcPct val="0"/>
        </a:spcBef>
        <a:spcAft>
          <a:spcPct val="40000"/>
        </a:spcAft>
        <a:buClr>
          <a:schemeClr val="bg2"/>
        </a:buClr>
        <a:buFont typeface="Arial" pitchFamily="34" charset="0"/>
        <a:buChar char="•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40000"/>
        </a:spcAft>
        <a:buChar char="–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2.xml"/><Relationship Id="rId4" Type="http://schemas.openxmlformats.org/officeDocument/2006/relationships/chart" Target="../charts/char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4.xml"/><Relationship Id="rId4" Type="http://schemas.openxmlformats.org/officeDocument/2006/relationships/chart" Target="../charts/char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7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4.xml"/><Relationship Id="rId4" Type="http://schemas.openxmlformats.org/officeDocument/2006/relationships/chart" Target="../charts/char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4.xml"/><Relationship Id="rId4" Type="http://schemas.openxmlformats.org/officeDocument/2006/relationships/chart" Target="../charts/char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5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7.xml"/><Relationship Id="rId6" Type="http://schemas.openxmlformats.org/officeDocument/2006/relationships/chart" Target="../charts/chart36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2.xml"/><Relationship Id="rId5" Type="http://schemas.openxmlformats.org/officeDocument/2006/relationships/chart" Target="../charts/chart40.xml"/><Relationship Id="rId4" Type="http://schemas.openxmlformats.org/officeDocument/2006/relationships/chart" Target="../charts/char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3.xml"/><Relationship Id="rId6" Type="http://schemas.openxmlformats.org/officeDocument/2006/relationships/chart" Target="../charts/chart44.xml"/><Relationship Id="rId5" Type="http://schemas.openxmlformats.org/officeDocument/2006/relationships/chart" Target="../charts/chart43.xml"/><Relationship Id="rId4" Type="http://schemas.openxmlformats.org/officeDocument/2006/relationships/chart" Target="../charts/char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7.xml"/><Relationship Id="rId6" Type="http://schemas.openxmlformats.org/officeDocument/2006/relationships/chart" Target="../charts/chart48.xml"/><Relationship Id="rId5" Type="http://schemas.openxmlformats.org/officeDocument/2006/relationships/chart" Target="../charts/chart47.xml"/><Relationship Id="rId4" Type="http://schemas.openxmlformats.org/officeDocument/2006/relationships/chart" Target="../charts/char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5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notesSlide" Target="../notesSlides/notesSlide8.xml"/><Relationship Id="rId7" Type="http://schemas.openxmlformats.org/officeDocument/2006/relationships/chart" Target="../charts/chart11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6.xml"/><Relationship Id="rId6" Type="http://schemas.openxmlformats.org/officeDocument/2006/relationships/chart" Target="../charts/chart10.xml"/><Relationship Id="rId11" Type="http://schemas.openxmlformats.org/officeDocument/2006/relationships/chart" Target="../charts/chart15.xml"/><Relationship Id="rId5" Type="http://schemas.openxmlformats.org/officeDocument/2006/relationships/chart" Target="../charts/chart9.xml"/><Relationship Id="rId10" Type="http://schemas.openxmlformats.org/officeDocument/2006/relationships/chart" Target="../charts/chart14.xml"/><Relationship Id="rId4" Type="http://schemas.openxmlformats.org/officeDocument/2006/relationships/chart" Target="../charts/chart8.xml"/><Relationship Id="rId9" Type="http://schemas.openxmlformats.org/officeDocument/2006/relationships/chart" Target="../charts/char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546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58938" y="819150"/>
            <a:ext cx="103822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16412" bIns="16412" anchor="ctr"/>
          <a:lstStyle>
            <a:lvl1pPr algn="l" defTabSz="820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09575" algn="l" defTabSz="820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0738" algn="l" defTabSz="820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30313" algn="l" defTabSz="820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41475" algn="l" defTabSz="820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zh-TW" altLang="en-US" sz="1100" b="1" i="1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gray">
          <a:xfrm>
            <a:off x="-24095" y="4038600"/>
            <a:ext cx="914400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gray">
          <a:xfrm>
            <a:off x="-24095" y="4114800"/>
            <a:ext cx="914400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gray">
          <a:xfrm>
            <a:off x="-24095" y="4191000"/>
            <a:ext cx="9144000" cy="0"/>
          </a:xfrm>
          <a:prstGeom prst="line">
            <a:avLst/>
          </a:prstGeom>
          <a:noFill/>
          <a:ln w="2857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184852" y="2438400"/>
            <a:ext cx="6704013" cy="69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20000"/>
              </a:lnSpc>
            </a:pPr>
            <a:r>
              <a:rPr lang="zh-TW" altLang="en-US" sz="36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投資人</a:t>
            </a:r>
            <a:r>
              <a:rPr lang="en-US" altLang="zh-TW" sz="36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/</a:t>
            </a:r>
            <a:r>
              <a:rPr lang="zh-TW" altLang="en-US" sz="36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分析師 簡報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186510" y="3135322"/>
            <a:ext cx="2788443" cy="39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20000"/>
              </a:lnSpc>
            </a:pPr>
            <a:r>
              <a:rPr lang="en-US" altLang="zh-TW" sz="18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1Q/2021 (V.2)</a:t>
            </a:r>
            <a:endParaRPr lang="zh-TW" altLang="en-US" sz="18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563583" y="4330888"/>
            <a:ext cx="1946549" cy="73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665068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455854"/>
              </p:ext>
            </p:extLst>
          </p:nvPr>
        </p:nvGraphicFramePr>
        <p:xfrm>
          <a:off x="112713" y="1066803"/>
          <a:ext cx="3576637" cy="5148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Text Box 13"/>
          <p:cNvSpPr txBox="1">
            <a:spLocks noChangeArrowheads="1"/>
          </p:cNvSpPr>
          <p:nvPr/>
        </p:nvSpPr>
        <p:spPr bwMode="gray">
          <a:xfrm>
            <a:off x="3637329" y="1729263"/>
            <a:ext cx="1219200" cy="2555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2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整體</a:t>
            </a:r>
            <a:endParaRPr lang="en-US" altLang="zh-TW" sz="1200" dirty="0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21667" name="Text Box 3"/>
          <p:cNvSpPr txBox="1">
            <a:spLocks noChangeArrowheads="1"/>
          </p:cNvSpPr>
          <p:nvPr/>
        </p:nvSpPr>
        <p:spPr bwMode="gray">
          <a:xfrm>
            <a:off x="152400" y="1600200"/>
            <a:ext cx="15240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1200" b="1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en-US" altLang="zh-TW" sz="1200" b="1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NT$bn</a:t>
            </a:r>
          </a:p>
        </p:txBody>
      </p:sp>
      <p:sp>
        <p:nvSpPr>
          <p:cNvPr id="1521668" name="Rectangle 4"/>
          <p:cNvSpPr>
            <a:spLocks noGrp="1" noChangeArrowheads="1"/>
          </p:cNvSpPr>
          <p:nvPr>
            <p:ph type="title"/>
          </p:nvPr>
        </p:nvSpPr>
        <p:spPr>
          <a:xfrm>
            <a:off x="403494" y="283524"/>
            <a:ext cx="8458200" cy="512961"/>
          </a:xfrm>
          <a:noFill/>
          <a:ln/>
        </p:spPr>
        <p:txBody>
          <a:bodyPr>
            <a:no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大企業、中小企業放款及房貸放款餘額同步增加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Object 6"/>
          <p:cNvGraphicFramePr>
            <a:graphicFrameLocks noGrp="1" noChangeAspect="1"/>
          </p:cNvGraphicFramePr>
          <p:nvPr>
            <p:ph type="chart" idx="1"/>
            <p:extLst/>
          </p:nvPr>
        </p:nvGraphicFramePr>
        <p:xfrm>
          <a:off x="5608637" y="1835788"/>
          <a:ext cx="3717925" cy="347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21669" name="Line 5"/>
          <p:cNvSpPr>
            <a:spLocks noChangeShapeType="1"/>
          </p:cNvSpPr>
          <p:nvPr/>
        </p:nvSpPr>
        <p:spPr bwMode="gray">
          <a:xfrm>
            <a:off x="3648075" y="2964500"/>
            <a:ext cx="238125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21671" name="Line 7"/>
          <p:cNvSpPr>
            <a:spLocks noChangeShapeType="1"/>
          </p:cNvSpPr>
          <p:nvPr/>
        </p:nvSpPr>
        <p:spPr bwMode="gray">
          <a:xfrm>
            <a:off x="3648075" y="4158300"/>
            <a:ext cx="200025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21672" name="Line 8"/>
          <p:cNvSpPr>
            <a:spLocks noChangeShapeType="1"/>
          </p:cNvSpPr>
          <p:nvPr/>
        </p:nvSpPr>
        <p:spPr bwMode="gray">
          <a:xfrm flipV="1">
            <a:off x="3635375" y="4650899"/>
            <a:ext cx="215900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21673" name="Line 9"/>
          <p:cNvSpPr>
            <a:spLocks noChangeShapeType="1"/>
          </p:cNvSpPr>
          <p:nvPr/>
        </p:nvSpPr>
        <p:spPr bwMode="gray">
          <a:xfrm>
            <a:off x="3622675" y="4754087"/>
            <a:ext cx="231775" cy="131762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21674" name="Line 10"/>
          <p:cNvSpPr>
            <a:spLocks noChangeShapeType="1"/>
          </p:cNvSpPr>
          <p:nvPr/>
        </p:nvSpPr>
        <p:spPr bwMode="gray">
          <a:xfrm>
            <a:off x="3622675" y="5250500"/>
            <a:ext cx="219075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21675" name="Line 11"/>
          <p:cNvSpPr>
            <a:spLocks noChangeShapeType="1"/>
          </p:cNvSpPr>
          <p:nvPr/>
        </p:nvSpPr>
        <p:spPr bwMode="gray">
          <a:xfrm>
            <a:off x="3622675" y="5580700"/>
            <a:ext cx="219075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21678" name="Rectangle 14"/>
          <p:cNvSpPr>
            <a:spLocks noChangeArrowheads="1"/>
          </p:cNvSpPr>
          <p:nvPr/>
        </p:nvSpPr>
        <p:spPr bwMode="auto">
          <a:xfrm>
            <a:off x="5943600" y="1136904"/>
            <a:ext cx="3048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sz="1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兆豐銀行</a:t>
            </a:r>
            <a:r>
              <a:rPr lang="en-US" altLang="zh-TW" sz="1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1Q/21 </a:t>
            </a:r>
            <a:r>
              <a:rPr lang="zh-TW" altLang="en-US" sz="1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放款分佈 </a:t>
            </a:r>
            <a:r>
              <a:rPr lang="en-US" altLang="zh-TW" sz="1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sz="1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依客戶別</a:t>
            </a:r>
          </a:p>
        </p:txBody>
      </p:sp>
      <p:sp>
        <p:nvSpPr>
          <p:cNvPr id="1521679" name="Rectangle 15"/>
          <p:cNvSpPr>
            <a:spLocks noChangeArrowheads="1"/>
          </p:cNvSpPr>
          <p:nvPr/>
        </p:nvSpPr>
        <p:spPr bwMode="auto">
          <a:xfrm>
            <a:off x="304800" y="1136904"/>
            <a:ext cx="5450906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兆豐銀行季末放款餘額*</a:t>
            </a:r>
          </a:p>
        </p:txBody>
      </p:sp>
      <p:sp>
        <p:nvSpPr>
          <p:cNvPr id="1521680" name="Text Box 16"/>
          <p:cNvSpPr txBox="1">
            <a:spLocks noChangeArrowheads="1"/>
          </p:cNvSpPr>
          <p:nvPr/>
        </p:nvSpPr>
        <p:spPr bwMode="gray">
          <a:xfrm>
            <a:off x="206375" y="6373813"/>
            <a:ext cx="85344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*   兆豐銀行季末餘額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(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內部數據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)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，含一般放款、應收帳款融資、進出口信用狀融資、信用卡循環餘額、催收款但不包含保證。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**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包含政府相關之非營利機構等。</a:t>
            </a:r>
          </a:p>
        </p:txBody>
      </p:sp>
      <p:sp>
        <p:nvSpPr>
          <p:cNvPr id="1521681" name="Text Box 17"/>
          <p:cNvSpPr txBox="1">
            <a:spLocks noChangeArrowheads="1"/>
          </p:cNvSpPr>
          <p:nvPr/>
        </p:nvSpPr>
        <p:spPr bwMode="gray">
          <a:xfrm>
            <a:off x="3863975" y="2824800"/>
            <a:ext cx="1219200" cy="2555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120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大型企業</a:t>
            </a:r>
          </a:p>
        </p:txBody>
      </p:sp>
      <p:sp>
        <p:nvSpPr>
          <p:cNvPr id="1521682" name="Text Box 18"/>
          <p:cNvSpPr txBox="1">
            <a:spLocks noChangeArrowheads="1"/>
          </p:cNvSpPr>
          <p:nvPr/>
        </p:nvSpPr>
        <p:spPr bwMode="gray">
          <a:xfrm>
            <a:off x="3863975" y="4024950"/>
            <a:ext cx="1219200" cy="2555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120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中小企業</a:t>
            </a:r>
          </a:p>
        </p:txBody>
      </p:sp>
      <p:sp>
        <p:nvSpPr>
          <p:cNvPr id="1521683" name="Text Box 19"/>
          <p:cNvSpPr txBox="1">
            <a:spLocks noChangeArrowheads="1"/>
          </p:cNvSpPr>
          <p:nvPr/>
        </p:nvSpPr>
        <p:spPr bwMode="gray">
          <a:xfrm>
            <a:off x="3886200" y="4498499"/>
            <a:ext cx="1219200" cy="2555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120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其他企業**</a:t>
            </a:r>
          </a:p>
        </p:txBody>
      </p:sp>
      <p:sp>
        <p:nvSpPr>
          <p:cNvPr id="1521684" name="Text Box 20"/>
          <p:cNvSpPr txBox="1">
            <a:spLocks noChangeArrowheads="1"/>
          </p:cNvSpPr>
          <p:nvPr/>
        </p:nvSpPr>
        <p:spPr bwMode="gray">
          <a:xfrm>
            <a:off x="3876675" y="4736624"/>
            <a:ext cx="1219200" cy="2555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120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政府相關企業</a:t>
            </a:r>
          </a:p>
        </p:txBody>
      </p:sp>
      <p:sp>
        <p:nvSpPr>
          <p:cNvPr id="1521685" name="Text Box 21"/>
          <p:cNvSpPr txBox="1">
            <a:spLocks noChangeArrowheads="1"/>
          </p:cNvSpPr>
          <p:nvPr/>
        </p:nvSpPr>
        <p:spPr bwMode="gray">
          <a:xfrm>
            <a:off x="3857625" y="5101275"/>
            <a:ext cx="1219200" cy="2555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120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房貸</a:t>
            </a:r>
          </a:p>
        </p:txBody>
      </p:sp>
      <p:sp>
        <p:nvSpPr>
          <p:cNvPr id="1521686" name="Text Box 22"/>
          <p:cNvSpPr txBox="1">
            <a:spLocks noChangeArrowheads="1"/>
          </p:cNvSpPr>
          <p:nvPr/>
        </p:nvSpPr>
        <p:spPr bwMode="gray">
          <a:xfrm>
            <a:off x="3838575" y="5415600"/>
            <a:ext cx="1600200" cy="2555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120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其他消金放款</a:t>
            </a:r>
          </a:p>
        </p:txBody>
      </p:sp>
      <p:sp>
        <p:nvSpPr>
          <p:cNvPr id="36" name="AutoShape 20"/>
          <p:cNvSpPr>
            <a:spLocks noChangeArrowheads="1"/>
          </p:cNvSpPr>
          <p:nvPr/>
        </p:nvSpPr>
        <p:spPr bwMode="gray">
          <a:xfrm>
            <a:off x="4797125" y="1481931"/>
            <a:ext cx="990600" cy="2286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zh-TW" altLang="en-US" sz="1200" b="1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成長趨勢</a:t>
            </a:r>
            <a:endParaRPr lang="en-US" altLang="zh-TW" sz="1200" b="1" dirty="0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Line 19"/>
          <p:cNvSpPr>
            <a:spLocks noChangeShapeType="1"/>
          </p:cNvSpPr>
          <p:nvPr/>
        </p:nvSpPr>
        <p:spPr bwMode="gray">
          <a:xfrm>
            <a:off x="4239902" y="5229069"/>
            <a:ext cx="671524" cy="1873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Line 19"/>
          <p:cNvSpPr>
            <a:spLocks noChangeShapeType="1"/>
          </p:cNvSpPr>
          <p:nvPr/>
        </p:nvSpPr>
        <p:spPr bwMode="gray">
          <a:xfrm>
            <a:off x="4600575" y="4174842"/>
            <a:ext cx="238125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Line 19"/>
          <p:cNvSpPr>
            <a:spLocks noChangeShapeType="1"/>
          </p:cNvSpPr>
          <p:nvPr/>
        </p:nvSpPr>
        <p:spPr bwMode="gray">
          <a:xfrm>
            <a:off x="4684112" y="2964500"/>
            <a:ext cx="238125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Line 19"/>
          <p:cNvSpPr>
            <a:spLocks noChangeShapeType="1"/>
          </p:cNvSpPr>
          <p:nvPr/>
        </p:nvSpPr>
        <p:spPr bwMode="gray">
          <a:xfrm>
            <a:off x="4632594" y="1839249"/>
            <a:ext cx="238125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Line 19"/>
          <p:cNvSpPr>
            <a:spLocks noChangeShapeType="1"/>
          </p:cNvSpPr>
          <p:nvPr/>
        </p:nvSpPr>
        <p:spPr bwMode="gray">
          <a:xfrm>
            <a:off x="3711532" y="1857821"/>
            <a:ext cx="238125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518011"/>
              </p:ext>
            </p:extLst>
          </p:nvPr>
        </p:nvGraphicFramePr>
        <p:xfrm>
          <a:off x="5608637" y="1835788"/>
          <a:ext cx="3717925" cy="347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Text Box 25"/>
          <p:cNvSpPr txBox="1">
            <a:spLocks noChangeArrowheads="1"/>
          </p:cNvSpPr>
          <p:nvPr/>
        </p:nvSpPr>
        <p:spPr bwMode="gray">
          <a:xfrm>
            <a:off x="2715180" y="1749146"/>
            <a:ext cx="12192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1,990</a:t>
            </a:r>
          </a:p>
        </p:txBody>
      </p:sp>
      <p:sp>
        <p:nvSpPr>
          <p:cNvPr id="56" name="Text Box 73"/>
          <p:cNvSpPr txBox="1">
            <a:spLocks noChangeArrowheads="1"/>
          </p:cNvSpPr>
          <p:nvPr/>
        </p:nvSpPr>
        <p:spPr bwMode="gray">
          <a:xfrm>
            <a:off x="2040974" y="1867340"/>
            <a:ext cx="12192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1,901</a:t>
            </a:r>
          </a:p>
        </p:txBody>
      </p:sp>
      <p:sp>
        <p:nvSpPr>
          <p:cNvPr id="57" name="Text Box 62"/>
          <p:cNvSpPr txBox="1">
            <a:spLocks noChangeArrowheads="1"/>
          </p:cNvSpPr>
          <p:nvPr/>
        </p:nvSpPr>
        <p:spPr bwMode="gray">
          <a:xfrm>
            <a:off x="-101523" y="1890680"/>
            <a:ext cx="12192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1,888</a:t>
            </a:r>
          </a:p>
        </p:txBody>
      </p:sp>
      <p:sp>
        <p:nvSpPr>
          <p:cNvPr id="59" name="Text Box 71"/>
          <p:cNvSpPr txBox="1">
            <a:spLocks noChangeArrowheads="1"/>
          </p:cNvSpPr>
          <p:nvPr/>
        </p:nvSpPr>
        <p:spPr bwMode="gray">
          <a:xfrm>
            <a:off x="661281" y="1878120"/>
            <a:ext cx="12192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1,901</a:t>
            </a:r>
          </a:p>
        </p:txBody>
      </p:sp>
      <p:sp>
        <p:nvSpPr>
          <p:cNvPr id="47" name="AutoShape 21"/>
          <p:cNvSpPr>
            <a:spLocks noChangeArrowheads="1"/>
          </p:cNvSpPr>
          <p:nvPr/>
        </p:nvSpPr>
        <p:spPr bwMode="gray">
          <a:xfrm>
            <a:off x="4944788" y="2801817"/>
            <a:ext cx="762000" cy="3810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ea typeface="微軟正黑體" panose="020B0604030504040204" pitchFamily="34" charset="-120"/>
              </a:rPr>
              <a:t>YoY: -5.3%</a:t>
            </a:r>
          </a:p>
          <a:p>
            <a:r>
              <a:rPr lang="en-US" altLang="zh-TW" sz="1200" dirty="0" err="1">
                <a:solidFill>
                  <a:srgbClr val="A98D63">
                    <a:lumMod val="50000"/>
                  </a:srgbClr>
                </a:solidFill>
                <a:ea typeface="微軟正黑體" panose="020B0604030504040204" pitchFamily="34" charset="-120"/>
              </a:rPr>
              <a:t>QoQ</a:t>
            </a:r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ea typeface="微軟正黑體" panose="020B0604030504040204" pitchFamily="34" charset="-120"/>
              </a:rPr>
              <a:t>: 8.2%</a:t>
            </a:r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gray">
          <a:xfrm>
            <a:off x="4954256" y="1745903"/>
            <a:ext cx="762000" cy="3810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ea typeface="微軟正黑體" panose="020B0604030504040204" pitchFamily="34" charset="-120"/>
              </a:rPr>
              <a:t>YoY: 5.4%</a:t>
            </a:r>
          </a:p>
          <a:p>
            <a:r>
              <a:rPr lang="en-US" altLang="zh-TW" sz="1200" dirty="0" err="1">
                <a:solidFill>
                  <a:srgbClr val="A98D63">
                    <a:lumMod val="50000"/>
                  </a:srgbClr>
                </a:solidFill>
                <a:ea typeface="微軟正黑體" panose="020B0604030504040204" pitchFamily="34" charset="-120"/>
              </a:rPr>
              <a:t>QoQ</a:t>
            </a:r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ea typeface="微軟正黑體" panose="020B0604030504040204" pitchFamily="34" charset="-120"/>
              </a:rPr>
              <a:t>: 4.7%</a:t>
            </a:r>
          </a:p>
        </p:txBody>
      </p:sp>
      <p:sp>
        <p:nvSpPr>
          <p:cNvPr id="49" name="AutoShape 21"/>
          <p:cNvSpPr>
            <a:spLocks noChangeArrowheads="1"/>
          </p:cNvSpPr>
          <p:nvPr/>
        </p:nvSpPr>
        <p:spPr bwMode="gray">
          <a:xfrm>
            <a:off x="4911425" y="3967800"/>
            <a:ext cx="762000" cy="3810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ea typeface="微軟正黑體" panose="020B0604030504040204" pitchFamily="34" charset="-120"/>
              </a:rPr>
              <a:t>YoY: 8.9%</a:t>
            </a:r>
          </a:p>
          <a:p>
            <a:r>
              <a:rPr lang="en-US" altLang="zh-TW" sz="1200" dirty="0" err="1">
                <a:solidFill>
                  <a:srgbClr val="A98D63">
                    <a:lumMod val="50000"/>
                  </a:srgbClr>
                </a:solidFill>
                <a:ea typeface="微軟正黑體" panose="020B0604030504040204" pitchFamily="34" charset="-120"/>
              </a:rPr>
              <a:t>QoQ</a:t>
            </a:r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ea typeface="微軟正黑體" panose="020B0604030504040204" pitchFamily="34" charset="-120"/>
              </a:rPr>
              <a:t>: 2.0%</a:t>
            </a:r>
          </a:p>
        </p:txBody>
      </p:sp>
      <p:sp>
        <p:nvSpPr>
          <p:cNvPr id="50" name="AutoShape 21"/>
          <p:cNvSpPr>
            <a:spLocks noChangeArrowheads="1"/>
          </p:cNvSpPr>
          <p:nvPr/>
        </p:nvSpPr>
        <p:spPr bwMode="gray">
          <a:xfrm>
            <a:off x="4911425" y="5038569"/>
            <a:ext cx="762000" cy="3810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ea typeface="微軟正黑體" panose="020B0604030504040204" pitchFamily="34" charset="-120"/>
              </a:rPr>
              <a:t>YoY: 20.3%</a:t>
            </a:r>
          </a:p>
          <a:p>
            <a:r>
              <a:rPr lang="en-US" altLang="zh-TW" sz="1200" dirty="0" err="1">
                <a:solidFill>
                  <a:srgbClr val="A98D63">
                    <a:lumMod val="50000"/>
                  </a:srgbClr>
                </a:solidFill>
                <a:ea typeface="微軟正黑體" panose="020B0604030504040204" pitchFamily="34" charset="-120"/>
              </a:rPr>
              <a:t>QoQ</a:t>
            </a:r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ea typeface="微軟正黑體" panose="020B0604030504040204" pitchFamily="34" charset="-120"/>
              </a:rPr>
              <a:t>: 4.7%</a:t>
            </a:r>
          </a:p>
        </p:txBody>
      </p:sp>
      <p:sp>
        <p:nvSpPr>
          <p:cNvPr id="38" name="Text Box 71"/>
          <p:cNvSpPr txBox="1">
            <a:spLocks noChangeArrowheads="1"/>
          </p:cNvSpPr>
          <p:nvPr/>
        </p:nvSpPr>
        <p:spPr bwMode="gray">
          <a:xfrm>
            <a:off x="1353332" y="1878121"/>
            <a:ext cx="12192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1,898</a:t>
            </a:r>
          </a:p>
        </p:txBody>
      </p:sp>
    </p:spTree>
    <p:extLst>
      <p:ext uri="{BB962C8B-B14F-4D97-AF65-F5344CB8AC3E}">
        <p14:creationId xmlns:p14="http://schemas.microsoft.com/office/powerpoint/2010/main" val="3529249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109454"/>
              </p:ext>
            </p:extLst>
          </p:nvPr>
        </p:nvGraphicFramePr>
        <p:xfrm>
          <a:off x="50800" y="1017588"/>
          <a:ext cx="4710113" cy="5307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052720404"/>
              </p:ext>
            </p:extLst>
          </p:nvPr>
        </p:nvGraphicFramePr>
        <p:xfrm>
          <a:off x="5671058" y="2111335"/>
          <a:ext cx="3460750" cy="314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54440" name="Text Box 8"/>
          <p:cNvSpPr txBox="1">
            <a:spLocks noChangeArrowheads="1"/>
          </p:cNvSpPr>
          <p:nvPr/>
        </p:nvSpPr>
        <p:spPr bwMode="gray">
          <a:xfrm>
            <a:off x="152400" y="1586232"/>
            <a:ext cx="1676400" cy="2206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單位</a:t>
            </a: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NT$BN</a:t>
            </a:r>
          </a:p>
        </p:txBody>
      </p:sp>
      <p:sp>
        <p:nvSpPr>
          <p:cNvPr id="1554443" name="Rectangle 11"/>
          <p:cNvSpPr>
            <a:spLocks noChangeArrowheads="1"/>
          </p:cNvSpPr>
          <p:nvPr/>
        </p:nvSpPr>
        <p:spPr bwMode="auto">
          <a:xfrm>
            <a:off x="5791200" y="1209675"/>
            <a:ext cx="3267075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dirty="0">
                <a:solidFill>
                  <a:prstClr val="white"/>
                </a:solidFill>
                <a:latin typeface="微軟正黑體"/>
                <a:ea typeface="微軟正黑體"/>
              </a:rPr>
              <a:t>兆豐銀行 </a:t>
            </a:r>
            <a:r>
              <a:rPr lang="en-US" altLang="zh-TW" dirty="0">
                <a:solidFill>
                  <a:prstClr val="white"/>
                </a:solidFill>
                <a:latin typeface="微軟正黑體"/>
                <a:ea typeface="微軟正黑體"/>
              </a:rPr>
              <a:t>1Q/21 </a:t>
            </a:r>
            <a:r>
              <a:rPr lang="zh-TW" altLang="en-US" dirty="0">
                <a:solidFill>
                  <a:prstClr val="white"/>
                </a:solidFill>
                <a:latin typeface="微軟正黑體"/>
                <a:ea typeface="微軟正黑體"/>
              </a:rPr>
              <a:t>放款分佈 </a:t>
            </a:r>
            <a:r>
              <a:rPr lang="en-US" altLang="zh-TW" dirty="0">
                <a:solidFill>
                  <a:prstClr val="white"/>
                </a:solidFill>
                <a:latin typeface="微軟正黑體"/>
                <a:ea typeface="微軟正黑體"/>
              </a:rPr>
              <a:t>– </a:t>
            </a:r>
            <a:r>
              <a:rPr lang="zh-TW" altLang="en-US" dirty="0">
                <a:solidFill>
                  <a:prstClr val="white"/>
                </a:solidFill>
                <a:latin typeface="微軟正黑體"/>
                <a:ea typeface="微軟正黑體"/>
              </a:rPr>
              <a:t>依產業別*</a:t>
            </a:r>
            <a:endParaRPr lang="en-US" altLang="zh-TW" dirty="0">
              <a:solidFill>
                <a:prstClr val="white"/>
              </a:solidFill>
              <a:latin typeface="微軟正黑體"/>
              <a:ea typeface="微軟正黑體"/>
            </a:endParaRPr>
          </a:p>
        </p:txBody>
      </p:sp>
      <p:sp>
        <p:nvSpPr>
          <p:cNvPr id="1554444" name="Rectangle 12"/>
          <p:cNvSpPr>
            <a:spLocks noChangeArrowheads="1"/>
          </p:cNvSpPr>
          <p:nvPr/>
        </p:nvSpPr>
        <p:spPr bwMode="auto">
          <a:xfrm>
            <a:off x="152400" y="1209675"/>
            <a:ext cx="54102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dirty="0">
                <a:solidFill>
                  <a:prstClr val="white"/>
                </a:solidFill>
                <a:latin typeface="微軟正黑體"/>
                <a:ea typeface="微軟正黑體"/>
              </a:rPr>
              <a:t>兆豐銀行放款餘額</a:t>
            </a:r>
            <a:r>
              <a:rPr lang="en-US" altLang="zh-TW" dirty="0">
                <a:solidFill>
                  <a:prstClr val="white"/>
                </a:solidFill>
                <a:latin typeface="微軟正黑體"/>
                <a:ea typeface="微軟正黑體"/>
              </a:rPr>
              <a:t>-</a:t>
            </a:r>
            <a:r>
              <a:rPr lang="zh-TW" altLang="en-US" dirty="0">
                <a:solidFill>
                  <a:prstClr val="white"/>
                </a:solidFill>
                <a:latin typeface="微軟正黑體"/>
                <a:ea typeface="微軟正黑體"/>
              </a:rPr>
              <a:t>依產業別*</a:t>
            </a:r>
          </a:p>
        </p:txBody>
      </p:sp>
      <p:sp>
        <p:nvSpPr>
          <p:cNvPr id="1554445" name="Text Box 13"/>
          <p:cNvSpPr txBox="1">
            <a:spLocks noChangeArrowheads="1"/>
          </p:cNvSpPr>
          <p:nvPr/>
        </p:nvSpPr>
        <p:spPr bwMode="gray">
          <a:xfrm>
            <a:off x="200025" y="6381750"/>
            <a:ext cx="8534400" cy="43306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>
              <a:lnSpc>
                <a:spcPct val="50000"/>
              </a:lnSpc>
              <a:spcBef>
                <a:spcPct val="50000"/>
              </a:spcBef>
            </a:pP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  兆豐銀行季末餘額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(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內部數據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)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，含一般放款、應收帳款融資、進出口信用狀融資、信用卡循環餘額、催收款但不包含保證。</a:t>
            </a:r>
            <a:endParaRPr lang="en-US" altLang="zh-TW" sz="10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  <a:p>
            <a:pPr marL="0" indent="0">
              <a:lnSpc>
                <a:spcPct val="50000"/>
              </a:lnSpc>
              <a:spcBef>
                <a:spcPct val="50000"/>
              </a:spcBef>
            </a:pPr>
            <a:endParaRPr lang="en-US" altLang="zh-TW" sz="10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 typeface="Arial" charset="0"/>
              <a:buChar char="•"/>
            </a:pPr>
            <a:endParaRPr lang="zh-TW" altLang="en-US" sz="10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</p:txBody>
      </p:sp>
      <p:sp>
        <p:nvSpPr>
          <p:cNvPr id="1554446" name="Rectangle 14"/>
          <p:cNvSpPr>
            <a:spLocks noChangeArrowheads="1"/>
          </p:cNvSpPr>
          <p:nvPr/>
        </p:nvSpPr>
        <p:spPr bwMode="black">
          <a:xfrm>
            <a:off x="269875" y="36685"/>
            <a:ext cx="8604250" cy="9801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  <a:lvl2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2pPr>
            <a:lvl3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3pPr>
            <a:lvl4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4pPr>
            <a:lvl5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5pPr>
            <a:lvl6pPr marL="4572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6pPr>
            <a:lvl7pPr marL="9144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7pPr>
            <a:lvl8pPr marL="13716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8pPr>
            <a:lvl9pPr marL="18288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9pPr>
          </a:lstStyle>
          <a:p>
            <a:r>
              <a:rPr lang="en-US" altLang="zh-TW" sz="28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1Q/21</a:t>
            </a:r>
            <a:r>
              <a:rPr lang="zh-TW" altLang="en-US" sz="28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製造業放款明顯增溫</a:t>
            </a:r>
            <a:r>
              <a:rPr lang="en-US" altLang="zh-TW" sz="28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;</a:t>
            </a:r>
            <a:r>
              <a:rPr lang="zh-TW" altLang="en-US" sz="28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 其他各產業放款需求亦呈現成長動能</a:t>
            </a:r>
            <a:endParaRPr lang="en-US" altLang="zh-TW" sz="28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26" name="AutoShape 20"/>
          <p:cNvSpPr>
            <a:spLocks noChangeArrowheads="1"/>
          </p:cNvSpPr>
          <p:nvPr/>
        </p:nvSpPr>
        <p:spPr bwMode="gray">
          <a:xfrm>
            <a:off x="4765106" y="1592263"/>
            <a:ext cx="990600" cy="2286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zh-TW" altLang="en-US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成長趨勢</a:t>
            </a:r>
            <a:endParaRPr lang="en-US" altLang="zh-TW" sz="1200" b="1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25" name="AutoShape 18"/>
          <p:cNvSpPr>
            <a:spLocks noChangeArrowheads="1"/>
          </p:cNvSpPr>
          <p:nvPr/>
        </p:nvSpPr>
        <p:spPr bwMode="gray">
          <a:xfrm>
            <a:off x="4876800" y="1825625"/>
            <a:ext cx="762000" cy="3810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YoY:0.3%</a:t>
            </a:r>
          </a:p>
          <a:p>
            <a:r>
              <a:rPr lang="en-US" altLang="zh-TW" sz="1000" dirty="0" err="1">
                <a:solidFill>
                  <a:srgbClr val="FF0000"/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000" dirty="0">
                <a:solidFill>
                  <a:srgbClr val="FF0000"/>
                </a:solidFill>
                <a:latin typeface="微軟正黑體"/>
                <a:ea typeface="微軟正黑體"/>
              </a:rPr>
              <a:t>: 7.3%</a:t>
            </a:r>
          </a:p>
        </p:txBody>
      </p:sp>
      <p:sp>
        <p:nvSpPr>
          <p:cNvPr id="27" name="AutoShape 21"/>
          <p:cNvSpPr>
            <a:spLocks noChangeArrowheads="1"/>
          </p:cNvSpPr>
          <p:nvPr/>
        </p:nvSpPr>
        <p:spPr bwMode="gray">
          <a:xfrm>
            <a:off x="4865716" y="2859218"/>
            <a:ext cx="762000" cy="3810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YoY: 12.8%</a:t>
            </a:r>
          </a:p>
          <a:p>
            <a:r>
              <a:rPr lang="en-US" altLang="zh-TW" sz="1000" dirty="0" err="1">
                <a:solidFill>
                  <a:schemeClr val="bg2"/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: 1.4%</a:t>
            </a:r>
          </a:p>
        </p:txBody>
      </p:sp>
      <p:sp>
        <p:nvSpPr>
          <p:cNvPr id="28" name="AutoShape 22"/>
          <p:cNvSpPr>
            <a:spLocks noChangeArrowheads="1"/>
          </p:cNvSpPr>
          <p:nvPr/>
        </p:nvSpPr>
        <p:spPr bwMode="gray">
          <a:xfrm>
            <a:off x="4876800" y="3352800"/>
            <a:ext cx="762000" cy="3810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YoY: 2.9%</a:t>
            </a:r>
          </a:p>
          <a:p>
            <a:r>
              <a:rPr lang="en-US" altLang="zh-TW" sz="1000" dirty="0" err="1">
                <a:solidFill>
                  <a:schemeClr val="bg2"/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: 4.3%</a:t>
            </a:r>
          </a:p>
        </p:txBody>
      </p:sp>
      <p:sp>
        <p:nvSpPr>
          <p:cNvPr id="29" name="AutoShape 23"/>
          <p:cNvSpPr>
            <a:spLocks noChangeArrowheads="1"/>
          </p:cNvSpPr>
          <p:nvPr/>
        </p:nvSpPr>
        <p:spPr bwMode="gray">
          <a:xfrm>
            <a:off x="4876800" y="2310852"/>
            <a:ext cx="762000" cy="3810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YoY: 0.3%</a:t>
            </a:r>
          </a:p>
          <a:p>
            <a:r>
              <a:rPr lang="en-US" altLang="zh-TW" sz="1000" dirty="0" err="1">
                <a:solidFill>
                  <a:schemeClr val="bg2"/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: 2.5%</a:t>
            </a:r>
          </a:p>
        </p:txBody>
      </p:sp>
      <p:sp>
        <p:nvSpPr>
          <p:cNvPr id="30" name="AutoShape 24"/>
          <p:cNvSpPr>
            <a:spLocks noChangeArrowheads="1"/>
          </p:cNvSpPr>
          <p:nvPr/>
        </p:nvSpPr>
        <p:spPr bwMode="gray">
          <a:xfrm>
            <a:off x="4876800" y="3835400"/>
            <a:ext cx="762000" cy="3810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YoY: -11.0%</a:t>
            </a:r>
          </a:p>
          <a:p>
            <a:r>
              <a:rPr lang="en-US" altLang="zh-TW" sz="1000" dirty="0" err="1">
                <a:solidFill>
                  <a:schemeClr val="bg2"/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: 4.3%</a:t>
            </a:r>
          </a:p>
        </p:txBody>
      </p:sp>
      <p:sp>
        <p:nvSpPr>
          <p:cNvPr id="31" name="AutoShape 25"/>
          <p:cNvSpPr>
            <a:spLocks noChangeArrowheads="1"/>
          </p:cNvSpPr>
          <p:nvPr/>
        </p:nvSpPr>
        <p:spPr bwMode="gray">
          <a:xfrm>
            <a:off x="4876800" y="4343400"/>
            <a:ext cx="762000" cy="3810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YoY: -5.0%</a:t>
            </a:r>
          </a:p>
          <a:p>
            <a:r>
              <a:rPr lang="en-US" altLang="zh-TW" sz="1000" dirty="0" err="1">
                <a:solidFill>
                  <a:schemeClr val="bg2"/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: 1.6%</a:t>
            </a:r>
          </a:p>
        </p:txBody>
      </p:sp>
      <p:sp>
        <p:nvSpPr>
          <p:cNvPr id="32" name="AutoShape 26"/>
          <p:cNvSpPr>
            <a:spLocks noChangeArrowheads="1"/>
          </p:cNvSpPr>
          <p:nvPr/>
        </p:nvSpPr>
        <p:spPr bwMode="gray">
          <a:xfrm>
            <a:off x="4876800" y="5791200"/>
            <a:ext cx="762000" cy="3810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YoY: -0.3%</a:t>
            </a:r>
          </a:p>
          <a:p>
            <a:r>
              <a:rPr lang="en-US" altLang="zh-TW" sz="1000" dirty="0" err="1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-1.5%</a:t>
            </a:r>
          </a:p>
        </p:txBody>
      </p:sp>
      <p:sp>
        <p:nvSpPr>
          <p:cNvPr id="33" name="AutoShape 27"/>
          <p:cNvSpPr>
            <a:spLocks noChangeArrowheads="1"/>
          </p:cNvSpPr>
          <p:nvPr/>
        </p:nvSpPr>
        <p:spPr bwMode="gray">
          <a:xfrm>
            <a:off x="4865716" y="5285192"/>
            <a:ext cx="762000" cy="3810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YoY: 17.0%</a:t>
            </a:r>
          </a:p>
          <a:p>
            <a:r>
              <a:rPr lang="en-US" altLang="zh-TW" sz="1000" dirty="0" err="1">
                <a:solidFill>
                  <a:schemeClr val="bg2"/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: 6.5%</a:t>
            </a:r>
          </a:p>
        </p:txBody>
      </p:sp>
      <p:sp>
        <p:nvSpPr>
          <p:cNvPr id="34" name="AutoShape 28"/>
          <p:cNvSpPr>
            <a:spLocks noChangeArrowheads="1"/>
          </p:cNvSpPr>
          <p:nvPr/>
        </p:nvSpPr>
        <p:spPr bwMode="gray">
          <a:xfrm>
            <a:off x="4876800" y="4800600"/>
            <a:ext cx="762000" cy="3810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YoY: -14.1%</a:t>
            </a:r>
          </a:p>
          <a:p>
            <a:r>
              <a:rPr lang="en-US" altLang="zh-TW" sz="1000" dirty="0" err="1">
                <a:solidFill>
                  <a:schemeClr val="bg2"/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: -13.0%</a:t>
            </a:r>
          </a:p>
        </p:txBody>
      </p:sp>
    </p:spTree>
    <p:extLst>
      <p:ext uri="{BB962C8B-B14F-4D97-AF65-F5344CB8AC3E}">
        <p14:creationId xmlns:p14="http://schemas.microsoft.com/office/powerpoint/2010/main" val="2466212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714" name="Text Box 2"/>
          <p:cNvSpPr txBox="1">
            <a:spLocks noChangeArrowheads="1"/>
          </p:cNvSpPr>
          <p:nvPr/>
        </p:nvSpPr>
        <p:spPr bwMode="gray">
          <a:xfrm>
            <a:off x="228600" y="1676400"/>
            <a:ext cx="15240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1200" b="1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單位</a:t>
            </a:r>
            <a:r>
              <a:rPr lang="en-US" altLang="zh-TW" sz="1200" b="1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NT$bn</a:t>
            </a:r>
          </a:p>
        </p:txBody>
      </p:sp>
      <p:sp>
        <p:nvSpPr>
          <p:cNvPr id="1523715" name="Rectangle 3"/>
          <p:cNvSpPr>
            <a:spLocks noGrp="1" noChangeArrowheads="1"/>
          </p:cNvSpPr>
          <p:nvPr>
            <p:ph type="title"/>
          </p:nvPr>
        </p:nvSpPr>
        <p:spPr>
          <a:xfrm>
            <a:off x="361950" y="152400"/>
            <a:ext cx="8534400" cy="685800"/>
          </a:xfrm>
          <a:noFill/>
          <a:ln/>
        </p:spPr>
        <p:txBody>
          <a:bodyPr>
            <a:noAutofit/>
          </a:bodyPr>
          <a:lstStyle/>
          <a:p>
            <a:r>
              <a:rPr lang="en-US" altLang="zh-TW" dirty="0"/>
              <a:t>1Q/21</a:t>
            </a:r>
            <a:r>
              <a:rPr lang="zh-TW" altLang="en-US" dirty="0"/>
              <a:t> </a:t>
            </a:r>
            <a:r>
              <a:rPr lang="en-US" altLang="zh-TW" dirty="0"/>
              <a:t>OBU</a:t>
            </a:r>
            <a:r>
              <a:rPr lang="zh-TW" altLang="en-US" dirty="0"/>
              <a:t>及國內分行放款成長</a:t>
            </a:r>
            <a:r>
              <a:rPr lang="en-US" altLang="zh-TW" dirty="0"/>
              <a:t>6%</a:t>
            </a:r>
            <a:r>
              <a:rPr lang="zh-TW" altLang="en-US" dirty="0"/>
              <a:t> </a:t>
            </a:r>
            <a:r>
              <a:rPr lang="en-US" altLang="zh-TW" dirty="0" err="1"/>
              <a:t>QoQ</a:t>
            </a:r>
            <a:endParaRPr lang="en-US" altLang="zh-TW" dirty="0"/>
          </a:p>
        </p:txBody>
      </p:sp>
      <p:sp>
        <p:nvSpPr>
          <p:cNvPr id="1523716" name="Text Box 4"/>
          <p:cNvSpPr txBox="1">
            <a:spLocks noChangeArrowheads="1"/>
          </p:cNvSpPr>
          <p:nvPr/>
        </p:nvSpPr>
        <p:spPr bwMode="gray">
          <a:xfrm>
            <a:off x="4038600" y="4191000"/>
            <a:ext cx="12192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國內分行</a:t>
            </a:r>
          </a:p>
        </p:txBody>
      </p:sp>
      <p:sp>
        <p:nvSpPr>
          <p:cNvPr id="1523717" name="Text Box 5"/>
          <p:cNvSpPr txBox="1">
            <a:spLocks noChangeArrowheads="1"/>
          </p:cNvSpPr>
          <p:nvPr/>
        </p:nvSpPr>
        <p:spPr bwMode="gray">
          <a:xfrm>
            <a:off x="3962400" y="2819400"/>
            <a:ext cx="12192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OBU</a:t>
            </a:r>
          </a:p>
        </p:txBody>
      </p:sp>
      <p:sp>
        <p:nvSpPr>
          <p:cNvPr id="1523718" name="Text Box 6"/>
          <p:cNvSpPr txBox="1">
            <a:spLocks noChangeArrowheads="1"/>
          </p:cNvSpPr>
          <p:nvPr/>
        </p:nvSpPr>
        <p:spPr bwMode="gray">
          <a:xfrm>
            <a:off x="4114800" y="2209800"/>
            <a:ext cx="10287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海外分行</a:t>
            </a:r>
          </a:p>
        </p:txBody>
      </p:sp>
      <p:sp>
        <p:nvSpPr>
          <p:cNvPr id="1523719" name="Line 7"/>
          <p:cNvSpPr>
            <a:spLocks noChangeShapeType="1"/>
          </p:cNvSpPr>
          <p:nvPr/>
        </p:nvSpPr>
        <p:spPr bwMode="gray">
          <a:xfrm>
            <a:off x="4038600" y="4343400"/>
            <a:ext cx="228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1523721" name="Line 9"/>
          <p:cNvSpPr>
            <a:spLocks noChangeShapeType="1"/>
          </p:cNvSpPr>
          <p:nvPr/>
        </p:nvSpPr>
        <p:spPr bwMode="gray">
          <a:xfrm>
            <a:off x="4038600" y="2438400"/>
            <a:ext cx="228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1523722" name="Line 10"/>
          <p:cNvSpPr>
            <a:spLocks noChangeShapeType="1"/>
          </p:cNvSpPr>
          <p:nvPr/>
        </p:nvSpPr>
        <p:spPr bwMode="gray">
          <a:xfrm>
            <a:off x="4076700" y="2952750"/>
            <a:ext cx="228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1523724" name="Rectangle 12"/>
          <p:cNvSpPr>
            <a:spLocks noChangeArrowheads="1"/>
          </p:cNvSpPr>
          <p:nvPr/>
        </p:nvSpPr>
        <p:spPr bwMode="auto">
          <a:xfrm>
            <a:off x="228600" y="1295400"/>
            <a:ext cx="86106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</a:rPr>
              <a:t>兆豐銀行</a:t>
            </a:r>
            <a:r>
              <a:rPr lang="en-US" altLang="zh-TW" b="1" dirty="0">
                <a:solidFill>
                  <a:prstClr val="white"/>
                </a:solidFill>
                <a:latin typeface="微軟正黑體"/>
                <a:ea typeface="微軟正黑體"/>
              </a:rPr>
              <a:t>1Q/21</a:t>
            </a:r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</a:rPr>
              <a:t>放款分佈 </a:t>
            </a:r>
            <a:r>
              <a:rPr lang="en-US" altLang="zh-TW" b="1" dirty="0">
                <a:solidFill>
                  <a:prstClr val="white"/>
                </a:solidFill>
                <a:latin typeface="微軟正黑體"/>
                <a:ea typeface="微軟正黑體"/>
              </a:rPr>
              <a:t>– </a:t>
            </a:r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</a:rPr>
              <a:t>依地區別</a:t>
            </a:r>
            <a:r>
              <a:rPr lang="en-US" altLang="zh-TW" b="1" dirty="0">
                <a:solidFill>
                  <a:prstClr val="white"/>
                </a:solidFill>
                <a:latin typeface="微軟正黑體"/>
                <a:ea typeface="微軟正黑體"/>
              </a:rPr>
              <a:t> * </a:t>
            </a:r>
          </a:p>
        </p:txBody>
      </p:sp>
      <p:sp>
        <p:nvSpPr>
          <p:cNvPr id="1523725" name="Text Box 13"/>
          <p:cNvSpPr txBox="1">
            <a:spLocks noChangeArrowheads="1"/>
          </p:cNvSpPr>
          <p:nvPr/>
        </p:nvSpPr>
        <p:spPr bwMode="gray">
          <a:xfrm>
            <a:off x="190500" y="6353175"/>
            <a:ext cx="85344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   兆豐銀行季末餘額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(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內部數據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)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，含一般放款、應收帳款融資、進出口信用狀融資、信用卡循環餘額、催收款但不包含保證。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**  OBU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為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Off-Shore Banking Unit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之縮寫</a:t>
            </a:r>
            <a:endParaRPr lang="en-US" altLang="zh-TW" sz="10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</p:txBody>
      </p:sp>
      <p:graphicFrame>
        <p:nvGraphicFramePr>
          <p:cNvPr id="26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380608"/>
              </p:ext>
            </p:extLst>
          </p:nvPr>
        </p:nvGraphicFramePr>
        <p:xfrm>
          <a:off x="5842000" y="1955800"/>
          <a:ext cx="3708400" cy="346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Object 1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1433946"/>
              </p:ext>
            </p:extLst>
          </p:nvPr>
        </p:nvGraphicFramePr>
        <p:xfrm>
          <a:off x="144509" y="1412080"/>
          <a:ext cx="4279900" cy="4189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AutoShape 8"/>
          <p:cNvSpPr>
            <a:spLocks noChangeArrowheads="1"/>
          </p:cNvSpPr>
          <p:nvPr/>
        </p:nvSpPr>
        <p:spPr bwMode="gray">
          <a:xfrm>
            <a:off x="5181600" y="2133600"/>
            <a:ext cx="1066800" cy="609600"/>
          </a:xfrm>
          <a:prstGeom prst="wedgeRoundRectCallout">
            <a:avLst>
              <a:gd name="adj1" fmla="val -71130"/>
              <a:gd name="adj2" fmla="val -7810"/>
              <a:gd name="adj3" fmla="val 16667"/>
            </a:avLst>
          </a:prstGeom>
          <a:noFill/>
          <a:ln w="15875" algn="ctr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D054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Growth</a:t>
            </a:r>
          </a:p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YoY: 0.5%</a:t>
            </a:r>
          </a:p>
          <a:p>
            <a:r>
              <a:rPr lang="en-US" altLang="zh-TW" sz="1200" dirty="0" err="1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-1.2%</a:t>
            </a: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gray">
          <a:xfrm>
            <a:off x="5181600" y="2971800"/>
            <a:ext cx="1066800" cy="609600"/>
          </a:xfrm>
          <a:prstGeom prst="wedgeRoundRectCallout">
            <a:avLst>
              <a:gd name="adj1" fmla="val -88097"/>
              <a:gd name="adj2" fmla="val -45310"/>
              <a:gd name="adj3" fmla="val 16667"/>
            </a:avLst>
          </a:prstGeom>
          <a:noFill/>
          <a:ln w="15875" algn="ctr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D054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Growth</a:t>
            </a:r>
          </a:p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YoY: -12.6%</a:t>
            </a:r>
          </a:p>
          <a:p>
            <a:r>
              <a:rPr lang="en-US" altLang="zh-TW" sz="1200" dirty="0" err="1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6.1%</a:t>
            </a: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gray">
          <a:xfrm>
            <a:off x="5181600" y="4419600"/>
            <a:ext cx="1066800" cy="609600"/>
          </a:xfrm>
          <a:prstGeom prst="wedgeRoundRectCallout">
            <a:avLst>
              <a:gd name="adj1" fmla="val -71130"/>
              <a:gd name="adj2" fmla="val -53125"/>
              <a:gd name="adj3" fmla="val 16667"/>
            </a:avLst>
          </a:prstGeom>
          <a:noFill/>
          <a:ln w="15875" algn="ctr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D054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Growth</a:t>
            </a:r>
          </a:p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YoY: 10.4%</a:t>
            </a:r>
          </a:p>
          <a:p>
            <a:r>
              <a:rPr lang="en-US" altLang="zh-TW" sz="1200" dirty="0" err="1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6.0%</a:t>
            </a:r>
          </a:p>
        </p:txBody>
      </p:sp>
    </p:spTree>
    <p:extLst>
      <p:ext uri="{BB962C8B-B14F-4D97-AF65-F5344CB8AC3E}">
        <p14:creationId xmlns:p14="http://schemas.microsoft.com/office/powerpoint/2010/main" val="3980351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35" name="Rectangle 3"/>
          <p:cNvSpPr>
            <a:spLocks noChangeArrowheads="1"/>
          </p:cNvSpPr>
          <p:nvPr/>
        </p:nvSpPr>
        <p:spPr bwMode="auto">
          <a:xfrm>
            <a:off x="228600" y="1295400"/>
            <a:ext cx="86106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</a:rPr>
              <a:t>兆豐銀行當季平均放款餘額分佈 </a:t>
            </a:r>
            <a:r>
              <a:rPr lang="en-US" altLang="zh-TW" b="1" dirty="0">
                <a:solidFill>
                  <a:prstClr val="white"/>
                </a:solidFill>
                <a:latin typeface="微軟正黑體"/>
                <a:ea typeface="微軟正黑體"/>
              </a:rPr>
              <a:t>– </a:t>
            </a:r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</a:rPr>
              <a:t>依幣別</a:t>
            </a:r>
            <a:r>
              <a:rPr lang="en-US" altLang="zh-TW" b="1" dirty="0">
                <a:solidFill>
                  <a:prstClr val="white"/>
                </a:solidFill>
                <a:latin typeface="微軟正黑體"/>
                <a:ea typeface="微軟正黑體"/>
              </a:rPr>
              <a:t>: </a:t>
            </a:r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</a:rPr>
              <a:t>台幣 </a:t>
            </a:r>
            <a:r>
              <a:rPr lang="en-US" altLang="zh-TW" b="1" dirty="0">
                <a:solidFill>
                  <a:prstClr val="white"/>
                </a:solidFill>
                <a:latin typeface="微軟正黑體"/>
                <a:ea typeface="微軟正黑體"/>
              </a:rPr>
              <a:t>vs. </a:t>
            </a:r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</a:rPr>
              <a:t>外幣放款 *</a:t>
            </a:r>
            <a:r>
              <a:rPr lang="zh-TW" altLang="en-US" dirty="0">
                <a:solidFill>
                  <a:prstClr val="white"/>
                </a:solidFill>
                <a:latin typeface="微軟正黑體"/>
                <a:ea typeface="微軟正黑體"/>
              </a:rPr>
              <a:t> </a:t>
            </a:r>
          </a:p>
        </p:txBody>
      </p:sp>
      <p:sp>
        <p:nvSpPr>
          <p:cNvPr id="1604611" name="Text Box 7"/>
          <p:cNvSpPr txBox="1">
            <a:spLocks noChangeArrowheads="1"/>
          </p:cNvSpPr>
          <p:nvPr/>
        </p:nvSpPr>
        <p:spPr bwMode="gray">
          <a:xfrm>
            <a:off x="4152900" y="1676399"/>
            <a:ext cx="15240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rgbClr val="B6A9C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單位</a:t>
            </a: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: </a:t>
            </a:r>
            <a:r>
              <a:rPr lang="en-US" altLang="zh-TW" sz="1200" b="1" dirty="0" err="1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NT$bn</a:t>
            </a:r>
            <a:endParaRPr lang="en-US" altLang="zh-TW" sz="1200" b="1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</p:txBody>
      </p:sp>
      <p:sp>
        <p:nvSpPr>
          <p:cNvPr id="1604613" name="Text Box 24"/>
          <p:cNvSpPr txBox="1">
            <a:spLocks noChangeArrowheads="1"/>
          </p:cNvSpPr>
          <p:nvPr/>
        </p:nvSpPr>
        <p:spPr bwMode="gray">
          <a:xfrm>
            <a:off x="4114800" y="2743200"/>
            <a:ext cx="12192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120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台幣放款</a:t>
            </a:r>
          </a:p>
        </p:txBody>
      </p:sp>
      <p:sp>
        <p:nvSpPr>
          <p:cNvPr id="1604614" name="Text Box 25"/>
          <p:cNvSpPr txBox="1">
            <a:spLocks noChangeArrowheads="1"/>
          </p:cNvSpPr>
          <p:nvPr/>
        </p:nvSpPr>
        <p:spPr bwMode="gray">
          <a:xfrm>
            <a:off x="4038600" y="2209800"/>
            <a:ext cx="12192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120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外幣放款**</a:t>
            </a:r>
          </a:p>
        </p:txBody>
      </p:sp>
      <p:sp>
        <p:nvSpPr>
          <p:cNvPr id="1604615" name="Line 30"/>
          <p:cNvSpPr>
            <a:spLocks noChangeShapeType="1"/>
          </p:cNvSpPr>
          <p:nvPr/>
        </p:nvSpPr>
        <p:spPr bwMode="gray">
          <a:xfrm>
            <a:off x="4114800" y="2895600"/>
            <a:ext cx="228600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1604616" name="Line 39"/>
          <p:cNvSpPr>
            <a:spLocks noChangeShapeType="1"/>
          </p:cNvSpPr>
          <p:nvPr/>
        </p:nvSpPr>
        <p:spPr bwMode="gray">
          <a:xfrm>
            <a:off x="4076700" y="2324100"/>
            <a:ext cx="152400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1604623" name="Rectangle 32"/>
          <p:cNvSpPr>
            <a:spLocks noChangeArrowheads="1"/>
          </p:cNvSpPr>
          <p:nvPr/>
        </p:nvSpPr>
        <p:spPr bwMode="auto">
          <a:xfrm>
            <a:off x="304800" y="4038600"/>
            <a:ext cx="85344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  <a:cs typeface="Arial Unicode MS" pitchFamily="34" charset="-120"/>
              </a:rPr>
              <a:t>兆豐銀行美元當季平均放款餘額趨勢</a:t>
            </a:r>
            <a:r>
              <a:rPr lang="en-US" altLang="zh-TW" b="1" dirty="0">
                <a:solidFill>
                  <a:prstClr val="white"/>
                </a:solidFill>
                <a:latin typeface="微軟正黑體"/>
                <a:ea typeface="微軟正黑體"/>
                <a:cs typeface="Arial Unicode MS" pitchFamily="34" charset="-120"/>
              </a:rPr>
              <a:t>*</a:t>
            </a:r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  <a:cs typeface="Arial Unicode MS" pitchFamily="34" charset="-120"/>
              </a:rPr>
              <a:t> </a:t>
            </a:r>
            <a:endParaRPr lang="en-US" altLang="zh-TW" b="1" dirty="0">
              <a:solidFill>
                <a:prstClr val="white"/>
              </a:solidFill>
              <a:latin typeface="微軟正黑體"/>
              <a:ea typeface="微軟正黑體"/>
              <a:cs typeface="Arial Unicode MS" pitchFamily="34" charset="-120"/>
            </a:endParaRPr>
          </a:p>
        </p:txBody>
      </p:sp>
      <p:sp>
        <p:nvSpPr>
          <p:cNvPr id="1604624" name="Text Box 50"/>
          <p:cNvSpPr txBox="1">
            <a:spLocks noChangeArrowheads="1"/>
          </p:cNvSpPr>
          <p:nvPr/>
        </p:nvSpPr>
        <p:spPr bwMode="gray">
          <a:xfrm>
            <a:off x="4114800" y="4419600"/>
            <a:ext cx="15240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rgbClr val="B6A9C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單位</a:t>
            </a: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: NT$ billion</a:t>
            </a:r>
          </a:p>
        </p:txBody>
      </p:sp>
      <p:sp>
        <p:nvSpPr>
          <p:cNvPr id="1604631" name="Text Box 38"/>
          <p:cNvSpPr txBox="1">
            <a:spLocks noChangeArrowheads="1"/>
          </p:cNvSpPr>
          <p:nvPr/>
        </p:nvSpPr>
        <p:spPr bwMode="gray">
          <a:xfrm>
            <a:off x="4038600" y="6019800"/>
            <a:ext cx="8382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100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美元匯率</a:t>
            </a:r>
          </a:p>
        </p:txBody>
      </p:sp>
      <p:sp>
        <p:nvSpPr>
          <p:cNvPr id="1604632" name="Text Box 24"/>
          <p:cNvSpPr txBox="1">
            <a:spLocks noChangeArrowheads="1"/>
          </p:cNvSpPr>
          <p:nvPr/>
        </p:nvSpPr>
        <p:spPr bwMode="gray">
          <a:xfrm>
            <a:off x="4114800" y="5358606"/>
            <a:ext cx="12192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美元放款**</a:t>
            </a:r>
          </a:p>
        </p:txBody>
      </p:sp>
      <p:sp>
        <p:nvSpPr>
          <p:cNvPr id="1604633" name="Line 30"/>
          <p:cNvSpPr>
            <a:spLocks noChangeShapeType="1"/>
          </p:cNvSpPr>
          <p:nvPr/>
        </p:nvSpPr>
        <p:spPr bwMode="gray">
          <a:xfrm>
            <a:off x="4114800" y="5511006"/>
            <a:ext cx="152400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1604634" name="Rectangle 8"/>
          <p:cNvSpPr>
            <a:spLocks noChangeArrowheads="1"/>
          </p:cNvSpPr>
          <p:nvPr/>
        </p:nvSpPr>
        <p:spPr bwMode="black">
          <a:xfrm>
            <a:off x="304800" y="251165"/>
            <a:ext cx="8686800" cy="46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  <a:lvl2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2pPr>
            <a:lvl3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3pPr>
            <a:lvl4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4pPr>
            <a:lvl5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5pPr>
            <a:lvl6pPr marL="4572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6pPr>
            <a:lvl7pPr marL="9144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7pPr>
            <a:lvl8pPr marL="13716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8pPr>
            <a:lvl9pPr marL="18288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9pPr>
          </a:lstStyle>
          <a:p>
            <a:r>
              <a:rPr lang="en-US" altLang="zh-TW" sz="28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1Q/21</a:t>
            </a:r>
            <a:r>
              <a:rPr lang="zh-TW" altLang="en-US" sz="28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台幣放款持續成長</a:t>
            </a:r>
            <a:r>
              <a:rPr lang="en-US" altLang="zh-TW" sz="28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; </a:t>
            </a:r>
            <a:r>
              <a:rPr lang="zh-TW" altLang="en-US" sz="28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外幣</a:t>
            </a:r>
            <a:r>
              <a:rPr lang="en-US" altLang="zh-TW" sz="28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/</a:t>
            </a:r>
            <a:r>
              <a:rPr lang="zh-TW" altLang="en-US" sz="28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美元放款止跌回升</a:t>
            </a:r>
            <a:endParaRPr lang="en-US" altLang="zh-TW" sz="28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1604636" name="Text Box 28"/>
          <p:cNvSpPr txBox="1">
            <a:spLocks noChangeArrowheads="1"/>
          </p:cNvSpPr>
          <p:nvPr/>
        </p:nvSpPr>
        <p:spPr bwMode="gray">
          <a:xfrm>
            <a:off x="228600" y="6378702"/>
            <a:ext cx="85344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      兆豐銀行當季平均餘額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(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內部數據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)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，含一般放款、應收帳款融資、進出口信用狀融資、催收款但不包含信用卡循環餘額及保證。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**    外幣放款及美元放款含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OBU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、國外分行及部分國內分行放款。</a:t>
            </a:r>
          </a:p>
        </p:txBody>
      </p:sp>
      <p:graphicFrame>
        <p:nvGraphicFramePr>
          <p:cNvPr id="34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61882"/>
              </p:ext>
            </p:extLst>
          </p:nvPr>
        </p:nvGraphicFramePr>
        <p:xfrm>
          <a:off x="5689600" y="965200"/>
          <a:ext cx="3708400" cy="346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926606"/>
              </p:ext>
            </p:extLst>
          </p:nvPr>
        </p:nvGraphicFramePr>
        <p:xfrm>
          <a:off x="241300" y="1733675"/>
          <a:ext cx="4254500" cy="2058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43564"/>
              </p:ext>
            </p:extLst>
          </p:nvPr>
        </p:nvGraphicFramePr>
        <p:xfrm>
          <a:off x="111125" y="4420032"/>
          <a:ext cx="4346575" cy="162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AutoShape 8"/>
          <p:cNvSpPr>
            <a:spLocks noChangeArrowheads="1"/>
          </p:cNvSpPr>
          <p:nvPr/>
        </p:nvSpPr>
        <p:spPr bwMode="gray">
          <a:xfrm>
            <a:off x="5367528" y="4646359"/>
            <a:ext cx="1066800" cy="609600"/>
          </a:xfrm>
          <a:prstGeom prst="wedgeRoundRectCallout">
            <a:avLst>
              <a:gd name="adj1" fmla="val -103792"/>
              <a:gd name="adj2" fmla="val 59895"/>
              <a:gd name="adj3" fmla="val 16667"/>
            </a:avLst>
          </a:prstGeom>
          <a:noFill/>
          <a:ln w="15875" algn="ctr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D054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Growth</a:t>
            </a:r>
          </a:p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YoY:  -9.5%</a:t>
            </a:r>
          </a:p>
          <a:p>
            <a:r>
              <a:rPr lang="en-US" altLang="zh-TW" sz="1200" dirty="0" err="1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1.4%</a:t>
            </a:r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gray">
          <a:xfrm>
            <a:off x="3535289" y="6016541"/>
            <a:ext cx="4572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28.93</a:t>
            </a:r>
          </a:p>
        </p:txBody>
      </p:sp>
      <p:sp>
        <p:nvSpPr>
          <p:cNvPr id="31" name="Text Box 38"/>
          <p:cNvSpPr txBox="1">
            <a:spLocks noChangeArrowheads="1"/>
          </p:cNvSpPr>
          <p:nvPr/>
        </p:nvSpPr>
        <p:spPr bwMode="gray">
          <a:xfrm>
            <a:off x="454700" y="6019802"/>
            <a:ext cx="4572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31.02</a:t>
            </a: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gray">
          <a:xfrm>
            <a:off x="2815961" y="6019800"/>
            <a:ext cx="4572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29.10</a:t>
            </a:r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gray">
          <a:xfrm>
            <a:off x="2036887" y="6019801"/>
            <a:ext cx="4572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29.63</a:t>
            </a:r>
          </a:p>
        </p:txBody>
      </p:sp>
      <p:sp>
        <p:nvSpPr>
          <p:cNvPr id="37" name="Text Box 38"/>
          <p:cNvSpPr txBox="1">
            <a:spLocks noChangeArrowheads="1"/>
          </p:cNvSpPr>
          <p:nvPr/>
        </p:nvSpPr>
        <p:spPr bwMode="gray">
          <a:xfrm>
            <a:off x="1216700" y="6048128"/>
            <a:ext cx="4572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30.08</a:t>
            </a:r>
          </a:p>
        </p:txBody>
      </p:sp>
      <p:sp>
        <p:nvSpPr>
          <p:cNvPr id="38" name="AutoShape 8"/>
          <p:cNvSpPr>
            <a:spLocks noChangeArrowheads="1"/>
          </p:cNvSpPr>
          <p:nvPr/>
        </p:nvSpPr>
        <p:spPr bwMode="gray">
          <a:xfrm>
            <a:off x="5367528" y="5522912"/>
            <a:ext cx="1066800" cy="609600"/>
          </a:xfrm>
          <a:prstGeom prst="wedgeRoundRectCallout">
            <a:avLst>
              <a:gd name="adj1" fmla="val -105506"/>
              <a:gd name="adj2" fmla="val 44895"/>
              <a:gd name="adj3" fmla="val 16667"/>
            </a:avLst>
          </a:prstGeom>
          <a:noFill/>
          <a:ln w="15875" algn="ctr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D054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Growth</a:t>
            </a:r>
          </a:p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YoY:  -5.6%</a:t>
            </a:r>
          </a:p>
          <a:p>
            <a:r>
              <a:rPr lang="en-US" altLang="zh-TW" sz="1200" dirty="0" err="1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-1.4%</a:t>
            </a:r>
          </a:p>
        </p:txBody>
      </p:sp>
      <p:sp>
        <p:nvSpPr>
          <p:cNvPr id="40" name="AutoShape 8"/>
          <p:cNvSpPr>
            <a:spLocks noChangeArrowheads="1"/>
          </p:cNvSpPr>
          <p:nvPr/>
        </p:nvSpPr>
        <p:spPr bwMode="gray">
          <a:xfrm>
            <a:off x="5257800" y="2209800"/>
            <a:ext cx="1066800" cy="609600"/>
          </a:xfrm>
          <a:prstGeom prst="wedgeRoundRectCallout">
            <a:avLst>
              <a:gd name="adj1" fmla="val -71130"/>
              <a:gd name="adj2" fmla="val -25000"/>
              <a:gd name="adj3" fmla="val 16667"/>
            </a:avLst>
          </a:prstGeom>
          <a:noFill/>
          <a:ln w="15875" algn="ctr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D054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Growth</a:t>
            </a:r>
          </a:p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YoY:  -4.6%</a:t>
            </a:r>
          </a:p>
          <a:p>
            <a:r>
              <a:rPr lang="en-US" altLang="zh-TW" sz="1200" dirty="0" err="1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 0.8%</a:t>
            </a:r>
          </a:p>
        </p:txBody>
      </p:sp>
      <p:sp>
        <p:nvSpPr>
          <p:cNvPr id="41" name="AutoShape 8"/>
          <p:cNvSpPr>
            <a:spLocks noChangeArrowheads="1"/>
          </p:cNvSpPr>
          <p:nvPr/>
        </p:nvSpPr>
        <p:spPr bwMode="gray">
          <a:xfrm>
            <a:off x="5257800" y="3124200"/>
            <a:ext cx="1066800" cy="609600"/>
          </a:xfrm>
          <a:prstGeom prst="wedgeRoundRectCallout">
            <a:avLst>
              <a:gd name="adj1" fmla="val -73810"/>
              <a:gd name="adj2" fmla="val -68750"/>
              <a:gd name="adj3" fmla="val 16667"/>
            </a:avLst>
          </a:prstGeom>
          <a:noFill/>
          <a:ln w="15875" algn="ctr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D054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Growth</a:t>
            </a:r>
          </a:p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YoY: </a:t>
            </a:r>
            <a:r>
              <a:rPr lang="zh-TW" altLang="en-US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 </a:t>
            </a:r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8.1%</a:t>
            </a:r>
          </a:p>
          <a:p>
            <a:r>
              <a:rPr lang="en-US" altLang="zh-TW" sz="1200" dirty="0" err="1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2.1%</a:t>
            </a:r>
          </a:p>
        </p:txBody>
      </p:sp>
    </p:spTree>
    <p:extLst>
      <p:ext uri="{BB962C8B-B14F-4D97-AF65-F5344CB8AC3E}">
        <p14:creationId xmlns:p14="http://schemas.microsoft.com/office/powerpoint/2010/main" val="200084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798" name="Text Box 14"/>
          <p:cNvSpPr txBox="1">
            <a:spLocks noChangeArrowheads="1"/>
          </p:cNvSpPr>
          <p:nvPr/>
        </p:nvSpPr>
        <p:spPr bwMode="gray">
          <a:xfrm>
            <a:off x="3733800" y="3373596"/>
            <a:ext cx="12192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台幣定存</a:t>
            </a:r>
          </a:p>
        </p:txBody>
      </p:sp>
      <p:sp>
        <p:nvSpPr>
          <p:cNvPr id="1526799" name="Text Box 15"/>
          <p:cNvSpPr txBox="1">
            <a:spLocks noChangeArrowheads="1"/>
          </p:cNvSpPr>
          <p:nvPr/>
        </p:nvSpPr>
        <p:spPr bwMode="gray">
          <a:xfrm>
            <a:off x="3733800" y="4211796"/>
            <a:ext cx="12192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外幣活存</a:t>
            </a:r>
          </a:p>
        </p:txBody>
      </p:sp>
      <p:sp>
        <p:nvSpPr>
          <p:cNvPr id="1526787" name="Rectangle 3"/>
          <p:cNvSpPr>
            <a:spLocks noChangeArrowheads="1"/>
          </p:cNvSpPr>
          <p:nvPr/>
        </p:nvSpPr>
        <p:spPr bwMode="auto">
          <a:xfrm>
            <a:off x="266700" y="1295400"/>
            <a:ext cx="40767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</a:rPr>
              <a:t>兆豐銀行存款餘額 *</a:t>
            </a:r>
          </a:p>
        </p:txBody>
      </p:sp>
      <p:sp>
        <p:nvSpPr>
          <p:cNvPr id="1526788" name="Text Box 4"/>
          <p:cNvSpPr txBox="1">
            <a:spLocks noChangeArrowheads="1"/>
          </p:cNvSpPr>
          <p:nvPr/>
        </p:nvSpPr>
        <p:spPr bwMode="gray">
          <a:xfrm>
            <a:off x="266700" y="1676400"/>
            <a:ext cx="15240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單位</a:t>
            </a: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</a:t>
            </a:r>
            <a:r>
              <a:rPr lang="en-US" altLang="zh-TW" sz="1200" b="1" dirty="0" err="1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NT$bn</a:t>
            </a:r>
            <a:endParaRPr lang="en-US" altLang="zh-TW" sz="1200" b="1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1526789" name="Rectangle 5"/>
          <p:cNvSpPr>
            <a:spLocks noGrp="1" noChangeArrowheads="1"/>
          </p:cNvSpPr>
          <p:nvPr>
            <p:ph type="title"/>
          </p:nvPr>
        </p:nvSpPr>
        <p:spPr>
          <a:xfrm>
            <a:off x="266700" y="414464"/>
            <a:ext cx="8905875" cy="512961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1Q/21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台外幣活存持續增加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; 1Q/21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台幣定存增加有助於未來台幣放款動能</a:t>
            </a:r>
          </a:p>
        </p:txBody>
      </p:sp>
      <p:graphicFrame>
        <p:nvGraphicFramePr>
          <p:cNvPr id="2" name="Object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15191704"/>
              </p:ext>
            </p:extLst>
          </p:nvPr>
        </p:nvGraphicFramePr>
        <p:xfrm>
          <a:off x="5350668" y="2330450"/>
          <a:ext cx="3078163" cy="292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26791" name="Line 7"/>
          <p:cNvSpPr>
            <a:spLocks noChangeShapeType="1"/>
          </p:cNvSpPr>
          <p:nvPr/>
        </p:nvSpPr>
        <p:spPr bwMode="gray">
          <a:xfrm>
            <a:off x="3708400" y="3525996"/>
            <a:ext cx="228600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1526793" name="Line 9"/>
          <p:cNvSpPr>
            <a:spLocks noChangeShapeType="1"/>
          </p:cNvSpPr>
          <p:nvPr/>
        </p:nvSpPr>
        <p:spPr bwMode="gray">
          <a:xfrm>
            <a:off x="3733800" y="4364196"/>
            <a:ext cx="228600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1526794" name="Line 10"/>
          <p:cNvSpPr>
            <a:spLocks noChangeShapeType="1"/>
          </p:cNvSpPr>
          <p:nvPr/>
        </p:nvSpPr>
        <p:spPr bwMode="gray">
          <a:xfrm>
            <a:off x="3673475" y="5410200"/>
            <a:ext cx="228600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1526797" name="Text Box 13"/>
          <p:cNvSpPr txBox="1">
            <a:spLocks noChangeArrowheads="1"/>
          </p:cNvSpPr>
          <p:nvPr/>
        </p:nvSpPr>
        <p:spPr bwMode="gray">
          <a:xfrm>
            <a:off x="3791204" y="2438400"/>
            <a:ext cx="10795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外幣定存</a:t>
            </a:r>
          </a:p>
        </p:txBody>
      </p:sp>
      <p:sp>
        <p:nvSpPr>
          <p:cNvPr id="1526800" name="Text Box 16"/>
          <p:cNvSpPr txBox="1">
            <a:spLocks noChangeArrowheads="1"/>
          </p:cNvSpPr>
          <p:nvPr/>
        </p:nvSpPr>
        <p:spPr bwMode="gray">
          <a:xfrm>
            <a:off x="3733800" y="5257800"/>
            <a:ext cx="12192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台幣活存</a:t>
            </a:r>
          </a:p>
        </p:txBody>
      </p:sp>
      <p:sp>
        <p:nvSpPr>
          <p:cNvPr id="1526801" name="Rectangle 17"/>
          <p:cNvSpPr>
            <a:spLocks noChangeArrowheads="1"/>
          </p:cNvSpPr>
          <p:nvPr/>
        </p:nvSpPr>
        <p:spPr bwMode="auto">
          <a:xfrm>
            <a:off x="4889500" y="1295400"/>
            <a:ext cx="40005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</a:rPr>
              <a:t>兆豐銀行</a:t>
            </a:r>
            <a:r>
              <a:rPr lang="en-US" altLang="zh-TW" b="1" dirty="0">
                <a:solidFill>
                  <a:prstClr val="white"/>
                </a:solidFill>
                <a:latin typeface="微軟正黑體"/>
                <a:ea typeface="微軟正黑體"/>
              </a:rPr>
              <a:t>1Q/21</a:t>
            </a:r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</a:rPr>
              <a:t>存款分佈 </a:t>
            </a:r>
          </a:p>
        </p:txBody>
      </p:sp>
      <p:sp>
        <p:nvSpPr>
          <p:cNvPr id="1526802" name="Text Box 18"/>
          <p:cNvSpPr txBox="1">
            <a:spLocks noChangeArrowheads="1"/>
          </p:cNvSpPr>
          <p:nvPr/>
        </p:nvSpPr>
        <p:spPr bwMode="gray">
          <a:xfrm>
            <a:off x="266700" y="6429375"/>
            <a:ext cx="8534400" cy="42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   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 存款餘額不含銀行同業存款、央行存款及中華郵政轉存款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;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內部數據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。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**  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包含個人及企業存款但不含央行及同業存款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altLang="zh-TW" sz="10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</p:txBody>
      </p:sp>
      <p:sp>
        <p:nvSpPr>
          <p:cNvPr id="1526961" name="Line 23"/>
          <p:cNvSpPr>
            <a:spLocks noChangeShapeType="1"/>
          </p:cNvSpPr>
          <p:nvPr/>
        </p:nvSpPr>
        <p:spPr bwMode="gray">
          <a:xfrm>
            <a:off x="3715004" y="2590800"/>
            <a:ext cx="228600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626201"/>
              </p:ext>
            </p:extLst>
          </p:nvPr>
        </p:nvGraphicFramePr>
        <p:xfrm>
          <a:off x="381000" y="1676400"/>
          <a:ext cx="3736975" cy="44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AutoShape 8"/>
          <p:cNvSpPr>
            <a:spLocks noChangeArrowheads="1"/>
          </p:cNvSpPr>
          <p:nvPr/>
        </p:nvSpPr>
        <p:spPr bwMode="gray">
          <a:xfrm>
            <a:off x="3810000" y="1676400"/>
            <a:ext cx="1066800" cy="609600"/>
          </a:xfrm>
          <a:prstGeom prst="wedgeRoundRectCallout">
            <a:avLst>
              <a:gd name="adj1" fmla="val -62268"/>
              <a:gd name="adj2" fmla="val -12073"/>
              <a:gd name="adj3" fmla="val 16667"/>
            </a:avLst>
          </a:prstGeom>
          <a:noFill/>
          <a:ln w="15875" algn="ctr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D054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Growth</a:t>
            </a:r>
          </a:p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YoY: 14.2%</a:t>
            </a:r>
          </a:p>
          <a:p>
            <a:r>
              <a:rPr lang="en-US" altLang="zh-TW" sz="1200" dirty="0" err="1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5.8%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gray">
          <a:xfrm>
            <a:off x="1158950" y="2127164"/>
            <a:ext cx="7620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2,476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gray">
          <a:xfrm>
            <a:off x="69698" y="2230059"/>
            <a:ext cx="1219199" cy="22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Total:2,402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gray">
          <a:xfrm>
            <a:off x="3117385" y="1781749"/>
            <a:ext cx="609600" cy="22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2,744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gray">
          <a:xfrm>
            <a:off x="1850121" y="2206483"/>
            <a:ext cx="63817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2,442</a:t>
            </a:r>
          </a:p>
        </p:txBody>
      </p:sp>
      <p:sp>
        <p:nvSpPr>
          <p:cNvPr id="29" name="Text Box 46"/>
          <p:cNvSpPr txBox="1">
            <a:spLocks noChangeArrowheads="1"/>
          </p:cNvSpPr>
          <p:nvPr/>
        </p:nvSpPr>
        <p:spPr bwMode="gray">
          <a:xfrm>
            <a:off x="2476836" y="2013252"/>
            <a:ext cx="6858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2,593</a:t>
            </a:r>
          </a:p>
        </p:txBody>
      </p:sp>
    </p:spTree>
    <p:extLst>
      <p:ext uri="{BB962C8B-B14F-4D97-AF65-F5344CB8AC3E}">
        <p14:creationId xmlns:p14="http://schemas.microsoft.com/office/powerpoint/2010/main" val="4034886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090" name="Text Box 43"/>
          <p:cNvSpPr txBox="1">
            <a:spLocks noChangeArrowheads="1"/>
          </p:cNvSpPr>
          <p:nvPr/>
        </p:nvSpPr>
        <p:spPr bwMode="gray">
          <a:xfrm>
            <a:off x="381000" y="6336319"/>
            <a:ext cx="7553325" cy="54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rgbClr val="B6A9C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 marL="361950" indent="-3619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27088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35075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43063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Aft>
                <a:spcPct val="25000"/>
              </a:spcAft>
            </a:pPr>
            <a:r>
              <a:rPr lang="zh-TW" altLang="en-US" sz="9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      整體存放比以當期末放款餘額 </a:t>
            </a:r>
            <a:r>
              <a:rPr lang="en-US" altLang="zh-TW" sz="9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/</a:t>
            </a:r>
            <a:r>
              <a:rPr lang="zh-TW" altLang="en-US" sz="9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 存款餘額計算 </a:t>
            </a:r>
            <a:r>
              <a:rPr lang="en-US" altLang="zh-TW" sz="9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;</a:t>
            </a:r>
            <a:r>
              <a:rPr lang="zh-TW" altLang="en-US" sz="9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內部數據</a:t>
            </a:r>
            <a:endParaRPr lang="en-US" altLang="zh-TW" sz="9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  <a:p>
            <a:pPr>
              <a:spcAft>
                <a:spcPct val="25000"/>
              </a:spcAft>
            </a:pPr>
            <a:r>
              <a:rPr lang="en-US" altLang="zh-TW" sz="9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**    </a:t>
            </a:r>
            <a:r>
              <a:rPr lang="zh-TW" altLang="en-US" sz="9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美元存放比以當期平均放款餘額／平均存款餘額計算 </a:t>
            </a:r>
            <a:r>
              <a:rPr lang="en-US" altLang="zh-TW" sz="9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;</a:t>
            </a:r>
            <a:r>
              <a:rPr lang="zh-TW" altLang="en-US" sz="9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內部數據</a:t>
            </a:r>
            <a:endParaRPr lang="en-US" altLang="zh-TW" sz="9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  <a:p>
            <a:pPr>
              <a:spcAft>
                <a:spcPct val="25000"/>
              </a:spcAft>
            </a:pPr>
            <a:r>
              <a:rPr lang="zh-TW" altLang="en-US" sz="9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***  資料來源</a:t>
            </a:r>
            <a:r>
              <a:rPr lang="en-US" altLang="zh-TW" sz="9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: </a:t>
            </a:r>
            <a:r>
              <a:rPr lang="zh-TW" altLang="en-US" sz="9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中央銀行</a:t>
            </a:r>
            <a:endParaRPr lang="en-US" altLang="zh-TW" sz="9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</p:txBody>
      </p:sp>
      <p:sp>
        <p:nvSpPr>
          <p:cNvPr id="1582091" name="Rectangle 8"/>
          <p:cNvSpPr>
            <a:spLocks noChangeArrowheads="1"/>
          </p:cNvSpPr>
          <p:nvPr/>
        </p:nvSpPr>
        <p:spPr bwMode="black">
          <a:xfrm>
            <a:off x="338137" y="274382"/>
            <a:ext cx="8905875" cy="46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  <a:lvl2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2pPr>
            <a:lvl3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3pPr>
            <a:lvl4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4pPr>
            <a:lvl5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5pPr>
            <a:lvl6pPr marL="4572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6pPr>
            <a:lvl7pPr marL="9144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7pPr>
            <a:lvl8pPr marL="13716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8pPr>
            <a:lvl9pPr marL="18288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9pPr>
          </a:lstStyle>
          <a:p>
            <a:r>
              <a:rPr lang="zh-TW" altLang="en-US" sz="28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存放比略降主係存款增加所致</a:t>
            </a:r>
          </a:p>
        </p:txBody>
      </p:sp>
      <p:sp>
        <p:nvSpPr>
          <p:cNvPr id="1582106" name="Rectangle 3"/>
          <p:cNvSpPr>
            <a:spLocks noChangeArrowheads="1"/>
          </p:cNvSpPr>
          <p:nvPr/>
        </p:nvSpPr>
        <p:spPr bwMode="auto">
          <a:xfrm>
            <a:off x="304800" y="1447800"/>
            <a:ext cx="41148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  <a:cs typeface="Arial Unicode MS" pitchFamily="34" charset="-120"/>
              </a:rPr>
              <a:t>兆豐銀行整體存放比*</a:t>
            </a:r>
          </a:p>
        </p:txBody>
      </p:sp>
      <p:sp>
        <p:nvSpPr>
          <p:cNvPr id="1582108" name="Rectangle 3"/>
          <p:cNvSpPr>
            <a:spLocks noChangeArrowheads="1"/>
          </p:cNvSpPr>
          <p:nvPr/>
        </p:nvSpPr>
        <p:spPr bwMode="auto">
          <a:xfrm>
            <a:off x="4791075" y="1447800"/>
            <a:ext cx="41148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  <a:cs typeface="Arial Unicode MS" pitchFamily="34" charset="-120"/>
              </a:rPr>
              <a:t>兆豐銀行美元存放比</a:t>
            </a:r>
            <a:r>
              <a:rPr lang="en-US" altLang="zh-TW" b="1" dirty="0">
                <a:solidFill>
                  <a:prstClr val="white"/>
                </a:solidFill>
                <a:latin typeface="微軟正黑體"/>
                <a:ea typeface="微軟正黑體"/>
                <a:cs typeface="Arial Unicode MS" pitchFamily="34" charset="-120"/>
              </a:rPr>
              <a:t>*</a:t>
            </a:r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  <a:cs typeface="Arial Unicode MS" pitchFamily="34" charset="-120"/>
              </a:rPr>
              <a:t>*</a:t>
            </a:r>
          </a:p>
        </p:txBody>
      </p:sp>
      <p:graphicFrame>
        <p:nvGraphicFramePr>
          <p:cNvPr id="9" name="圖表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080345"/>
              </p:ext>
            </p:extLst>
          </p:nvPr>
        </p:nvGraphicFramePr>
        <p:xfrm>
          <a:off x="-152400" y="1752600"/>
          <a:ext cx="4724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圖表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8799051"/>
              </p:ext>
            </p:extLst>
          </p:nvPr>
        </p:nvGraphicFramePr>
        <p:xfrm>
          <a:off x="4267200" y="1752600"/>
          <a:ext cx="4724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98872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67342" y="76200"/>
            <a:ext cx="8604250" cy="691896"/>
          </a:xfrm>
          <a:noFill/>
          <a:ln/>
        </p:spPr>
        <p:txBody>
          <a:bodyPr>
            <a:noAutofit/>
          </a:bodyPr>
          <a:lstStyle/>
          <a:p>
            <a:r>
              <a:rPr lang="en-US" altLang="zh-TW" sz="2800" dirty="0">
                <a:latin typeface="+mj-ea"/>
              </a:rPr>
              <a:t>1Q/21</a:t>
            </a:r>
            <a:r>
              <a:rPr lang="zh-TW" altLang="en-US" sz="2800" dirty="0">
                <a:latin typeface="+mj-ea"/>
              </a:rPr>
              <a:t> 存放利差持續增加</a:t>
            </a:r>
          </a:p>
        </p:txBody>
      </p:sp>
      <p:sp>
        <p:nvSpPr>
          <p:cNvPr id="1597445" name="Text Box 5"/>
          <p:cNvSpPr txBox="1">
            <a:spLocks noChangeArrowheads="1"/>
          </p:cNvSpPr>
          <p:nvPr/>
        </p:nvSpPr>
        <p:spPr bwMode="gray">
          <a:xfrm>
            <a:off x="609600" y="6462782"/>
            <a:ext cx="8534400" cy="27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 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含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OBU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及海外分行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;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內部數據</a:t>
            </a:r>
            <a:endParaRPr lang="en-US" altLang="zh-TW" sz="10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**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資料來源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: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 中央銀行</a:t>
            </a:r>
          </a:p>
        </p:txBody>
      </p:sp>
      <p:sp>
        <p:nvSpPr>
          <p:cNvPr id="1597446" name="Rectangle 6"/>
          <p:cNvSpPr>
            <a:spLocks noChangeArrowheads="1"/>
          </p:cNvSpPr>
          <p:nvPr/>
        </p:nvSpPr>
        <p:spPr bwMode="auto">
          <a:xfrm>
            <a:off x="4876800" y="1219200"/>
            <a:ext cx="39624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  <a:cs typeface="Arial" pitchFamily="34" charset="0"/>
              </a:rPr>
              <a:t>兆豐銀行海外放款存放利差*</a:t>
            </a:r>
          </a:p>
        </p:txBody>
      </p:sp>
      <p:sp>
        <p:nvSpPr>
          <p:cNvPr id="1597447" name="Rectangle 7"/>
          <p:cNvSpPr>
            <a:spLocks noChangeArrowheads="1"/>
          </p:cNvSpPr>
          <p:nvPr/>
        </p:nvSpPr>
        <p:spPr bwMode="auto">
          <a:xfrm>
            <a:off x="342900" y="1209675"/>
            <a:ext cx="40005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</a:rPr>
              <a:t>兆豐銀行總放款存放利差</a:t>
            </a:r>
          </a:p>
        </p:txBody>
      </p:sp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4876800" y="3762375"/>
            <a:ext cx="39624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  <a:cs typeface="Arial" pitchFamily="34" charset="0"/>
              </a:rPr>
              <a:t>兆豐銀行國內放款存放利差</a:t>
            </a:r>
          </a:p>
        </p:txBody>
      </p:sp>
      <p:graphicFrame>
        <p:nvGraphicFramePr>
          <p:cNvPr id="13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78090130"/>
              </p:ext>
            </p:extLst>
          </p:nvPr>
        </p:nvGraphicFramePr>
        <p:xfrm>
          <a:off x="508000" y="1733550"/>
          <a:ext cx="3937000" cy="4729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27744409"/>
              </p:ext>
            </p:extLst>
          </p:nvPr>
        </p:nvGraphicFramePr>
        <p:xfrm>
          <a:off x="4907280" y="1524000"/>
          <a:ext cx="3870325" cy="209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Object 10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259647147"/>
              </p:ext>
            </p:extLst>
          </p:nvPr>
        </p:nvGraphicFramePr>
        <p:xfrm>
          <a:off x="4851400" y="4165600"/>
          <a:ext cx="3965575" cy="199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96104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84" name="Rectangle 1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342900" y="217164"/>
            <a:ext cx="8458200" cy="571500"/>
          </a:xfrm>
          <a:noFill/>
        </p:spPr>
        <p:txBody>
          <a:bodyPr>
            <a:noAutofit/>
          </a:bodyPr>
          <a:lstStyle/>
          <a:p>
            <a:r>
              <a:rPr lang="en-US" altLang="zh-TW" sz="2800" dirty="0">
                <a:latin typeface="+mj-ea"/>
              </a:rPr>
              <a:t>1Q/21</a:t>
            </a:r>
            <a:r>
              <a:rPr lang="zh-TW" altLang="en-US" sz="2800" dirty="0">
                <a:latin typeface="+mj-ea"/>
              </a:rPr>
              <a:t> 外幣及美元</a:t>
            </a:r>
            <a:r>
              <a:rPr lang="en-US" altLang="zh-TW" sz="2800" dirty="0">
                <a:latin typeface="+mj-ea"/>
              </a:rPr>
              <a:t>NIM</a:t>
            </a:r>
            <a:r>
              <a:rPr lang="zh-TW" altLang="en-US" sz="2800" dirty="0">
                <a:latin typeface="+mj-ea"/>
              </a:rPr>
              <a:t>持續上揚</a:t>
            </a:r>
          </a:p>
        </p:txBody>
      </p:sp>
      <p:sp>
        <p:nvSpPr>
          <p:cNvPr id="1607686" name="Rectangle 32"/>
          <p:cNvSpPr>
            <a:spLocks noChangeArrowheads="1"/>
          </p:cNvSpPr>
          <p:nvPr/>
        </p:nvSpPr>
        <p:spPr bwMode="auto">
          <a:xfrm>
            <a:off x="5387356" y="1295400"/>
            <a:ext cx="242316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6718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zh-TW" altLang="en-US" b="1" u="sng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兆豐銀行單季</a:t>
            </a:r>
            <a:r>
              <a:rPr lang="zh-TW" altLang="en-US" b="1" u="sng" dirty="0">
                <a:solidFill>
                  <a:schemeClr val="accent5"/>
                </a:solidFill>
                <a:latin typeface="微軟正黑體"/>
                <a:ea typeface="微軟正黑體"/>
                <a:cs typeface="Arial Unicode MS" pitchFamily="34" charset="-120"/>
              </a:rPr>
              <a:t>外幣</a:t>
            </a:r>
            <a:r>
              <a:rPr lang="zh-TW" altLang="en-US" b="1" u="sng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淨利差</a:t>
            </a:r>
            <a:r>
              <a:rPr lang="en-US" altLang="zh-TW" b="1" u="sng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</a:t>
            </a:r>
          </a:p>
        </p:txBody>
      </p:sp>
      <p:sp>
        <p:nvSpPr>
          <p:cNvPr id="1607694" name="Rectangle 32"/>
          <p:cNvSpPr>
            <a:spLocks noChangeArrowheads="1"/>
          </p:cNvSpPr>
          <p:nvPr/>
        </p:nvSpPr>
        <p:spPr bwMode="auto">
          <a:xfrm>
            <a:off x="1219200" y="12954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6718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zh-TW" altLang="en-US" b="1" u="sng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兆豐銀行單季</a:t>
            </a:r>
            <a:r>
              <a:rPr lang="zh-TW" altLang="en-US" b="1" u="sng" dirty="0">
                <a:solidFill>
                  <a:schemeClr val="accent5"/>
                </a:solidFill>
                <a:latin typeface="微軟正黑體"/>
                <a:ea typeface="微軟正黑體"/>
                <a:cs typeface="Arial Unicode MS" pitchFamily="34" charset="-120"/>
              </a:rPr>
              <a:t>整體</a:t>
            </a:r>
            <a:r>
              <a:rPr lang="zh-TW" altLang="en-US" b="1" u="sng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淨利差</a:t>
            </a:r>
            <a:r>
              <a:rPr lang="en-US" altLang="zh-TW" b="1" u="sng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</a:t>
            </a:r>
          </a:p>
        </p:txBody>
      </p:sp>
      <p:sp>
        <p:nvSpPr>
          <p:cNvPr id="1607695" name="Rectangle 32"/>
          <p:cNvSpPr>
            <a:spLocks noChangeArrowheads="1"/>
          </p:cNvSpPr>
          <p:nvPr/>
        </p:nvSpPr>
        <p:spPr bwMode="auto">
          <a:xfrm>
            <a:off x="5268293" y="3824617"/>
            <a:ext cx="2676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6718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zh-TW" altLang="en-US" b="1" u="sng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兆豐銀行單季</a:t>
            </a:r>
            <a:r>
              <a:rPr lang="zh-TW" altLang="en-US" b="1" u="sng" dirty="0">
                <a:solidFill>
                  <a:schemeClr val="accent5"/>
                </a:solidFill>
                <a:latin typeface="微軟正黑體"/>
                <a:ea typeface="微軟正黑體"/>
                <a:cs typeface="Arial Unicode MS" pitchFamily="34" charset="-120"/>
              </a:rPr>
              <a:t>台幣</a:t>
            </a:r>
            <a:r>
              <a:rPr lang="zh-TW" altLang="en-US" b="1" u="sng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淨利差</a:t>
            </a:r>
            <a:r>
              <a:rPr lang="en-US" altLang="zh-TW" b="1" u="sng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</a:t>
            </a:r>
          </a:p>
        </p:txBody>
      </p:sp>
      <p:sp>
        <p:nvSpPr>
          <p:cNvPr id="1607697" name="Text Box 17"/>
          <p:cNvSpPr txBox="1">
            <a:spLocks noChangeArrowheads="1"/>
          </p:cNvSpPr>
          <p:nvPr/>
        </p:nvSpPr>
        <p:spPr bwMode="gray">
          <a:xfrm>
            <a:off x="619125" y="6429375"/>
            <a:ext cx="73152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   淨利差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(NIM) =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年化之當期淨利息收入 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/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當季平均孳息資產 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;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淨利息收入乃當季數據 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;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內部數據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。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zh-TW" altLang="en-US" sz="10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altLang="zh-TW" sz="10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1234440" y="3827612"/>
            <a:ext cx="242316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6718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zh-TW" altLang="en-US" b="1" u="sng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兆豐銀行單季</a:t>
            </a:r>
            <a:r>
              <a:rPr lang="zh-TW" altLang="en-US" b="1" u="sng" dirty="0">
                <a:solidFill>
                  <a:schemeClr val="accent5"/>
                </a:solidFill>
                <a:latin typeface="微軟正黑體"/>
                <a:ea typeface="微軟正黑體"/>
                <a:cs typeface="Arial Unicode MS" pitchFamily="34" charset="-120"/>
              </a:rPr>
              <a:t>美元</a:t>
            </a:r>
            <a:r>
              <a:rPr lang="zh-TW" altLang="en-US" b="1" u="sng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淨利差</a:t>
            </a:r>
            <a:r>
              <a:rPr lang="en-US" altLang="zh-TW" b="1" u="sng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</a:t>
            </a:r>
          </a:p>
        </p:txBody>
      </p:sp>
      <p:graphicFrame>
        <p:nvGraphicFramePr>
          <p:cNvPr id="14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409864"/>
              </p:ext>
            </p:extLst>
          </p:nvPr>
        </p:nvGraphicFramePr>
        <p:xfrm>
          <a:off x="5294172" y="1752600"/>
          <a:ext cx="2775729" cy="150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121940"/>
              </p:ext>
            </p:extLst>
          </p:nvPr>
        </p:nvGraphicFramePr>
        <p:xfrm>
          <a:off x="1081177" y="4191000"/>
          <a:ext cx="2692400" cy="161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070534"/>
              </p:ext>
            </p:extLst>
          </p:nvPr>
        </p:nvGraphicFramePr>
        <p:xfrm>
          <a:off x="5253916" y="4343400"/>
          <a:ext cx="2775729" cy="150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57368"/>
              </p:ext>
            </p:extLst>
          </p:nvPr>
        </p:nvGraphicFramePr>
        <p:xfrm>
          <a:off x="1050535" y="1752600"/>
          <a:ext cx="2775729" cy="150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77789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2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01413172"/>
              </p:ext>
            </p:extLst>
          </p:nvPr>
        </p:nvGraphicFramePr>
        <p:xfrm>
          <a:off x="957663" y="2376583"/>
          <a:ext cx="6002337" cy="378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62652" name="Text Box 28"/>
          <p:cNvSpPr txBox="1">
            <a:spLocks noChangeArrowheads="1"/>
          </p:cNvSpPr>
          <p:nvPr/>
        </p:nvSpPr>
        <p:spPr bwMode="gray">
          <a:xfrm>
            <a:off x="6961116" y="4050362"/>
            <a:ext cx="12192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基金手續費</a:t>
            </a:r>
          </a:p>
        </p:txBody>
      </p:sp>
      <p:sp>
        <p:nvSpPr>
          <p:cNvPr id="1562627" name="Rectangle 3"/>
          <p:cNvSpPr>
            <a:spLocks noGrp="1" noChangeArrowheads="1"/>
          </p:cNvSpPr>
          <p:nvPr>
            <p:ph type="title"/>
          </p:nvPr>
        </p:nvSpPr>
        <p:spPr>
          <a:xfrm>
            <a:off x="387350" y="113655"/>
            <a:ext cx="8604250" cy="589161"/>
          </a:xfrm>
        </p:spPr>
        <p:txBody>
          <a:bodyPr>
            <a:noAutofit/>
          </a:bodyPr>
          <a:lstStyle/>
          <a:p>
            <a:r>
              <a:rPr lang="zh-TW" altLang="en-US" dirty="0">
                <a:latin typeface="+mj-ea"/>
                <a:ea typeface="+mj-ea"/>
              </a:rPr>
              <a:t>財富管理手續費收益表現穩定</a:t>
            </a:r>
          </a:p>
        </p:txBody>
      </p:sp>
      <p:sp>
        <p:nvSpPr>
          <p:cNvPr id="1562629" name="Text Box 5"/>
          <p:cNvSpPr txBox="1">
            <a:spLocks noChangeArrowheads="1"/>
          </p:cNvSpPr>
          <p:nvPr/>
        </p:nvSpPr>
        <p:spPr bwMode="auto">
          <a:xfrm>
            <a:off x="0" y="16764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單位</a:t>
            </a: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NT$MN</a:t>
            </a:r>
          </a:p>
        </p:txBody>
      </p:sp>
      <p:sp>
        <p:nvSpPr>
          <p:cNvPr id="1562650" name="Rectangle 26"/>
          <p:cNvSpPr>
            <a:spLocks noChangeArrowheads="1"/>
          </p:cNvSpPr>
          <p:nvPr/>
        </p:nvSpPr>
        <p:spPr bwMode="auto">
          <a:xfrm>
            <a:off x="257175" y="1270000"/>
            <a:ext cx="8734425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</a:rPr>
              <a:t>兆豐銀行財富管理手續費毛收益分佈</a:t>
            </a:r>
            <a:r>
              <a:rPr lang="en-US" altLang="zh-TW" b="1" dirty="0">
                <a:solidFill>
                  <a:prstClr val="white"/>
                </a:solidFill>
                <a:latin typeface="微軟正黑體"/>
                <a:ea typeface="微軟正黑體"/>
              </a:rPr>
              <a:t>– </a:t>
            </a:r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</a:rPr>
              <a:t>依產品別*</a:t>
            </a:r>
          </a:p>
        </p:txBody>
      </p:sp>
      <p:sp>
        <p:nvSpPr>
          <p:cNvPr id="1562651" name="Text Box 27"/>
          <p:cNvSpPr txBox="1">
            <a:spLocks noChangeArrowheads="1"/>
          </p:cNvSpPr>
          <p:nvPr/>
        </p:nvSpPr>
        <p:spPr bwMode="gray">
          <a:xfrm>
            <a:off x="7076275" y="5615425"/>
            <a:ext cx="11430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zh-TW" altLang="en-US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結構商品手續費</a:t>
            </a:r>
          </a:p>
        </p:txBody>
      </p:sp>
      <p:sp>
        <p:nvSpPr>
          <p:cNvPr id="1562653" name="Text Box 29"/>
          <p:cNvSpPr txBox="1">
            <a:spLocks noChangeArrowheads="1"/>
          </p:cNvSpPr>
          <p:nvPr/>
        </p:nvSpPr>
        <p:spPr bwMode="gray">
          <a:xfrm>
            <a:off x="6924020" y="4803595"/>
            <a:ext cx="1401763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銀行保險手續費</a:t>
            </a:r>
          </a:p>
        </p:txBody>
      </p:sp>
      <p:sp>
        <p:nvSpPr>
          <p:cNvPr id="1562654" name="Text Box 30"/>
          <p:cNvSpPr txBox="1">
            <a:spLocks noChangeArrowheads="1"/>
          </p:cNvSpPr>
          <p:nvPr/>
        </p:nvSpPr>
        <p:spPr bwMode="gray">
          <a:xfrm>
            <a:off x="6838878" y="3191885"/>
            <a:ext cx="134143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管理費**</a:t>
            </a:r>
          </a:p>
        </p:txBody>
      </p:sp>
      <p:sp>
        <p:nvSpPr>
          <p:cNvPr id="1562656" name="Text Box 32"/>
          <p:cNvSpPr txBox="1">
            <a:spLocks noChangeArrowheads="1"/>
          </p:cNvSpPr>
          <p:nvPr/>
        </p:nvSpPr>
        <p:spPr bwMode="gray">
          <a:xfrm>
            <a:off x="609600" y="6400800"/>
            <a:ext cx="8534400" cy="42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*   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內部數據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;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此乃</a:t>
            </a:r>
            <a:r>
              <a:rPr lang="zh-TW" altLang="en-US" sz="1000" u="sng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毛收益非淨收益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。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** 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" pitchFamily="34" charset="0"/>
              </a:rPr>
              <a:t>財富管理業務相關之管理費及信託帳戶收益。</a:t>
            </a:r>
            <a:endParaRPr lang="en-US" altLang="zh-TW" sz="10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" pitchFamily="34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altLang="zh-TW" sz="10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" pitchFamily="34" charset="0"/>
            </a:endParaRPr>
          </a:p>
        </p:txBody>
      </p:sp>
      <p:sp>
        <p:nvSpPr>
          <p:cNvPr id="42" name="Line 19"/>
          <p:cNvSpPr>
            <a:spLocks noChangeShapeType="1"/>
          </p:cNvSpPr>
          <p:nvPr/>
        </p:nvSpPr>
        <p:spPr bwMode="gray">
          <a:xfrm flipV="1">
            <a:off x="6809280" y="3312184"/>
            <a:ext cx="153480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45" name="Line 30"/>
          <p:cNvSpPr>
            <a:spLocks noChangeShapeType="1"/>
          </p:cNvSpPr>
          <p:nvPr/>
        </p:nvSpPr>
        <p:spPr bwMode="gray">
          <a:xfrm>
            <a:off x="6863878" y="5714644"/>
            <a:ext cx="194476" cy="1588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47" name="Line 33"/>
          <p:cNvSpPr>
            <a:spLocks noChangeShapeType="1"/>
          </p:cNvSpPr>
          <p:nvPr/>
        </p:nvSpPr>
        <p:spPr bwMode="gray">
          <a:xfrm>
            <a:off x="6862577" y="4178156"/>
            <a:ext cx="217248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48" name="Line 34"/>
          <p:cNvSpPr>
            <a:spLocks noChangeShapeType="1"/>
          </p:cNvSpPr>
          <p:nvPr/>
        </p:nvSpPr>
        <p:spPr bwMode="gray">
          <a:xfrm>
            <a:off x="6856932" y="4945993"/>
            <a:ext cx="115888" cy="1588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gray">
          <a:xfrm>
            <a:off x="5248633" y="2805263"/>
            <a:ext cx="10668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658</a:t>
            </a: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gray">
          <a:xfrm>
            <a:off x="2332624" y="2571765"/>
            <a:ext cx="10668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700</a:t>
            </a: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gray">
          <a:xfrm>
            <a:off x="1702615" y="2590142"/>
            <a:ext cx="9144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898</a:t>
            </a: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gray">
          <a:xfrm>
            <a:off x="841388" y="2960098"/>
            <a:ext cx="914400" cy="22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Total: 608</a:t>
            </a: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gray">
          <a:xfrm>
            <a:off x="3735393" y="3046387"/>
            <a:ext cx="10668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589</a:t>
            </a: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gray">
          <a:xfrm>
            <a:off x="4512778" y="3155212"/>
            <a:ext cx="10668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552</a:t>
            </a:r>
          </a:p>
        </p:txBody>
      </p:sp>
      <p:sp>
        <p:nvSpPr>
          <p:cNvPr id="40" name="Text Box 40"/>
          <p:cNvSpPr txBox="1">
            <a:spLocks noChangeArrowheads="1"/>
          </p:cNvSpPr>
          <p:nvPr/>
        </p:nvSpPr>
        <p:spPr bwMode="gray">
          <a:xfrm>
            <a:off x="6007256" y="2798960"/>
            <a:ext cx="10668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644</a:t>
            </a:r>
          </a:p>
        </p:txBody>
      </p:sp>
      <p:sp>
        <p:nvSpPr>
          <p:cNvPr id="41" name="Text Box 41"/>
          <p:cNvSpPr txBox="1">
            <a:spLocks noChangeArrowheads="1"/>
          </p:cNvSpPr>
          <p:nvPr/>
        </p:nvSpPr>
        <p:spPr bwMode="gray">
          <a:xfrm>
            <a:off x="3294275" y="3084309"/>
            <a:ext cx="6096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567</a:t>
            </a:r>
          </a:p>
        </p:txBody>
      </p:sp>
    </p:spTree>
    <p:extLst>
      <p:ext uri="{BB962C8B-B14F-4D97-AF65-F5344CB8AC3E}">
        <p14:creationId xmlns:p14="http://schemas.microsoft.com/office/powerpoint/2010/main" val="1282192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975037"/>
              </p:ext>
            </p:extLst>
          </p:nvPr>
        </p:nvGraphicFramePr>
        <p:xfrm>
          <a:off x="263525" y="1557637"/>
          <a:ext cx="8585200" cy="2057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7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4682" y="230392"/>
            <a:ext cx="8677275" cy="533400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銀行財富管理手續費淨收益成長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20.7%YoY</a:t>
            </a:r>
          </a:p>
        </p:txBody>
      </p:sp>
      <p:graphicFrame>
        <p:nvGraphicFramePr>
          <p:cNvPr id="2" name="Object 6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218447440"/>
              </p:ext>
            </p:extLst>
          </p:nvPr>
        </p:nvGraphicFramePr>
        <p:xfrm>
          <a:off x="5308219" y="3933378"/>
          <a:ext cx="3346450" cy="235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79012" name="Rectangle 4"/>
          <p:cNvSpPr>
            <a:spLocks noChangeArrowheads="1"/>
          </p:cNvSpPr>
          <p:nvPr/>
        </p:nvSpPr>
        <p:spPr bwMode="auto">
          <a:xfrm>
            <a:off x="295275" y="1238250"/>
            <a:ext cx="8543925" cy="28575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sz="1200" dirty="0">
                <a:solidFill>
                  <a:prstClr val="white"/>
                </a:solidFill>
                <a:latin typeface="微軟正黑體"/>
                <a:ea typeface="微軟正黑體"/>
              </a:rPr>
              <a:t>兆豐銀行各項</a:t>
            </a:r>
            <a:r>
              <a:rPr lang="zh-TW" altLang="en-US" sz="1200" b="1" u="sng" dirty="0">
                <a:solidFill>
                  <a:prstClr val="white"/>
                </a:solidFill>
                <a:latin typeface="微軟正黑體"/>
                <a:ea typeface="微軟正黑體"/>
              </a:rPr>
              <a:t>淨</a:t>
            </a:r>
            <a:r>
              <a:rPr lang="zh-TW" altLang="en-US" sz="1200" dirty="0">
                <a:solidFill>
                  <a:prstClr val="white"/>
                </a:solidFill>
                <a:latin typeface="微軟正黑體"/>
                <a:ea typeface="微軟正黑體"/>
              </a:rPr>
              <a:t>手續費收益趨勢*</a:t>
            </a:r>
          </a:p>
        </p:txBody>
      </p:sp>
      <p:sp>
        <p:nvSpPr>
          <p:cNvPr id="1579013" name="Text Box 5"/>
          <p:cNvSpPr txBox="1">
            <a:spLocks noChangeArrowheads="1"/>
          </p:cNvSpPr>
          <p:nvPr/>
        </p:nvSpPr>
        <p:spPr bwMode="auto">
          <a:xfrm>
            <a:off x="7772400" y="1752600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單位</a:t>
            </a:r>
            <a:r>
              <a:rPr lang="en-US" altLang="zh-TW" sz="120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NT$MN</a:t>
            </a:r>
          </a:p>
        </p:txBody>
      </p:sp>
      <p:sp>
        <p:nvSpPr>
          <p:cNvPr id="1579017" name="Text Box 9"/>
          <p:cNvSpPr txBox="1">
            <a:spLocks noChangeArrowheads="1"/>
          </p:cNvSpPr>
          <p:nvPr/>
        </p:nvSpPr>
        <p:spPr bwMode="gray">
          <a:xfrm>
            <a:off x="555171" y="6378535"/>
            <a:ext cx="7162800" cy="46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 marL="180975" indent="-180975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1338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ts val="700"/>
              </a:lnSpc>
              <a:spcBef>
                <a:spcPct val="50000"/>
              </a:spcBef>
            </a:pP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   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內部數據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;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包含行銷費用、回饋金、與合作夥伴分潤等調整數</a:t>
            </a:r>
            <a:endParaRPr lang="en-US" altLang="zh-TW" sz="1000" dirty="0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>
              <a:lnSpc>
                <a:spcPts val="700"/>
              </a:lnSpc>
              <a:spcBef>
                <a:spcPct val="50000"/>
              </a:spcBef>
            </a:pP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**  含企金放款、消金放款、保證及承兌等手續費收益</a:t>
            </a:r>
            <a:endParaRPr lang="en-US" altLang="zh-TW" sz="10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  <a:p>
            <a:pPr>
              <a:lnSpc>
                <a:spcPts val="700"/>
              </a:lnSpc>
              <a:spcBef>
                <a:spcPct val="50000"/>
              </a:spcBef>
            </a:pP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*** 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1Q/20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乃調整數，主係保代子公司納入銀行子公司</a:t>
            </a:r>
            <a:endParaRPr lang="en-US" altLang="zh-TW" sz="10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</p:txBody>
      </p:sp>
      <p:sp>
        <p:nvSpPr>
          <p:cNvPr id="1579020" name="Rectangle 12"/>
          <p:cNvSpPr>
            <a:spLocks noChangeArrowheads="1"/>
          </p:cNvSpPr>
          <p:nvPr/>
        </p:nvSpPr>
        <p:spPr bwMode="auto">
          <a:xfrm>
            <a:off x="5029200" y="3614928"/>
            <a:ext cx="3904488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sz="1200" dirty="0">
                <a:solidFill>
                  <a:prstClr val="white"/>
                </a:solidFill>
                <a:latin typeface="微軟正黑體"/>
                <a:ea typeface="微軟正黑體"/>
              </a:rPr>
              <a:t>兆豐銀行</a:t>
            </a:r>
            <a:r>
              <a:rPr lang="en-US" altLang="zh-TW" sz="1200" dirty="0">
                <a:solidFill>
                  <a:prstClr val="white"/>
                </a:solidFill>
                <a:latin typeface="微軟正黑體"/>
                <a:ea typeface="微軟正黑體"/>
              </a:rPr>
              <a:t>1Q/21</a:t>
            </a:r>
            <a:r>
              <a:rPr lang="zh-TW" altLang="en-US" sz="1200" dirty="0">
                <a:solidFill>
                  <a:prstClr val="white"/>
                </a:solidFill>
                <a:latin typeface="微軟正黑體"/>
                <a:ea typeface="微軟正黑體"/>
              </a:rPr>
              <a:t>淨手續費收益分佈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95275" y="3614928"/>
            <a:ext cx="4276725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sz="1200" dirty="0">
                <a:solidFill>
                  <a:prstClr val="white"/>
                </a:solidFill>
                <a:latin typeface="微軟正黑體"/>
                <a:ea typeface="微軟正黑體"/>
              </a:rPr>
              <a:t>兆豐銀行整體淨手續費收益趨勢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82296" y="3977481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單位</a:t>
            </a: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NT$MN</a:t>
            </a:r>
          </a:p>
        </p:txBody>
      </p:sp>
      <p:graphicFrame>
        <p:nvGraphicFramePr>
          <p:cNvPr id="1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529875"/>
              </p:ext>
            </p:extLst>
          </p:nvPr>
        </p:nvGraphicFramePr>
        <p:xfrm>
          <a:off x="555171" y="3473464"/>
          <a:ext cx="3886200" cy="2669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AutoShape 40">
            <a:extLst>
              <a:ext uri="{FF2B5EF4-FFF2-40B4-BE49-F238E27FC236}">
                <a16:creationId xmlns:a16="http://schemas.microsoft.com/office/drawing/2014/main" id="{DBA88675-15EC-4E8C-BA58-6417AEC4A794}"/>
              </a:ext>
            </a:extLst>
          </p:cNvPr>
          <p:cNvSpPr>
            <a:spLocks noChangeArrowheads="1"/>
          </p:cNvSpPr>
          <p:nvPr/>
        </p:nvSpPr>
        <p:spPr bwMode="gray">
          <a:xfrm rot="20650903">
            <a:off x="806349" y="2522297"/>
            <a:ext cx="551403" cy="401998"/>
          </a:xfrm>
          <a:prstGeom prst="rightArrow">
            <a:avLst>
              <a:gd name="adj1" fmla="val 50000"/>
              <a:gd name="adj2" fmla="val 34690"/>
            </a:avLst>
          </a:prstGeom>
          <a:solidFill>
            <a:schemeClr val="accent4"/>
          </a:solidFill>
          <a:ln w="9525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18000" tIns="18288" rIns="18000" bIns="18288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zh-TW" sz="1000" b="1" dirty="0">
                <a:latin typeface="+mj-ea"/>
                <a:ea typeface="+mj-ea"/>
              </a:rPr>
              <a:t>20.7%</a:t>
            </a:r>
          </a:p>
        </p:txBody>
      </p:sp>
    </p:spTree>
    <p:extLst>
      <p:ext uri="{BB962C8B-B14F-4D97-AF65-F5344CB8AC3E}">
        <p14:creationId xmlns:p14="http://schemas.microsoft.com/office/powerpoint/2010/main" val="1255558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604250" cy="478914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公司聲明</a:t>
            </a:r>
          </a:p>
        </p:txBody>
      </p:sp>
      <p:sp>
        <p:nvSpPr>
          <p:cNvPr id="4" name="矩形 3"/>
          <p:cNvSpPr/>
          <p:nvPr/>
        </p:nvSpPr>
        <p:spPr>
          <a:xfrm>
            <a:off x="495300" y="1142999"/>
            <a:ext cx="81915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本文件係由兆豐金融控股股份有限公司</a:t>
            </a:r>
            <a:r>
              <a:rPr lang="en-US" altLang="zh-TW" sz="16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以下簡稱本公司</a:t>
            </a:r>
            <a:r>
              <a:rPr lang="en-US" altLang="zh-TW" sz="16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提供，除財務報表所含之數字及資訊外，本文件所含資料並未經會計師或獨立專家審核或審閱，本公司對該等資料或意見之允當性、準確性、完整性及正確性不作任何明確的或隱含的聲明與擔保。本文件所含資料僅以提供當時之情況為準，本公司不會就本文件提供後所發生之任何變動而更新內容。本公司及關係企業及負責人，無論係因過失或其他原因，均不對因使用本文件或其內容所致之任何損害負任何責任。</a:t>
            </a:r>
            <a:endParaRPr lang="en-US" altLang="zh-TW" sz="1600" dirty="0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文件可能包含「前瞻性陳述」，包括但不限於所有本公司對未來可能發生的業務活動、事件或發展的陳述。該陳述係基於本公司對未來營運之假設，以及各種本公司無法控制之因素所綜合完成，故實際經營結果可能與該陳述有重大差異。</a:t>
            </a:r>
            <a:endParaRPr lang="en-US" altLang="zh-TW" sz="1600" dirty="0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本文件不得視為買賣有價證券或其他金融商品的要約或要約之引誘。</a:t>
            </a:r>
            <a:endParaRPr lang="en-US" altLang="zh-TW" sz="1600" dirty="0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本文件之任何部分不得直接或間接複製、再流通或傳送給任何第三人，且不得為任何目的出版刊印本文件之全部或部分。</a:t>
            </a:r>
            <a:endParaRPr lang="en-US" altLang="zh-TW" sz="1600" dirty="0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投資人關係聯絡窗口</a:t>
            </a:r>
            <a:r>
              <a:rPr lang="en-US" altLang="zh-TW" sz="16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IR@megaholdings.com.tw </a:t>
            </a:r>
            <a:endParaRPr lang="zh-TW" altLang="en-US" sz="1600" dirty="0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5370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182796592"/>
              </p:ext>
            </p:extLst>
          </p:nvPr>
        </p:nvGraphicFramePr>
        <p:xfrm>
          <a:off x="4959032" y="3539157"/>
          <a:ext cx="3832225" cy="182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601446"/>
              </p:ext>
            </p:extLst>
          </p:nvPr>
        </p:nvGraphicFramePr>
        <p:xfrm>
          <a:off x="463232" y="3186732"/>
          <a:ext cx="4279900" cy="220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56502" name="Rectangle 22"/>
          <p:cNvSpPr>
            <a:spLocks noChangeArrowheads="1"/>
          </p:cNvSpPr>
          <p:nvPr/>
        </p:nvSpPr>
        <p:spPr bwMode="auto">
          <a:xfrm>
            <a:off x="321945" y="1336675"/>
            <a:ext cx="4114800" cy="3175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sz="1200" b="1" dirty="0">
                <a:solidFill>
                  <a:prstClr val="white"/>
                </a:solidFill>
                <a:latin typeface="微軟正黑體"/>
                <a:ea typeface="微軟正黑體"/>
              </a:rPr>
              <a:t>兆豐銀行逾放餘額及逾放比</a:t>
            </a:r>
          </a:p>
        </p:txBody>
      </p:sp>
      <p:sp>
        <p:nvSpPr>
          <p:cNvPr id="1556505" name="Rectangle 25"/>
          <p:cNvSpPr>
            <a:spLocks noChangeArrowheads="1"/>
          </p:cNvSpPr>
          <p:nvPr/>
        </p:nvSpPr>
        <p:spPr bwMode="auto">
          <a:xfrm>
            <a:off x="4893945" y="1336675"/>
            <a:ext cx="3962400" cy="3175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sz="1200" b="1" dirty="0">
                <a:solidFill>
                  <a:prstClr val="white"/>
                </a:solidFill>
                <a:latin typeface="微軟正黑體"/>
                <a:ea typeface="微軟正黑體"/>
              </a:rPr>
              <a:t>兆豐銀行備抵呆帳餘額及呆帳覆蓋率</a:t>
            </a:r>
          </a:p>
        </p:txBody>
      </p:sp>
      <p:sp>
        <p:nvSpPr>
          <p:cNvPr id="1556506" name="Text Box 26"/>
          <p:cNvSpPr txBox="1">
            <a:spLocks noChangeArrowheads="1"/>
          </p:cNvSpPr>
          <p:nvPr/>
        </p:nvSpPr>
        <p:spPr bwMode="gray">
          <a:xfrm>
            <a:off x="474345" y="3191393"/>
            <a:ext cx="15240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單位</a:t>
            </a: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NT$MN</a:t>
            </a:r>
          </a:p>
        </p:txBody>
      </p:sp>
      <p:sp>
        <p:nvSpPr>
          <p:cNvPr id="1556507" name="Text Box 27"/>
          <p:cNvSpPr txBox="1">
            <a:spLocks noChangeArrowheads="1"/>
          </p:cNvSpPr>
          <p:nvPr/>
        </p:nvSpPr>
        <p:spPr bwMode="gray">
          <a:xfrm>
            <a:off x="4855845" y="3581400"/>
            <a:ext cx="15240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單位</a:t>
            </a: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NT$MN</a:t>
            </a:r>
          </a:p>
        </p:txBody>
      </p:sp>
      <p:sp>
        <p:nvSpPr>
          <p:cNvPr id="1556510" name="Rectangle 30"/>
          <p:cNvSpPr>
            <a:spLocks noChangeArrowheads="1"/>
          </p:cNvSpPr>
          <p:nvPr/>
        </p:nvSpPr>
        <p:spPr bwMode="black">
          <a:xfrm>
            <a:off x="288877" y="274382"/>
            <a:ext cx="8604250" cy="46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  <a:lvl2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2pPr>
            <a:lvl3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3pPr>
            <a:lvl4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4pPr>
            <a:lvl5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5pPr>
            <a:lvl6pPr marL="4572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6pPr>
            <a:lvl7pPr marL="9144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7pPr>
            <a:lvl8pPr marL="13716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8pPr>
            <a:lvl9pPr marL="18288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9pPr>
          </a:lstStyle>
          <a:p>
            <a:r>
              <a:rPr lang="zh-TW" altLang="en-US" sz="28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資產品質良好</a:t>
            </a:r>
            <a:endParaRPr lang="en-US" altLang="zh-TW" sz="28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graphicFrame>
        <p:nvGraphicFramePr>
          <p:cNvPr id="22" name="Object 5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60872747"/>
              </p:ext>
            </p:extLst>
          </p:nvPr>
        </p:nvGraphicFramePr>
        <p:xfrm>
          <a:off x="477520" y="1879600"/>
          <a:ext cx="384175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308591"/>
              </p:ext>
            </p:extLst>
          </p:nvPr>
        </p:nvGraphicFramePr>
        <p:xfrm>
          <a:off x="4868545" y="1803400"/>
          <a:ext cx="38608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5116320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07872"/>
              </p:ext>
            </p:extLst>
          </p:nvPr>
        </p:nvGraphicFramePr>
        <p:xfrm>
          <a:off x="4851400" y="2413000"/>
          <a:ext cx="4241800" cy="184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252281"/>
              </p:ext>
            </p:extLst>
          </p:nvPr>
        </p:nvGraphicFramePr>
        <p:xfrm>
          <a:off x="107950" y="1603375"/>
          <a:ext cx="4537075" cy="122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199623"/>
              </p:ext>
            </p:extLst>
          </p:nvPr>
        </p:nvGraphicFramePr>
        <p:xfrm>
          <a:off x="203200" y="4775200"/>
          <a:ext cx="4521200" cy="127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505133"/>
              </p:ext>
            </p:extLst>
          </p:nvPr>
        </p:nvGraphicFramePr>
        <p:xfrm>
          <a:off x="203200" y="3175000"/>
          <a:ext cx="4470400" cy="124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89259" name="Text Box 11"/>
          <p:cNvSpPr txBox="1">
            <a:spLocks noChangeArrowheads="1"/>
          </p:cNvSpPr>
          <p:nvPr/>
        </p:nvSpPr>
        <p:spPr bwMode="gray">
          <a:xfrm>
            <a:off x="647700" y="6375400"/>
            <a:ext cx="8534400" cy="42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   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 不包含政府機構放款、政府企業放款及其他企業放款，該三大客戶類別均無逾放金額。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** 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 當期新增逾放金額 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/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當期總放款餘額  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;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兆豐銀行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內部數據</a:t>
            </a:r>
            <a:endParaRPr lang="en-US" altLang="zh-TW" sz="1000" dirty="0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zh-TW" altLang="en-US" sz="10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</p:txBody>
      </p:sp>
      <p:sp>
        <p:nvSpPr>
          <p:cNvPr id="1589260" name="Rectangle 12"/>
          <p:cNvSpPr>
            <a:spLocks noChangeArrowheads="1"/>
          </p:cNvSpPr>
          <p:nvPr/>
        </p:nvSpPr>
        <p:spPr bwMode="auto">
          <a:xfrm>
            <a:off x="152400" y="1219200"/>
            <a:ext cx="415290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dirty="0">
                <a:solidFill>
                  <a:prstClr val="white"/>
                </a:solidFill>
                <a:latin typeface="微軟正黑體"/>
                <a:ea typeface="微軟正黑體"/>
              </a:rPr>
              <a:t>兆豐銀行逾放比 </a:t>
            </a:r>
            <a:r>
              <a:rPr lang="en-US" altLang="zh-TW" dirty="0">
                <a:solidFill>
                  <a:prstClr val="white"/>
                </a:solidFill>
                <a:latin typeface="微軟正黑體"/>
                <a:ea typeface="微軟正黑體"/>
              </a:rPr>
              <a:t>– </a:t>
            </a:r>
            <a:r>
              <a:rPr lang="zh-TW" altLang="en-US" dirty="0">
                <a:solidFill>
                  <a:prstClr val="white"/>
                </a:solidFill>
                <a:latin typeface="微軟正黑體"/>
                <a:ea typeface="微軟正黑體"/>
              </a:rPr>
              <a:t>依客戶別 *</a:t>
            </a:r>
          </a:p>
        </p:txBody>
      </p:sp>
      <p:sp>
        <p:nvSpPr>
          <p:cNvPr id="1589261" name="Rectangle 13"/>
          <p:cNvSpPr>
            <a:spLocks noChangeArrowheads="1"/>
          </p:cNvSpPr>
          <p:nvPr/>
        </p:nvSpPr>
        <p:spPr bwMode="auto">
          <a:xfrm>
            <a:off x="4657725" y="1219200"/>
            <a:ext cx="419100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dirty="0">
                <a:solidFill>
                  <a:prstClr val="white"/>
                </a:solidFill>
                <a:latin typeface="微軟正黑體"/>
                <a:ea typeface="微軟正黑體"/>
              </a:rPr>
              <a:t>兆豐銀行新增逾放比％ **</a:t>
            </a:r>
          </a:p>
        </p:txBody>
      </p:sp>
      <p:sp>
        <p:nvSpPr>
          <p:cNvPr id="1589299" name="Rectangle 51"/>
          <p:cNvSpPr>
            <a:spLocks noChangeArrowheads="1"/>
          </p:cNvSpPr>
          <p:nvPr/>
        </p:nvSpPr>
        <p:spPr bwMode="auto">
          <a:xfrm>
            <a:off x="647700" y="1600200"/>
            <a:ext cx="1990725" cy="228600"/>
          </a:xfrm>
          <a:prstGeom prst="rect">
            <a:avLst/>
          </a:prstGeom>
          <a:solidFill>
            <a:schemeClr val="accent6"/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>
                <a:solidFill>
                  <a:prstClr val="white"/>
                </a:solidFill>
                <a:latin typeface="微軟正黑體"/>
                <a:ea typeface="微軟正黑體"/>
              </a:rPr>
              <a:t>大企業逾放比％</a:t>
            </a:r>
          </a:p>
        </p:txBody>
      </p:sp>
      <p:sp>
        <p:nvSpPr>
          <p:cNvPr id="1589300" name="Rectangle 52"/>
          <p:cNvSpPr>
            <a:spLocks noChangeArrowheads="1"/>
          </p:cNvSpPr>
          <p:nvPr/>
        </p:nvSpPr>
        <p:spPr bwMode="auto">
          <a:xfrm>
            <a:off x="739140" y="4800600"/>
            <a:ext cx="1990725" cy="228600"/>
          </a:xfrm>
          <a:prstGeom prst="rect">
            <a:avLst/>
          </a:prstGeom>
          <a:solidFill>
            <a:schemeClr val="accent6"/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>
                <a:solidFill>
                  <a:prstClr val="white"/>
                </a:solidFill>
                <a:latin typeface="微軟正黑體"/>
                <a:ea typeface="微軟正黑體"/>
              </a:rPr>
              <a:t>房貸逾放比％</a:t>
            </a:r>
          </a:p>
        </p:txBody>
      </p:sp>
      <p:sp>
        <p:nvSpPr>
          <p:cNvPr id="1589301" name="Rectangle 53"/>
          <p:cNvSpPr>
            <a:spLocks noChangeArrowheads="1"/>
          </p:cNvSpPr>
          <p:nvPr/>
        </p:nvSpPr>
        <p:spPr bwMode="auto">
          <a:xfrm>
            <a:off x="720090" y="3190875"/>
            <a:ext cx="1990725" cy="228600"/>
          </a:xfrm>
          <a:prstGeom prst="rect">
            <a:avLst/>
          </a:prstGeom>
          <a:solidFill>
            <a:schemeClr val="accent6"/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dirty="0">
                <a:solidFill>
                  <a:prstClr val="white"/>
                </a:solidFill>
                <a:latin typeface="微軟正黑體"/>
                <a:ea typeface="微軟正黑體"/>
              </a:rPr>
              <a:t>中小企業逾放比％</a:t>
            </a: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black">
          <a:xfrm>
            <a:off x="227941" y="350582"/>
            <a:ext cx="8604250" cy="46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  <a:lvl2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2pPr>
            <a:lvl3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3pPr>
            <a:lvl4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4pPr>
            <a:lvl5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5pPr>
            <a:lvl6pPr marL="4572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6pPr>
            <a:lvl7pPr marL="9144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7pPr>
            <a:lvl8pPr marL="13716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8pPr>
            <a:lvl9pPr marL="18288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9pPr>
          </a:lstStyle>
          <a:p>
            <a:r>
              <a:rPr lang="zh-TW" altLang="en-US" sz="28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各項資產品質數據穩定</a:t>
            </a:r>
            <a:endParaRPr lang="en-US" altLang="zh-TW" sz="28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852654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" y="228600"/>
            <a:ext cx="8604250" cy="467179"/>
          </a:xfrm>
        </p:spPr>
        <p:txBody>
          <a:bodyPr>
            <a:noAutofit/>
          </a:bodyPr>
          <a:lstStyle/>
          <a:p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目錄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19620" name="Group 4"/>
          <p:cNvGrpSpPr>
            <a:grpSpLocks/>
          </p:cNvGrpSpPr>
          <p:nvPr/>
        </p:nvGrpSpPr>
        <p:grpSpPr bwMode="auto">
          <a:xfrm>
            <a:off x="405384" y="1827976"/>
            <a:ext cx="762000" cy="727075"/>
            <a:chOff x="240" y="960"/>
            <a:chExt cx="480" cy="458"/>
          </a:xfrm>
        </p:grpSpPr>
        <p:sp>
          <p:nvSpPr>
            <p:cNvPr id="1519621" name="Freeform 5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2" name="Freeform 6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3" name="Text Box 7"/>
            <p:cNvSpPr txBox="1">
              <a:spLocks noChangeArrowheads="1"/>
            </p:cNvSpPr>
            <p:nvPr/>
          </p:nvSpPr>
          <p:spPr bwMode="invGray">
            <a:xfrm>
              <a:off x="382" y="1133"/>
              <a:ext cx="107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TW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新細明體" pitchFamily="18" charset="-12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1519624" name="Group 8"/>
          <p:cNvGrpSpPr>
            <a:grpSpLocks/>
          </p:cNvGrpSpPr>
          <p:nvPr/>
        </p:nvGrpSpPr>
        <p:grpSpPr bwMode="auto">
          <a:xfrm>
            <a:off x="405384" y="2686366"/>
            <a:ext cx="762000" cy="727075"/>
            <a:chOff x="240" y="960"/>
            <a:chExt cx="480" cy="458"/>
          </a:xfrm>
          <a:solidFill>
            <a:schemeClr val="accent4"/>
          </a:solidFill>
        </p:grpSpPr>
        <p:sp>
          <p:nvSpPr>
            <p:cNvPr id="1519625" name="Freeform 9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6" name="Freeform 10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7" name="Text Box 11"/>
            <p:cNvSpPr txBox="1">
              <a:spLocks noChangeArrowheads="1"/>
            </p:cNvSpPr>
            <p:nvPr/>
          </p:nvSpPr>
          <p:spPr bwMode="invGray">
            <a:xfrm>
              <a:off x="382" y="1133"/>
              <a:ext cx="107" cy="1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CN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SimSun" pitchFamily="2" charset="-122"/>
                  <a:cs typeface="Arial" pitchFamily="34" charset="0"/>
                </a:rPr>
                <a:t>2</a:t>
              </a:r>
              <a:endPara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grpSp>
        <p:nvGrpSpPr>
          <p:cNvPr id="1519629" name="Group 13"/>
          <p:cNvGrpSpPr>
            <a:grpSpLocks/>
          </p:cNvGrpSpPr>
          <p:nvPr/>
        </p:nvGrpSpPr>
        <p:grpSpPr bwMode="auto">
          <a:xfrm>
            <a:off x="405384" y="3544756"/>
            <a:ext cx="762000" cy="727075"/>
            <a:chOff x="240" y="960"/>
            <a:chExt cx="480" cy="458"/>
          </a:xfrm>
          <a:solidFill>
            <a:schemeClr val="accent4"/>
          </a:solidFill>
        </p:grpSpPr>
        <p:sp>
          <p:nvSpPr>
            <p:cNvPr id="1519630" name="Freeform 14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31" name="Freeform 15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32" name="Text Box 16"/>
            <p:cNvSpPr txBox="1">
              <a:spLocks noChangeArrowheads="1"/>
            </p:cNvSpPr>
            <p:nvPr/>
          </p:nvSpPr>
          <p:spPr bwMode="invGray">
            <a:xfrm>
              <a:off x="382" y="1133"/>
              <a:ext cx="107" cy="19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TW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SimSun" pitchFamily="2" charset="-122"/>
                  <a:cs typeface="Arial" pitchFamily="34" charset="0"/>
                </a:rPr>
                <a:t>3</a:t>
              </a:r>
              <a:endPara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sp>
        <p:nvSpPr>
          <p:cNvPr id="1519633" name="Rectangle 17"/>
          <p:cNvSpPr>
            <a:spLocks noChangeArrowheads="1"/>
          </p:cNvSpPr>
          <p:nvPr/>
        </p:nvSpPr>
        <p:spPr bwMode="auto">
          <a:xfrm>
            <a:off x="1472184" y="2756722"/>
            <a:ext cx="22098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E0E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財務概況</a:t>
            </a:r>
          </a:p>
        </p:txBody>
      </p: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405384" y="4403146"/>
            <a:ext cx="762000" cy="727075"/>
            <a:chOff x="240" y="960"/>
            <a:chExt cx="480" cy="458"/>
          </a:xfrm>
          <a:solidFill>
            <a:schemeClr val="accent4"/>
          </a:solidFill>
        </p:grpSpPr>
        <p:sp>
          <p:nvSpPr>
            <p:cNvPr id="19" name="Freeform 15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/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invGray">
            <a:xfrm>
              <a:off x="381" y="1132"/>
              <a:ext cx="108" cy="19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TW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SimSun" pitchFamily="2" charset="-122"/>
                  <a:cs typeface="Arial" pitchFamily="34" charset="0"/>
                </a:rPr>
                <a:t>4</a:t>
              </a:r>
              <a:endPara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1535495" y="4539670"/>
            <a:ext cx="1754885" cy="58737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</a:t>
            </a: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472184" y="1901339"/>
            <a:ext cx="3023616" cy="62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E0E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營運摘要</a:t>
            </a: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1535495" y="3614605"/>
            <a:ext cx="22098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E0E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業務概況</a:t>
            </a:r>
          </a:p>
        </p:txBody>
      </p:sp>
    </p:spTree>
    <p:extLst>
      <p:ext uri="{BB962C8B-B14F-4D97-AF65-F5344CB8AC3E}">
        <p14:creationId xmlns:p14="http://schemas.microsoft.com/office/powerpoint/2010/main" val="3466264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99839"/>
            <a:ext cx="8604250" cy="512961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zh-TW" altLang="en-US" sz="2800" dirty="0"/>
              <a:t>兆豐金控</a:t>
            </a:r>
            <a:r>
              <a:rPr lang="en-US" altLang="zh-TW" sz="2800" dirty="0"/>
              <a:t>1Q/21</a:t>
            </a:r>
            <a:r>
              <a:rPr lang="zh-TW" altLang="en-US" sz="2800" dirty="0"/>
              <a:t>合併損益表</a:t>
            </a:r>
            <a:endParaRPr lang="en-US" altLang="zh-TW" sz="2800" dirty="0"/>
          </a:p>
        </p:txBody>
      </p:sp>
      <p:sp>
        <p:nvSpPr>
          <p:cNvPr id="5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85800" y="6400800"/>
            <a:ext cx="63992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marL="111125" indent="-11112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28700" indent="-411163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41463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54225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566988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30241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4813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9385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3957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* 1Q/21</a:t>
            </a: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乃核閱數</a:t>
            </a:r>
          </a:p>
        </p:txBody>
      </p:sp>
      <p:graphicFrame>
        <p:nvGraphicFramePr>
          <p:cNvPr id="3" name="物件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51618642"/>
              </p:ext>
            </p:extLst>
          </p:nvPr>
        </p:nvGraphicFramePr>
        <p:xfrm>
          <a:off x="685800" y="1219200"/>
          <a:ext cx="7931150" cy="504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862" name="Worksheet" r:id="rId5" imgW="7475107" imgH="4754818" progId="Excel.Sheet.8">
                  <p:embed/>
                </p:oleObj>
              </mc:Choice>
              <mc:Fallback>
                <p:oleObj name="Worksheet" r:id="rId5" imgW="7475107" imgH="4754818" progId="Excel.Sheet.8">
                  <p:embed/>
                  <p:pic>
                    <p:nvPicPr>
                      <p:cNvPr id="3" name="物件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19200"/>
                        <a:ext cx="7931150" cy="504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2788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99839"/>
            <a:ext cx="8604250" cy="512961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zh-TW" altLang="en-US" sz="2800" dirty="0"/>
              <a:t>兆豐金控</a:t>
            </a:r>
            <a:r>
              <a:rPr lang="en-US" altLang="zh-TW" sz="2800" dirty="0"/>
              <a:t>1Q/21</a:t>
            </a:r>
            <a:r>
              <a:rPr lang="zh-TW" altLang="en-US" sz="2800" dirty="0"/>
              <a:t>合併資產負債表</a:t>
            </a:r>
            <a:endParaRPr lang="en-US" altLang="zh-TW" sz="2800" dirty="0"/>
          </a:p>
        </p:txBody>
      </p:sp>
      <p:sp>
        <p:nvSpPr>
          <p:cNvPr id="6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85800" y="6400800"/>
            <a:ext cx="63992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marL="111125" indent="-11112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28700" indent="-411163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41463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54225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566988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30241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4813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9385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3957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* 1Q/21</a:t>
            </a: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乃核閱數</a:t>
            </a:r>
          </a:p>
        </p:txBody>
      </p:sp>
      <p:graphicFrame>
        <p:nvGraphicFramePr>
          <p:cNvPr id="3" name="物件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23127693"/>
              </p:ext>
            </p:extLst>
          </p:nvPr>
        </p:nvGraphicFramePr>
        <p:xfrm>
          <a:off x="1295399" y="1143000"/>
          <a:ext cx="6823545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886" name="Worksheet" r:id="rId5" imgW="6895999" imgH="5623653" progId="Excel.Sheet.8">
                  <p:embed/>
                </p:oleObj>
              </mc:Choice>
              <mc:Fallback>
                <p:oleObj name="Worksheet" r:id="rId5" imgW="6895999" imgH="5623653" progId="Excel.Sheet.8">
                  <p:embed/>
                  <p:pic>
                    <p:nvPicPr>
                      <p:cNvPr id="3" name="物件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399" y="1143000"/>
                        <a:ext cx="6823545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5587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99839"/>
            <a:ext cx="8604250" cy="512961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zh-TW" altLang="en-US" sz="2800" u="sng" dirty="0"/>
              <a:t>兆豐銀行</a:t>
            </a:r>
            <a:r>
              <a:rPr lang="en-US" altLang="zh-TW" sz="2800" dirty="0"/>
              <a:t>1Q/21</a:t>
            </a:r>
            <a:r>
              <a:rPr lang="zh-TW" altLang="en-US" sz="2800" dirty="0"/>
              <a:t>合併損益表</a:t>
            </a:r>
            <a:endParaRPr lang="en-US" altLang="zh-TW" sz="2800" dirty="0"/>
          </a:p>
        </p:txBody>
      </p:sp>
      <p:graphicFrame>
        <p:nvGraphicFramePr>
          <p:cNvPr id="2" name="物件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29382526"/>
              </p:ext>
            </p:extLst>
          </p:nvPr>
        </p:nvGraphicFramePr>
        <p:xfrm>
          <a:off x="228600" y="1295400"/>
          <a:ext cx="8483600" cy="522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909" name="Worksheet" r:id="rId5" imgW="6187521" imgH="3703320" progId="Excel.Sheet.8">
                  <p:embed/>
                </p:oleObj>
              </mc:Choice>
              <mc:Fallback>
                <p:oleObj name="Worksheet" r:id="rId5" imgW="6187521" imgH="3703320" progId="Excel.Sheet.8">
                  <p:embed/>
                  <p:pic>
                    <p:nvPicPr>
                      <p:cNvPr id="2" name="物件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95400"/>
                        <a:ext cx="8483600" cy="522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85800" y="6400800"/>
            <a:ext cx="63992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marL="111125" indent="-11112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28700" indent="-411163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41463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54225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566988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30241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4813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9385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3957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* 1Q/21</a:t>
            </a: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乃核閱數</a:t>
            </a:r>
          </a:p>
        </p:txBody>
      </p:sp>
    </p:spTree>
    <p:extLst>
      <p:ext uri="{BB962C8B-B14F-4D97-AF65-F5344CB8AC3E}">
        <p14:creationId xmlns:p14="http://schemas.microsoft.com/office/powerpoint/2010/main" val="3172106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99839"/>
            <a:ext cx="8604250" cy="512961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zh-TW" altLang="en-US" sz="2800" u="sng" dirty="0"/>
              <a:t>兆豐銀行</a:t>
            </a:r>
            <a:r>
              <a:rPr lang="en-US" altLang="zh-TW" sz="2800" dirty="0"/>
              <a:t>1Q/21</a:t>
            </a:r>
            <a:r>
              <a:rPr lang="zh-TW" altLang="en-US" sz="2800" dirty="0"/>
              <a:t>合併資產負債表</a:t>
            </a:r>
            <a:endParaRPr lang="en-US" altLang="zh-TW" sz="2800" dirty="0"/>
          </a:p>
        </p:txBody>
      </p:sp>
      <p:graphicFrame>
        <p:nvGraphicFramePr>
          <p:cNvPr id="2" name="物件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072786"/>
              </p:ext>
            </p:extLst>
          </p:nvPr>
        </p:nvGraphicFramePr>
        <p:xfrm>
          <a:off x="1295400" y="1143000"/>
          <a:ext cx="6211888" cy="491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933" name="Worksheet" r:id="rId5" imgW="7589485" imgH="5973967" progId="Excel.Sheet.8">
                  <p:embed/>
                </p:oleObj>
              </mc:Choice>
              <mc:Fallback>
                <p:oleObj name="Worksheet" r:id="rId5" imgW="7589485" imgH="5973967" progId="Excel.Sheet.8">
                  <p:embed/>
                  <p:pic>
                    <p:nvPicPr>
                      <p:cNvPr id="2" name="物件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143000"/>
                        <a:ext cx="6211888" cy="491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85800" y="6400800"/>
            <a:ext cx="63992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marL="111125" indent="-11112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28700" indent="-411163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41463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54225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566988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30241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4813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9385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3957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* 1Q/21</a:t>
            </a: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乃核閱數</a:t>
            </a:r>
          </a:p>
        </p:txBody>
      </p:sp>
    </p:spTree>
    <p:extLst>
      <p:ext uri="{BB962C8B-B14F-4D97-AF65-F5344CB8AC3E}">
        <p14:creationId xmlns:p14="http://schemas.microsoft.com/office/powerpoint/2010/main" val="650496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5010150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l" eaLnBrk="1" hangingPunct="1"/>
            <a:endParaRPr lang="zh-TW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65" name="Freeform 5"/>
          <p:cNvSpPr>
            <a:spLocks/>
          </p:cNvSpPr>
          <p:nvPr/>
        </p:nvSpPr>
        <p:spPr bwMode="auto">
          <a:xfrm>
            <a:off x="674688" y="2257425"/>
            <a:ext cx="392112" cy="327025"/>
          </a:xfrm>
          <a:custGeom>
            <a:avLst/>
            <a:gdLst>
              <a:gd name="T0" fmla="*/ 2147483646 w 221"/>
              <a:gd name="T1" fmla="*/ 2147483646 h 185"/>
              <a:gd name="T2" fmla="*/ 2147483646 w 221"/>
              <a:gd name="T3" fmla="*/ 2147483646 h 185"/>
              <a:gd name="T4" fmla="*/ 2147483646 w 221"/>
              <a:gd name="T5" fmla="*/ 0 h 185"/>
              <a:gd name="T6" fmla="*/ 2147483646 w 221"/>
              <a:gd name="T7" fmla="*/ 2147483646 h 185"/>
              <a:gd name="T8" fmla="*/ 2147483646 w 221"/>
              <a:gd name="T9" fmla="*/ 2147483646 h 185"/>
              <a:gd name="T10" fmla="*/ 2147483646 w 221"/>
              <a:gd name="T11" fmla="*/ 2147483646 h 185"/>
              <a:gd name="T12" fmla="*/ 2147483646 w 221"/>
              <a:gd name="T13" fmla="*/ 2147483646 h 185"/>
              <a:gd name="T14" fmla="*/ 2147483646 w 221"/>
              <a:gd name="T15" fmla="*/ 2147483646 h 185"/>
              <a:gd name="T16" fmla="*/ 2147483646 w 221"/>
              <a:gd name="T17" fmla="*/ 2147483646 h 185"/>
              <a:gd name="T18" fmla="*/ 2147483646 w 221"/>
              <a:gd name="T19" fmla="*/ 2147483646 h 185"/>
              <a:gd name="T20" fmla="*/ 2147483646 w 221"/>
              <a:gd name="T21" fmla="*/ 2147483646 h 185"/>
              <a:gd name="T22" fmla="*/ 2147483646 w 221"/>
              <a:gd name="T23" fmla="*/ 2147483646 h 185"/>
              <a:gd name="T24" fmla="*/ 2147483646 w 221"/>
              <a:gd name="T25" fmla="*/ 2147483646 h 185"/>
              <a:gd name="T26" fmla="*/ 2147483646 w 221"/>
              <a:gd name="T27" fmla="*/ 2147483646 h 185"/>
              <a:gd name="T28" fmla="*/ 2147483646 w 221"/>
              <a:gd name="T29" fmla="*/ 2147483646 h 185"/>
              <a:gd name="T30" fmla="*/ 0 w 221"/>
              <a:gd name="T31" fmla="*/ 2147483646 h 185"/>
              <a:gd name="T32" fmla="*/ 2147483646 w 221"/>
              <a:gd name="T33" fmla="*/ 2147483646 h 185"/>
              <a:gd name="T34" fmla="*/ 2147483646 w 221"/>
              <a:gd name="T35" fmla="*/ 2147483646 h 185"/>
              <a:gd name="T36" fmla="*/ 2147483646 w 221"/>
              <a:gd name="T37" fmla="*/ 2147483646 h 18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21" h="185">
                <a:moveTo>
                  <a:pt x="57" y="49"/>
                </a:moveTo>
                <a:lnTo>
                  <a:pt x="80" y="30"/>
                </a:lnTo>
                <a:lnTo>
                  <a:pt x="100" y="0"/>
                </a:lnTo>
                <a:lnTo>
                  <a:pt x="130" y="5"/>
                </a:lnTo>
                <a:lnTo>
                  <a:pt x="125" y="40"/>
                </a:lnTo>
                <a:lnTo>
                  <a:pt x="165" y="80"/>
                </a:lnTo>
                <a:lnTo>
                  <a:pt x="221" y="100"/>
                </a:lnTo>
                <a:lnTo>
                  <a:pt x="196" y="140"/>
                </a:lnTo>
                <a:lnTo>
                  <a:pt x="145" y="155"/>
                </a:lnTo>
                <a:lnTo>
                  <a:pt x="110" y="185"/>
                </a:lnTo>
                <a:lnTo>
                  <a:pt x="125" y="155"/>
                </a:lnTo>
                <a:lnTo>
                  <a:pt x="105" y="125"/>
                </a:lnTo>
                <a:lnTo>
                  <a:pt x="120" y="90"/>
                </a:lnTo>
                <a:lnTo>
                  <a:pt x="75" y="135"/>
                </a:lnTo>
                <a:lnTo>
                  <a:pt x="5" y="145"/>
                </a:lnTo>
                <a:lnTo>
                  <a:pt x="0" y="110"/>
                </a:lnTo>
                <a:lnTo>
                  <a:pt x="25" y="85"/>
                </a:lnTo>
                <a:lnTo>
                  <a:pt x="65" y="80"/>
                </a:lnTo>
                <a:lnTo>
                  <a:pt x="57" y="4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66" name="Freeform 6"/>
          <p:cNvSpPr>
            <a:spLocks/>
          </p:cNvSpPr>
          <p:nvPr/>
        </p:nvSpPr>
        <p:spPr bwMode="auto">
          <a:xfrm>
            <a:off x="4314825" y="3871913"/>
            <a:ext cx="346075" cy="452437"/>
          </a:xfrm>
          <a:custGeom>
            <a:avLst/>
            <a:gdLst>
              <a:gd name="T0" fmla="*/ 2147483646 w 195"/>
              <a:gd name="T1" fmla="*/ 2147483646 h 255"/>
              <a:gd name="T2" fmla="*/ 2147483646 w 195"/>
              <a:gd name="T3" fmla="*/ 2147483646 h 255"/>
              <a:gd name="T4" fmla="*/ 2147483646 w 195"/>
              <a:gd name="T5" fmla="*/ 2147483646 h 255"/>
              <a:gd name="T6" fmla="*/ 2147483646 w 195"/>
              <a:gd name="T7" fmla="*/ 2147483646 h 255"/>
              <a:gd name="T8" fmla="*/ 2147483646 w 195"/>
              <a:gd name="T9" fmla="*/ 2147483646 h 255"/>
              <a:gd name="T10" fmla="*/ 2147483646 w 195"/>
              <a:gd name="T11" fmla="*/ 2147483646 h 255"/>
              <a:gd name="T12" fmla="*/ 2147483646 w 195"/>
              <a:gd name="T13" fmla="*/ 2147483646 h 255"/>
              <a:gd name="T14" fmla="*/ 2147483646 w 195"/>
              <a:gd name="T15" fmla="*/ 2147483646 h 255"/>
              <a:gd name="T16" fmla="*/ 0 w 195"/>
              <a:gd name="T17" fmla="*/ 0 h 255"/>
              <a:gd name="T18" fmla="*/ 2147483646 w 195"/>
              <a:gd name="T19" fmla="*/ 2147483646 h 2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5" h="255">
                <a:moveTo>
                  <a:pt x="58" y="31"/>
                </a:moveTo>
                <a:lnTo>
                  <a:pt x="80" y="85"/>
                </a:lnTo>
                <a:lnTo>
                  <a:pt x="155" y="130"/>
                </a:lnTo>
                <a:lnTo>
                  <a:pt x="195" y="200"/>
                </a:lnTo>
                <a:lnTo>
                  <a:pt x="175" y="255"/>
                </a:lnTo>
                <a:lnTo>
                  <a:pt x="100" y="220"/>
                </a:lnTo>
                <a:lnTo>
                  <a:pt x="35" y="145"/>
                </a:lnTo>
                <a:lnTo>
                  <a:pt x="5" y="65"/>
                </a:lnTo>
                <a:lnTo>
                  <a:pt x="0" y="0"/>
                </a:lnTo>
                <a:lnTo>
                  <a:pt x="58" y="31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67" name="Freeform 7"/>
          <p:cNvSpPr>
            <a:spLocks/>
          </p:cNvSpPr>
          <p:nvPr/>
        </p:nvSpPr>
        <p:spPr bwMode="auto">
          <a:xfrm rot="-1497578">
            <a:off x="3783013" y="4029075"/>
            <a:ext cx="85725" cy="327025"/>
          </a:xfrm>
          <a:custGeom>
            <a:avLst/>
            <a:gdLst>
              <a:gd name="T0" fmla="*/ 0 w 96"/>
              <a:gd name="T1" fmla="*/ 2147483646 h 296"/>
              <a:gd name="T2" fmla="*/ 0 w 96"/>
              <a:gd name="T3" fmla="*/ 2147483646 h 296"/>
              <a:gd name="T4" fmla="*/ 2147483646 w 96"/>
              <a:gd name="T5" fmla="*/ 2147483646 h 296"/>
              <a:gd name="T6" fmla="*/ 2147483646 w 96"/>
              <a:gd name="T7" fmla="*/ 2147483646 h 296"/>
              <a:gd name="T8" fmla="*/ 2147483646 w 96"/>
              <a:gd name="T9" fmla="*/ 0 h 296"/>
              <a:gd name="T10" fmla="*/ 0 w 96"/>
              <a:gd name="T11" fmla="*/ 2147483646 h 2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6" h="296">
                <a:moveTo>
                  <a:pt x="0" y="9"/>
                </a:moveTo>
                <a:lnTo>
                  <a:pt x="0" y="157"/>
                </a:lnTo>
                <a:lnTo>
                  <a:pt x="96" y="296"/>
                </a:lnTo>
                <a:lnTo>
                  <a:pt x="70" y="134"/>
                </a:lnTo>
                <a:lnTo>
                  <a:pt x="70" y="0"/>
                </a:lnTo>
                <a:lnTo>
                  <a:pt x="0" y="9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68" name="Freeform 8"/>
          <p:cNvSpPr>
            <a:spLocks/>
          </p:cNvSpPr>
          <p:nvPr/>
        </p:nvSpPr>
        <p:spPr bwMode="auto">
          <a:xfrm rot="-1497578">
            <a:off x="3783013" y="4029075"/>
            <a:ext cx="85725" cy="327025"/>
          </a:xfrm>
          <a:custGeom>
            <a:avLst/>
            <a:gdLst>
              <a:gd name="T0" fmla="*/ 0 w 96"/>
              <a:gd name="T1" fmla="*/ 2147483646 h 296"/>
              <a:gd name="T2" fmla="*/ 0 w 96"/>
              <a:gd name="T3" fmla="*/ 2147483646 h 296"/>
              <a:gd name="T4" fmla="*/ 2147483646 w 96"/>
              <a:gd name="T5" fmla="*/ 2147483646 h 296"/>
              <a:gd name="T6" fmla="*/ 2147483646 w 96"/>
              <a:gd name="T7" fmla="*/ 2147483646 h 296"/>
              <a:gd name="T8" fmla="*/ 2147483646 w 96"/>
              <a:gd name="T9" fmla="*/ 0 h 296"/>
              <a:gd name="T10" fmla="*/ 0 w 96"/>
              <a:gd name="T11" fmla="*/ 2147483646 h 2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6" h="296">
                <a:moveTo>
                  <a:pt x="0" y="9"/>
                </a:moveTo>
                <a:lnTo>
                  <a:pt x="0" y="157"/>
                </a:lnTo>
                <a:lnTo>
                  <a:pt x="96" y="296"/>
                </a:lnTo>
                <a:lnTo>
                  <a:pt x="70" y="134"/>
                </a:lnTo>
                <a:lnTo>
                  <a:pt x="70" y="0"/>
                </a:lnTo>
                <a:lnTo>
                  <a:pt x="0" y="9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69" name="Freeform 9"/>
          <p:cNvSpPr>
            <a:spLocks/>
          </p:cNvSpPr>
          <p:nvPr/>
        </p:nvSpPr>
        <p:spPr bwMode="auto">
          <a:xfrm>
            <a:off x="7959725" y="2308225"/>
            <a:ext cx="171450" cy="169863"/>
          </a:xfrm>
          <a:custGeom>
            <a:avLst/>
            <a:gdLst>
              <a:gd name="T0" fmla="*/ 2147483646 w 193"/>
              <a:gd name="T1" fmla="*/ 0 h 160"/>
              <a:gd name="T2" fmla="*/ 0 w 193"/>
              <a:gd name="T3" fmla="*/ 2147483646 h 160"/>
              <a:gd name="T4" fmla="*/ 2147483646 w 193"/>
              <a:gd name="T5" fmla="*/ 2147483646 h 160"/>
              <a:gd name="T6" fmla="*/ 2147483646 w 193"/>
              <a:gd name="T7" fmla="*/ 2147483646 h 160"/>
              <a:gd name="T8" fmla="*/ 2147483646 w 193"/>
              <a:gd name="T9" fmla="*/ 2147483646 h 160"/>
              <a:gd name="T10" fmla="*/ 2147483646 w 193"/>
              <a:gd name="T11" fmla="*/ 2147483646 h 160"/>
              <a:gd name="T12" fmla="*/ 2147483646 w 193"/>
              <a:gd name="T13" fmla="*/ 2147483646 h 160"/>
              <a:gd name="T14" fmla="*/ 2147483646 w 193"/>
              <a:gd name="T15" fmla="*/ 2147483646 h 160"/>
              <a:gd name="T16" fmla="*/ 2147483646 w 193"/>
              <a:gd name="T17" fmla="*/ 0 h 1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3" h="160">
                <a:moveTo>
                  <a:pt x="96" y="0"/>
                </a:moveTo>
                <a:lnTo>
                  <a:pt x="0" y="98"/>
                </a:lnTo>
                <a:lnTo>
                  <a:pt x="103" y="121"/>
                </a:lnTo>
                <a:lnTo>
                  <a:pt x="119" y="148"/>
                </a:lnTo>
                <a:lnTo>
                  <a:pt x="180" y="160"/>
                </a:lnTo>
                <a:lnTo>
                  <a:pt x="180" y="109"/>
                </a:lnTo>
                <a:lnTo>
                  <a:pt x="153" y="109"/>
                </a:lnTo>
                <a:lnTo>
                  <a:pt x="193" y="50"/>
                </a:lnTo>
                <a:lnTo>
                  <a:pt x="96" y="0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70" name="Freeform 10"/>
          <p:cNvSpPr>
            <a:spLocks/>
          </p:cNvSpPr>
          <p:nvPr/>
        </p:nvSpPr>
        <p:spPr bwMode="auto">
          <a:xfrm>
            <a:off x="7959725" y="2308225"/>
            <a:ext cx="171450" cy="169863"/>
          </a:xfrm>
          <a:custGeom>
            <a:avLst/>
            <a:gdLst>
              <a:gd name="T0" fmla="*/ 2147483646 w 193"/>
              <a:gd name="T1" fmla="*/ 0 h 160"/>
              <a:gd name="T2" fmla="*/ 0 w 193"/>
              <a:gd name="T3" fmla="*/ 2147483646 h 160"/>
              <a:gd name="T4" fmla="*/ 2147483646 w 193"/>
              <a:gd name="T5" fmla="*/ 2147483646 h 160"/>
              <a:gd name="T6" fmla="*/ 2147483646 w 193"/>
              <a:gd name="T7" fmla="*/ 2147483646 h 160"/>
              <a:gd name="T8" fmla="*/ 2147483646 w 193"/>
              <a:gd name="T9" fmla="*/ 2147483646 h 160"/>
              <a:gd name="T10" fmla="*/ 2147483646 w 193"/>
              <a:gd name="T11" fmla="*/ 2147483646 h 160"/>
              <a:gd name="T12" fmla="*/ 2147483646 w 193"/>
              <a:gd name="T13" fmla="*/ 2147483646 h 160"/>
              <a:gd name="T14" fmla="*/ 2147483646 w 193"/>
              <a:gd name="T15" fmla="*/ 2147483646 h 160"/>
              <a:gd name="T16" fmla="*/ 2147483646 w 193"/>
              <a:gd name="T17" fmla="*/ 0 h 1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3" h="160">
                <a:moveTo>
                  <a:pt x="96" y="0"/>
                </a:moveTo>
                <a:lnTo>
                  <a:pt x="0" y="98"/>
                </a:lnTo>
                <a:lnTo>
                  <a:pt x="103" y="121"/>
                </a:lnTo>
                <a:lnTo>
                  <a:pt x="119" y="148"/>
                </a:lnTo>
                <a:lnTo>
                  <a:pt x="180" y="160"/>
                </a:lnTo>
                <a:lnTo>
                  <a:pt x="180" y="109"/>
                </a:lnTo>
                <a:lnTo>
                  <a:pt x="153" y="109"/>
                </a:lnTo>
                <a:lnTo>
                  <a:pt x="193" y="50"/>
                </a:lnTo>
                <a:lnTo>
                  <a:pt x="96" y="0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71" name="Freeform 11"/>
          <p:cNvSpPr>
            <a:spLocks/>
          </p:cNvSpPr>
          <p:nvPr/>
        </p:nvSpPr>
        <p:spPr bwMode="auto">
          <a:xfrm>
            <a:off x="5292725" y="1563688"/>
            <a:ext cx="2965450" cy="4627562"/>
          </a:xfrm>
          <a:custGeom>
            <a:avLst/>
            <a:gdLst>
              <a:gd name="T0" fmla="*/ 2147483646 w 3369"/>
              <a:gd name="T1" fmla="*/ 2147483646 h 4444"/>
              <a:gd name="T2" fmla="*/ 0 w 3369"/>
              <a:gd name="T3" fmla="*/ 2147483646 h 4444"/>
              <a:gd name="T4" fmla="*/ 2147483646 w 3369"/>
              <a:gd name="T5" fmla="*/ 2147483646 h 4444"/>
              <a:gd name="T6" fmla="*/ 2147483646 w 3369"/>
              <a:gd name="T7" fmla="*/ 2147483646 h 4444"/>
              <a:gd name="T8" fmla="*/ 2147483646 w 3369"/>
              <a:gd name="T9" fmla="*/ 2147483646 h 4444"/>
              <a:gd name="T10" fmla="*/ 2147483646 w 3369"/>
              <a:gd name="T11" fmla="*/ 2147483646 h 4444"/>
              <a:gd name="T12" fmla="*/ 2147483646 w 3369"/>
              <a:gd name="T13" fmla="*/ 2147483646 h 4444"/>
              <a:gd name="T14" fmla="*/ 2147483646 w 3369"/>
              <a:gd name="T15" fmla="*/ 2147483646 h 4444"/>
              <a:gd name="T16" fmla="*/ 2147483646 w 3369"/>
              <a:gd name="T17" fmla="*/ 2147483646 h 4444"/>
              <a:gd name="T18" fmla="*/ 2147483646 w 3369"/>
              <a:gd name="T19" fmla="*/ 2147483646 h 4444"/>
              <a:gd name="T20" fmla="*/ 2147483646 w 3369"/>
              <a:gd name="T21" fmla="*/ 2147483646 h 4444"/>
              <a:gd name="T22" fmla="*/ 2147483646 w 3369"/>
              <a:gd name="T23" fmla="*/ 2147483646 h 4444"/>
              <a:gd name="T24" fmla="*/ 2147483646 w 3369"/>
              <a:gd name="T25" fmla="*/ 2147483646 h 4444"/>
              <a:gd name="T26" fmla="*/ 2147483646 w 3369"/>
              <a:gd name="T27" fmla="*/ 2147483646 h 4444"/>
              <a:gd name="T28" fmla="*/ 2147483646 w 3369"/>
              <a:gd name="T29" fmla="*/ 2147483646 h 4444"/>
              <a:gd name="T30" fmla="*/ 2147483646 w 3369"/>
              <a:gd name="T31" fmla="*/ 2147483646 h 4444"/>
              <a:gd name="T32" fmla="*/ 2147483646 w 3369"/>
              <a:gd name="T33" fmla="*/ 2147483646 h 4444"/>
              <a:gd name="T34" fmla="*/ 2147483646 w 3369"/>
              <a:gd name="T35" fmla="*/ 2147483646 h 4444"/>
              <a:gd name="T36" fmla="*/ 2147483646 w 3369"/>
              <a:gd name="T37" fmla="*/ 2147483646 h 4444"/>
              <a:gd name="T38" fmla="*/ 2147483646 w 3369"/>
              <a:gd name="T39" fmla="*/ 2147483646 h 4444"/>
              <a:gd name="T40" fmla="*/ 2147483646 w 3369"/>
              <a:gd name="T41" fmla="*/ 2147483646 h 4444"/>
              <a:gd name="T42" fmla="*/ 2147483646 w 3369"/>
              <a:gd name="T43" fmla="*/ 2147483646 h 4444"/>
              <a:gd name="T44" fmla="*/ 2147483646 w 3369"/>
              <a:gd name="T45" fmla="*/ 2147483646 h 4444"/>
              <a:gd name="T46" fmla="*/ 2147483646 w 3369"/>
              <a:gd name="T47" fmla="*/ 2147483646 h 4444"/>
              <a:gd name="T48" fmla="*/ 2147483646 w 3369"/>
              <a:gd name="T49" fmla="*/ 2147483646 h 4444"/>
              <a:gd name="T50" fmla="*/ 2147483646 w 3369"/>
              <a:gd name="T51" fmla="*/ 2147483646 h 4444"/>
              <a:gd name="T52" fmla="*/ 2147483646 w 3369"/>
              <a:gd name="T53" fmla="*/ 2147483646 h 4444"/>
              <a:gd name="T54" fmla="*/ 2147483646 w 3369"/>
              <a:gd name="T55" fmla="*/ 2147483646 h 4444"/>
              <a:gd name="T56" fmla="*/ 2147483646 w 3369"/>
              <a:gd name="T57" fmla="*/ 2147483646 h 4444"/>
              <a:gd name="T58" fmla="*/ 2147483646 w 3369"/>
              <a:gd name="T59" fmla="*/ 2147483646 h 4444"/>
              <a:gd name="T60" fmla="*/ 2147483646 w 3369"/>
              <a:gd name="T61" fmla="*/ 2147483646 h 4444"/>
              <a:gd name="T62" fmla="*/ 2147483646 w 3369"/>
              <a:gd name="T63" fmla="*/ 2147483646 h 4444"/>
              <a:gd name="T64" fmla="*/ 2147483646 w 3369"/>
              <a:gd name="T65" fmla="*/ 2147483646 h 4444"/>
              <a:gd name="T66" fmla="*/ 2147483646 w 3369"/>
              <a:gd name="T67" fmla="*/ 2147483646 h 4444"/>
              <a:gd name="T68" fmla="*/ 2147483646 w 3369"/>
              <a:gd name="T69" fmla="*/ 2147483646 h 4444"/>
              <a:gd name="T70" fmla="*/ 2147483646 w 3369"/>
              <a:gd name="T71" fmla="*/ 2147483646 h 4444"/>
              <a:gd name="T72" fmla="*/ 2147483646 w 3369"/>
              <a:gd name="T73" fmla="*/ 2147483646 h 4444"/>
              <a:gd name="T74" fmla="*/ 2147483646 w 3369"/>
              <a:gd name="T75" fmla="*/ 2147483646 h 4444"/>
              <a:gd name="T76" fmla="*/ 2147483646 w 3369"/>
              <a:gd name="T77" fmla="*/ 2147483646 h 4444"/>
              <a:gd name="T78" fmla="*/ 2147483646 w 3369"/>
              <a:gd name="T79" fmla="*/ 2147483646 h 4444"/>
              <a:gd name="T80" fmla="*/ 2147483646 w 3369"/>
              <a:gd name="T81" fmla="*/ 2147483646 h 444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369" h="4444">
                <a:moveTo>
                  <a:pt x="982" y="36"/>
                </a:moveTo>
                <a:lnTo>
                  <a:pt x="576" y="227"/>
                </a:lnTo>
                <a:lnTo>
                  <a:pt x="488" y="475"/>
                </a:lnTo>
                <a:lnTo>
                  <a:pt x="0" y="660"/>
                </a:lnTo>
                <a:lnTo>
                  <a:pt x="7" y="673"/>
                </a:lnTo>
                <a:lnTo>
                  <a:pt x="645" y="462"/>
                </a:lnTo>
                <a:lnTo>
                  <a:pt x="938" y="403"/>
                </a:lnTo>
                <a:lnTo>
                  <a:pt x="1055" y="573"/>
                </a:lnTo>
                <a:lnTo>
                  <a:pt x="1072" y="903"/>
                </a:lnTo>
                <a:lnTo>
                  <a:pt x="959" y="1053"/>
                </a:lnTo>
                <a:lnTo>
                  <a:pt x="1072" y="1443"/>
                </a:lnTo>
                <a:lnTo>
                  <a:pt x="1271" y="1796"/>
                </a:lnTo>
                <a:lnTo>
                  <a:pt x="1717" y="1982"/>
                </a:lnTo>
                <a:lnTo>
                  <a:pt x="1958" y="2176"/>
                </a:lnTo>
                <a:lnTo>
                  <a:pt x="2067" y="2225"/>
                </a:lnTo>
                <a:lnTo>
                  <a:pt x="2054" y="2410"/>
                </a:lnTo>
                <a:lnTo>
                  <a:pt x="1944" y="2556"/>
                </a:lnTo>
                <a:lnTo>
                  <a:pt x="2094" y="2897"/>
                </a:lnTo>
                <a:lnTo>
                  <a:pt x="2347" y="3131"/>
                </a:lnTo>
                <a:lnTo>
                  <a:pt x="2320" y="3462"/>
                </a:lnTo>
                <a:lnTo>
                  <a:pt x="2347" y="3949"/>
                </a:lnTo>
                <a:lnTo>
                  <a:pt x="2466" y="4246"/>
                </a:lnTo>
                <a:lnTo>
                  <a:pt x="2720" y="4444"/>
                </a:lnTo>
                <a:lnTo>
                  <a:pt x="2816" y="4444"/>
                </a:lnTo>
                <a:lnTo>
                  <a:pt x="2739" y="4329"/>
                </a:lnTo>
                <a:lnTo>
                  <a:pt x="2657" y="4210"/>
                </a:lnTo>
                <a:lnTo>
                  <a:pt x="2670" y="3928"/>
                </a:lnTo>
                <a:lnTo>
                  <a:pt x="2816" y="3794"/>
                </a:lnTo>
                <a:lnTo>
                  <a:pt x="2992" y="3450"/>
                </a:lnTo>
                <a:lnTo>
                  <a:pt x="3033" y="3336"/>
                </a:lnTo>
                <a:lnTo>
                  <a:pt x="3246" y="3216"/>
                </a:lnTo>
                <a:lnTo>
                  <a:pt x="3356" y="2849"/>
                </a:lnTo>
                <a:lnTo>
                  <a:pt x="3369" y="2751"/>
                </a:lnTo>
                <a:lnTo>
                  <a:pt x="3369" y="2628"/>
                </a:lnTo>
                <a:lnTo>
                  <a:pt x="3269" y="2579"/>
                </a:lnTo>
                <a:lnTo>
                  <a:pt x="2876" y="2446"/>
                </a:lnTo>
                <a:lnTo>
                  <a:pt x="2896" y="2362"/>
                </a:lnTo>
                <a:lnTo>
                  <a:pt x="2843" y="2225"/>
                </a:lnTo>
                <a:lnTo>
                  <a:pt x="2347" y="2057"/>
                </a:lnTo>
                <a:lnTo>
                  <a:pt x="2101" y="2078"/>
                </a:lnTo>
                <a:lnTo>
                  <a:pt x="1970" y="2078"/>
                </a:lnTo>
                <a:lnTo>
                  <a:pt x="1970" y="1982"/>
                </a:lnTo>
                <a:lnTo>
                  <a:pt x="1805" y="1880"/>
                </a:lnTo>
                <a:lnTo>
                  <a:pt x="1890" y="1725"/>
                </a:lnTo>
                <a:lnTo>
                  <a:pt x="1587" y="1796"/>
                </a:lnTo>
                <a:lnTo>
                  <a:pt x="1558" y="1773"/>
                </a:lnTo>
                <a:lnTo>
                  <a:pt x="1598" y="1491"/>
                </a:lnTo>
                <a:lnTo>
                  <a:pt x="1813" y="1429"/>
                </a:lnTo>
                <a:lnTo>
                  <a:pt x="2020" y="1416"/>
                </a:lnTo>
                <a:lnTo>
                  <a:pt x="2031" y="1563"/>
                </a:lnTo>
                <a:lnTo>
                  <a:pt x="2094" y="1563"/>
                </a:lnTo>
                <a:lnTo>
                  <a:pt x="2101" y="1515"/>
                </a:lnTo>
                <a:lnTo>
                  <a:pt x="2094" y="1345"/>
                </a:lnTo>
                <a:lnTo>
                  <a:pt x="2284" y="1222"/>
                </a:lnTo>
                <a:lnTo>
                  <a:pt x="2320" y="1172"/>
                </a:lnTo>
                <a:lnTo>
                  <a:pt x="2354" y="1061"/>
                </a:lnTo>
                <a:lnTo>
                  <a:pt x="2527" y="954"/>
                </a:lnTo>
                <a:lnTo>
                  <a:pt x="2766" y="942"/>
                </a:lnTo>
                <a:lnTo>
                  <a:pt x="2816" y="878"/>
                </a:lnTo>
                <a:lnTo>
                  <a:pt x="2800" y="721"/>
                </a:lnTo>
                <a:lnTo>
                  <a:pt x="3019" y="637"/>
                </a:lnTo>
                <a:lnTo>
                  <a:pt x="2912" y="498"/>
                </a:lnTo>
                <a:lnTo>
                  <a:pt x="2896" y="412"/>
                </a:lnTo>
                <a:lnTo>
                  <a:pt x="2800" y="377"/>
                </a:lnTo>
                <a:lnTo>
                  <a:pt x="2657" y="280"/>
                </a:lnTo>
                <a:lnTo>
                  <a:pt x="2589" y="364"/>
                </a:lnTo>
                <a:lnTo>
                  <a:pt x="2484" y="439"/>
                </a:lnTo>
                <a:lnTo>
                  <a:pt x="2443" y="546"/>
                </a:lnTo>
                <a:lnTo>
                  <a:pt x="2354" y="585"/>
                </a:lnTo>
                <a:lnTo>
                  <a:pt x="2347" y="510"/>
                </a:lnTo>
                <a:lnTo>
                  <a:pt x="2224" y="462"/>
                </a:lnTo>
                <a:lnTo>
                  <a:pt x="2197" y="353"/>
                </a:lnTo>
                <a:lnTo>
                  <a:pt x="2347" y="257"/>
                </a:lnTo>
                <a:lnTo>
                  <a:pt x="2527" y="218"/>
                </a:lnTo>
                <a:lnTo>
                  <a:pt x="2573" y="120"/>
                </a:lnTo>
                <a:lnTo>
                  <a:pt x="2443" y="36"/>
                </a:lnTo>
                <a:lnTo>
                  <a:pt x="2247" y="59"/>
                </a:lnTo>
                <a:lnTo>
                  <a:pt x="2067" y="23"/>
                </a:lnTo>
                <a:lnTo>
                  <a:pt x="1890" y="0"/>
                </a:lnTo>
                <a:lnTo>
                  <a:pt x="1744" y="9"/>
                </a:lnTo>
                <a:lnTo>
                  <a:pt x="1405" y="71"/>
                </a:lnTo>
                <a:lnTo>
                  <a:pt x="1264" y="71"/>
                </a:lnTo>
                <a:lnTo>
                  <a:pt x="982" y="3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72" name="Freeform 12"/>
          <p:cNvSpPr>
            <a:spLocks/>
          </p:cNvSpPr>
          <p:nvPr/>
        </p:nvSpPr>
        <p:spPr bwMode="auto">
          <a:xfrm>
            <a:off x="7956550" y="1349375"/>
            <a:ext cx="915988" cy="752475"/>
          </a:xfrm>
          <a:custGeom>
            <a:avLst/>
            <a:gdLst>
              <a:gd name="T0" fmla="*/ 2147483646 w 1039"/>
              <a:gd name="T1" fmla="*/ 2147483646 h 711"/>
              <a:gd name="T2" fmla="*/ 2147483646 w 1039"/>
              <a:gd name="T3" fmla="*/ 2147483646 h 711"/>
              <a:gd name="T4" fmla="*/ 2147483646 w 1039"/>
              <a:gd name="T5" fmla="*/ 2147483646 h 711"/>
              <a:gd name="T6" fmla="*/ 2147483646 w 1039"/>
              <a:gd name="T7" fmla="*/ 2147483646 h 711"/>
              <a:gd name="T8" fmla="*/ 2147483646 w 1039"/>
              <a:gd name="T9" fmla="*/ 2147483646 h 711"/>
              <a:gd name="T10" fmla="*/ 2147483646 w 1039"/>
              <a:gd name="T11" fmla="*/ 2147483646 h 711"/>
              <a:gd name="T12" fmla="*/ 2147483646 w 1039"/>
              <a:gd name="T13" fmla="*/ 2147483646 h 711"/>
              <a:gd name="T14" fmla="*/ 2147483646 w 1039"/>
              <a:gd name="T15" fmla="*/ 2147483646 h 711"/>
              <a:gd name="T16" fmla="*/ 2147483646 w 1039"/>
              <a:gd name="T17" fmla="*/ 2147483646 h 711"/>
              <a:gd name="T18" fmla="*/ 2147483646 w 1039"/>
              <a:gd name="T19" fmla="*/ 2147483646 h 711"/>
              <a:gd name="T20" fmla="*/ 2147483646 w 1039"/>
              <a:gd name="T21" fmla="*/ 2147483646 h 711"/>
              <a:gd name="T22" fmla="*/ 2147483646 w 1039"/>
              <a:gd name="T23" fmla="*/ 2147483646 h 711"/>
              <a:gd name="T24" fmla="*/ 2147483646 w 1039"/>
              <a:gd name="T25" fmla="*/ 2147483646 h 711"/>
              <a:gd name="T26" fmla="*/ 2147483646 w 1039"/>
              <a:gd name="T27" fmla="*/ 2147483646 h 711"/>
              <a:gd name="T28" fmla="*/ 2147483646 w 1039"/>
              <a:gd name="T29" fmla="*/ 2147483646 h 711"/>
              <a:gd name="T30" fmla="*/ 2147483646 w 1039"/>
              <a:gd name="T31" fmla="*/ 2147483646 h 711"/>
              <a:gd name="T32" fmla="*/ 2147483646 w 1039"/>
              <a:gd name="T33" fmla="*/ 2147483646 h 711"/>
              <a:gd name="T34" fmla="*/ 2147483646 w 1039"/>
              <a:gd name="T35" fmla="*/ 0 h 711"/>
              <a:gd name="T36" fmla="*/ 2147483646 w 1039"/>
              <a:gd name="T37" fmla="*/ 2147483646 h 711"/>
              <a:gd name="T38" fmla="*/ 2147483646 w 1039"/>
              <a:gd name="T39" fmla="*/ 2147483646 h 711"/>
              <a:gd name="T40" fmla="*/ 2147483646 w 1039"/>
              <a:gd name="T41" fmla="*/ 2147483646 h 711"/>
              <a:gd name="T42" fmla="*/ 2147483646 w 1039"/>
              <a:gd name="T43" fmla="*/ 2147483646 h 711"/>
              <a:gd name="T44" fmla="*/ 0 w 1039"/>
              <a:gd name="T45" fmla="*/ 2147483646 h 711"/>
              <a:gd name="T46" fmla="*/ 2147483646 w 1039"/>
              <a:gd name="T47" fmla="*/ 2147483646 h 7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39" h="711">
                <a:moveTo>
                  <a:pt x="37" y="208"/>
                </a:moveTo>
                <a:lnTo>
                  <a:pt x="199" y="233"/>
                </a:lnTo>
                <a:lnTo>
                  <a:pt x="253" y="305"/>
                </a:lnTo>
                <a:lnTo>
                  <a:pt x="230" y="438"/>
                </a:lnTo>
                <a:lnTo>
                  <a:pt x="155" y="540"/>
                </a:lnTo>
                <a:lnTo>
                  <a:pt x="176" y="663"/>
                </a:lnTo>
                <a:lnTo>
                  <a:pt x="324" y="711"/>
                </a:lnTo>
                <a:lnTo>
                  <a:pt x="369" y="624"/>
                </a:lnTo>
                <a:lnTo>
                  <a:pt x="429" y="565"/>
                </a:lnTo>
                <a:lnTo>
                  <a:pt x="549" y="501"/>
                </a:lnTo>
                <a:lnTo>
                  <a:pt x="752" y="415"/>
                </a:lnTo>
                <a:lnTo>
                  <a:pt x="836" y="355"/>
                </a:lnTo>
                <a:lnTo>
                  <a:pt x="824" y="269"/>
                </a:lnTo>
                <a:lnTo>
                  <a:pt x="907" y="169"/>
                </a:lnTo>
                <a:lnTo>
                  <a:pt x="941" y="94"/>
                </a:lnTo>
                <a:lnTo>
                  <a:pt x="1039" y="71"/>
                </a:lnTo>
                <a:lnTo>
                  <a:pt x="866" y="71"/>
                </a:lnTo>
                <a:lnTo>
                  <a:pt x="677" y="0"/>
                </a:lnTo>
                <a:lnTo>
                  <a:pt x="485" y="46"/>
                </a:lnTo>
                <a:lnTo>
                  <a:pt x="324" y="58"/>
                </a:lnTo>
                <a:lnTo>
                  <a:pt x="230" y="94"/>
                </a:lnTo>
                <a:lnTo>
                  <a:pt x="37" y="133"/>
                </a:lnTo>
                <a:lnTo>
                  <a:pt x="0" y="178"/>
                </a:lnTo>
                <a:lnTo>
                  <a:pt x="37" y="20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73" name="Freeform 13"/>
          <p:cNvSpPr>
            <a:spLocks/>
          </p:cNvSpPr>
          <p:nvPr/>
        </p:nvSpPr>
        <p:spPr bwMode="auto">
          <a:xfrm>
            <a:off x="7634288" y="1531938"/>
            <a:ext cx="398462" cy="428625"/>
          </a:xfrm>
          <a:custGeom>
            <a:avLst/>
            <a:gdLst>
              <a:gd name="T0" fmla="*/ 2147483646 w 455"/>
              <a:gd name="T1" fmla="*/ 2147483646 h 405"/>
              <a:gd name="T2" fmla="*/ 2147483646 w 455"/>
              <a:gd name="T3" fmla="*/ 2147483646 h 405"/>
              <a:gd name="T4" fmla="*/ 2147483646 w 455"/>
              <a:gd name="T5" fmla="*/ 2147483646 h 405"/>
              <a:gd name="T6" fmla="*/ 2147483646 w 455"/>
              <a:gd name="T7" fmla="*/ 2147483646 h 405"/>
              <a:gd name="T8" fmla="*/ 2147483646 w 455"/>
              <a:gd name="T9" fmla="*/ 2147483646 h 405"/>
              <a:gd name="T10" fmla="*/ 2147483646 w 455"/>
              <a:gd name="T11" fmla="*/ 2147483646 h 405"/>
              <a:gd name="T12" fmla="*/ 2147483646 w 455"/>
              <a:gd name="T13" fmla="*/ 2147483646 h 405"/>
              <a:gd name="T14" fmla="*/ 2147483646 w 455"/>
              <a:gd name="T15" fmla="*/ 2147483646 h 405"/>
              <a:gd name="T16" fmla="*/ 2147483646 w 455"/>
              <a:gd name="T17" fmla="*/ 2147483646 h 405"/>
              <a:gd name="T18" fmla="*/ 2147483646 w 455"/>
              <a:gd name="T19" fmla="*/ 2147483646 h 405"/>
              <a:gd name="T20" fmla="*/ 2147483646 w 455"/>
              <a:gd name="T21" fmla="*/ 2147483646 h 405"/>
              <a:gd name="T22" fmla="*/ 2147483646 w 455"/>
              <a:gd name="T23" fmla="*/ 2147483646 h 405"/>
              <a:gd name="T24" fmla="*/ 2147483646 w 455"/>
              <a:gd name="T25" fmla="*/ 2147483646 h 405"/>
              <a:gd name="T26" fmla="*/ 2147483646 w 455"/>
              <a:gd name="T27" fmla="*/ 2147483646 h 405"/>
              <a:gd name="T28" fmla="*/ 2147483646 w 455"/>
              <a:gd name="T29" fmla="*/ 2147483646 h 405"/>
              <a:gd name="T30" fmla="*/ 2147483646 w 455"/>
              <a:gd name="T31" fmla="*/ 2147483646 h 405"/>
              <a:gd name="T32" fmla="*/ 2147483646 w 455"/>
              <a:gd name="T33" fmla="*/ 2147483646 h 405"/>
              <a:gd name="T34" fmla="*/ 2147483646 w 455"/>
              <a:gd name="T35" fmla="*/ 2147483646 h 405"/>
              <a:gd name="T36" fmla="*/ 2147483646 w 455"/>
              <a:gd name="T37" fmla="*/ 2147483646 h 405"/>
              <a:gd name="T38" fmla="*/ 2147483646 w 455"/>
              <a:gd name="T39" fmla="*/ 2147483646 h 405"/>
              <a:gd name="T40" fmla="*/ 2147483646 w 455"/>
              <a:gd name="T41" fmla="*/ 2147483646 h 405"/>
              <a:gd name="T42" fmla="*/ 2147483646 w 455"/>
              <a:gd name="T43" fmla="*/ 2147483646 h 405"/>
              <a:gd name="T44" fmla="*/ 2147483646 w 455"/>
              <a:gd name="T45" fmla="*/ 2147483646 h 405"/>
              <a:gd name="T46" fmla="*/ 2147483646 w 455"/>
              <a:gd name="T47" fmla="*/ 2147483646 h 405"/>
              <a:gd name="T48" fmla="*/ 2147483646 w 455"/>
              <a:gd name="T49" fmla="*/ 0 h 405"/>
              <a:gd name="T50" fmla="*/ 2147483646 w 455"/>
              <a:gd name="T51" fmla="*/ 2147483646 h 405"/>
              <a:gd name="T52" fmla="*/ 2147483646 w 455"/>
              <a:gd name="T53" fmla="*/ 2147483646 h 405"/>
              <a:gd name="T54" fmla="*/ 0 w 455"/>
              <a:gd name="T55" fmla="*/ 2147483646 h 405"/>
              <a:gd name="T56" fmla="*/ 0 w 455"/>
              <a:gd name="T57" fmla="*/ 2147483646 h 405"/>
              <a:gd name="T58" fmla="*/ 2147483646 w 455"/>
              <a:gd name="T59" fmla="*/ 2147483646 h 40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55" h="405">
                <a:moveTo>
                  <a:pt x="7" y="133"/>
                </a:moveTo>
                <a:lnTo>
                  <a:pt x="166" y="133"/>
                </a:lnTo>
                <a:lnTo>
                  <a:pt x="221" y="155"/>
                </a:lnTo>
                <a:lnTo>
                  <a:pt x="244" y="182"/>
                </a:lnTo>
                <a:lnTo>
                  <a:pt x="230" y="217"/>
                </a:lnTo>
                <a:lnTo>
                  <a:pt x="166" y="230"/>
                </a:lnTo>
                <a:lnTo>
                  <a:pt x="129" y="265"/>
                </a:lnTo>
                <a:lnTo>
                  <a:pt x="75" y="265"/>
                </a:lnTo>
                <a:lnTo>
                  <a:pt x="166" y="308"/>
                </a:lnTo>
                <a:lnTo>
                  <a:pt x="214" y="330"/>
                </a:lnTo>
                <a:lnTo>
                  <a:pt x="300" y="405"/>
                </a:lnTo>
                <a:lnTo>
                  <a:pt x="275" y="317"/>
                </a:lnTo>
                <a:lnTo>
                  <a:pt x="330" y="356"/>
                </a:lnTo>
                <a:lnTo>
                  <a:pt x="350" y="317"/>
                </a:lnTo>
                <a:lnTo>
                  <a:pt x="316" y="242"/>
                </a:lnTo>
                <a:lnTo>
                  <a:pt x="360" y="230"/>
                </a:lnTo>
                <a:lnTo>
                  <a:pt x="371" y="265"/>
                </a:lnTo>
                <a:lnTo>
                  <a:pt x="421" y="265"/>
                </a:lnTo>
                <a:lnTo>
                  <a:pt x="455" y="217"/>
                </a:lnTo>
                <a:lnTo>
                  <a:pt x="414" y="182"/>
                </a:lnTo>
                <a:lnTo>
                  <a:pt x="360" y="155"/>
                </a:lnTo>
                <a:lnTo>
                  <a:pt x="371" y="119"/>
                </a:lnTo>
                <a:lnTo>
                  <a:pt x="330" y="83"/>
                </a:lnTo>
                <a:lnTo>
                  <a:pt x="252" y="35"/>
                </a:lnTo>
                <a:lnTo>
                  <a:pt x="230" y="0"/>
                </a:lnTo>
                <a:lnTo>
                  <a:pt x="146" y="9"/>
                </a:lnTo>
                <a:lnTo>
                  <a:pt x="75" y="23"/>
                </a:lnTo>
                <a:lnTo>
                  <a:pt x="0" y="35"/>
                </a:lnTo>
                <a:lnTo>
                  <a:pt x="0" y="98"/>
                </a:lnTo>
                <a:lnTo>
                  <a:pt x="7" y="133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74" name="Freeform 14"/>
          <p:cNvSpPr>
            <a:spLocks/>
          </p:cNvSpPr>
          <p:nvPr/>
        </p:nvSpPr>
        <p:spPr bwMode="auto">
          <a:xfrm>
            <a:off x="7634288" y="1531938"/>
            <a:ext cx="398462" cy="428625"/>
          </a:xfrm>
          <a:custGeom>
            <a:avLst/>
            <a:gdLst>
              <a:gd name="T0" fmla="*/ 2147483646 w 455"/>
              <a:gd name="T1" fmla="*/ 2147483646 h 405"/>
              <a:gd name="T2" fmla="*/ 2147483646 w 455"/>
              <a:gd name="T3" fmla="*/ 2147483646 h 405"/>
              <a:gd name="T4" fmla="*/ 2147483646 w 455"/>
              <a:gd name="T5" fmla="*/ 2147483646 h 405"/>
              <a:gd name="T6" fmla="*/ 2147483646 w 455"/>
              <a:gd name="T7" fmla="*/ 2147483646 h 405"/>
              <a:gd name="T8" fmla="*/ 2147483646 w 455"/>
              <a:gd name="T9" fmla="*/ 2147483646 h 405"/>
              <a:gd name="T10" fmla="*/ 2147483646 w 455"/>
              <a:gd name="T11" fmla="*/ 2147483646 h 405"/>
              <a:gd name="T12" fmla="*/ 2147483646 w 455"/>
              <a:gd name="T13" fmla="*/ 2147483646 h 405"/>
              <a:gd name="T14" fmla="*/ 2147483646 w 455"/>
              <a:gd name="T15" fmla="*/ 2147483646 h 405"/>
              <a:gd name="T16" fmla="*/ 2147483646 w 455"/>
              <a:gd name="T17" fmla="*/ 2147483646 h 405"/>
              <a:gd name="T18" fmla="*/ 2147483646 w 455"/>
              <a:gd name="T19" fmla="*/ 2147483646 h 405"/>
              <a:gd name="T20" fmla="*/ 2147483646 w 455"/>
              <a:gd name="T21" fmla="*/ 2147483646 h 405"/>
              <a:gd name="T22" fmla="*/ 2147483646 w 455"/>
              <a:gd name="T23" fmla="*/ 2147483646 h 405"/>
              <a:gd name="T24" fmla="*/ 2147483646 w 455"/>
              <a:gd name="T25" fmla="*/ 2147483646 h 405"/>
              <a:gd name="T26" fmla="*/ 2147483646 w 455"/>
              <a:gd name="T27" fmla="*/ 2147483646 h 405"/>
              <a:gd name="T28" fmla="*/ 2147483646 w 455"/>
              <a:gd name="T29" fmla="*/ 2147483646 h 405"/>
              <a:gd name="T30" fmla="*/ 2147483646 w 455"/>
              <a:gd name="T31" fmla="*/ 2147483646 h 405"/>
              <a:gd name="T32" fmla="*/ 2147483646 w 455"/>
              <a:gd name="T33" fmla="*/ 2147483646 h 405"/>
              <a:gd name="T34" fmla="*/ 2147483646 w 455"/>
              <a:gd name="T35" fmla="*/ 2147483646 h 405"/>
              <a:gd name="T36" fmla="*/ 2147483646 w 455"/>
              <a:gd name="T37" fmla="*/ 2147483646 h 405"/>
              <a:gd name="T38" fmla="*/ 2147483646 w 455"/>
              <a:gd name="T39" fmla="*/ 2147483646 h 405"/>
              <a:gd name="T40" fmla="*/ 2147483646 w 455"/>
              <a:gd name="T41" fmla="*/ 2147483646 h 405"/>
              <a:gd name="T42" fmla="*/ 2147483646 w 455"/>
              <a:gd name="T43" fmla="*/ 2147483646 h 405"/>
              <a:gd name="T44" fmla="*/ 2147483646 w 455"/>
              <a:gd name="T45" fmla="*/ 2147483646 h 405"/>
              <a:gd name="T46" fmla="*/ 2147483646 w 455"/>
              <a:gd name="T47" fmla="*/ 2147483646 h 405"/>
              <a:gd name="T48" fmla="*/ 2147483646 w 455"/>
              <a:gd name="T49" fmla="*/ 0 h 405"/>
              <a:gd name="T50" fmla="*/ 2147483646 w 455"/>
              <a:gd name="T51" fmla="*/ 2147483646 h 405"/>
              <a:gd name="T52" fmla="*/ 2147483646 w 455"/>
              <a:gd name="T53" fmla="*/ 2147483646 h 405"/>
              <a:gd name="T54" fmla="*/ 0 w 455"/>
              <a:gd name="T55" fmla="*/ 2147483646 h 405"/>
              <a:gd name="T56" fmla="*/ 0 w 455"/>
              <a:gd name="T57" fmla="*/ 2147483646 h 405"/>
              <a:gd name="T58" fmla="*/ 2147483646 w 455"/>
              <a:gd name="T59" fmla="*/ 2147483646 h 40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55" h="405">
                <a:moveTo>
                  <a:pt x="7" y="133"/>
                </a:moveTo>
                <a:lnTo>
                  <a:pt x="166" y="133"/>
                </a:lnTo>
                <a:lnTo>
                  <a:pt x="221" y="155"/>
                </a:lnTo>
                <a:lnTo>
                  <a:pt x="244" y="182"/>
                </a:lnTo>
                <a:lnTo>
                  <a:pt x="230" y="217"/>
                </a:lnTo>
                <a:lnTo>
                  <a:pt x="166" y="230"/>
                </a:lnTo>
                <a:lnTo>
                  <a:pt x="129" y="265"/>
                </a:lnTo>
                <a:lnTo>
                  <a:pt x="75" y="265"/>
                </a:lnTo>
                <a:lnTo>
                  <a:pt x="166" y="308"/>
                </a:lnTo>
                <a:lnTo>
                  <a:pt x="214" y="330"/>
                </a:lnTo>
                <a:lnTo>
                  <a:pt x="300" y="405"/>
                </a:lnTo>
                <a:lnTo>
                  <a:pt x="275" y="317"/>
                </a:lnTo>
                <a:lnTo>
                  <a:pt x="330" y="356"/>
                </a:lnTo>
                <a:lnTo>
                  <a:pt x="350" y="317"/>
                </a:lnTo>
                <a:lnTo>
                  <a:pt x="316" y="242"/>
                </a:lnTo>
                <a:lnTo>
                  <a:pt x="360" y="230"/>
                </a:lnTo>
                <a:lnTo>
                  <a:pt x="371" y="265"/>
                </a:lnTo>
                <a:lnTo>
                  <a:pt x="421" y="265"/>
                </a:lnTo>
                <a:lnTo>
                  <a:pt x="455" y="217"/>
                </a:lnTo>
                <a:lnTo>
                  <a:pt x="414" y="182"/>
                </a:lnTo>
                <a:lnTo>
                  <a:pt x="360" y="155"/>
                </a:lnTo>
                <a:lnTo>
                  <a:pt x="371" y="119"/>
                </a:lnTo>
                <a:lnTo>
                  <a:pt x="330" y="83"/>
                </a:lnTo>
                <a:lnTo>
                  <a:pt x="252" y="35"/>
                </a:lnTo>
                <a:lnTo>
                  <a:pt x="230" y="0"/>
                </a:lnTo>
                <a:lnTo>
                  <a:pt x="146" y="9"/>
                </a:lnTo>
                <a:lnTo>
                  <a:pt x="75" y="23"/>
                </a:lnTo>
                <a:lnTo>
                  <a:pt x="0" y="35"/>
                </a:lnTo>
                <a:lnTo>
                  <a:pt x="0" y="98"/>
                </a:lnTo>
                <a:lnTo>
                  <a:pt x="7" y="133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75" name="Freeform 15"/>
          <p:cNvSpPr>
            <a:spLocks/>
          </p:cNvSpPr>
          <p:nvPr/>
        </p:nvSpPr>
        <p:spPr bwMode="auto">
          <a:xfrm>
            <a:off x="7707313" y="1376363"/>
            <a:ext cx="487362" cy="184150"/>
          </a:xfrm>
          <a:custGeom>
            <a:avLst/>
            <a:gdLst>
              <a:gd name="T0" fmla="*/ 2147483646 w 551"/>
              <a:gd name="T1" fmla="*/ 2147483646 h 173"/>
              <a:gd name="T2" fmla="*/ 2147483646 w 551"/>
              <a:gd name="T3" fmla="*/ 2147483646 h 173"/>
              <a:gd name="T4" fmla="*/ 2147483646 w 551"/>
              <a:gd name="T5" fmla="*/ 2147483646 h 173"/>
              <a:gd name="T6" fmla="*/ 2147483646 w 551"/>
              <a:gd name="T7" fmla="*/ 2147483646 h 173"/>
              <a:gd name="T8" fmla="*/ 2147483646 w 551"/>
              <a:gd name="T9" fmla="*/ 2147483646 h 173"/>
              <a:gd name="T10" fmla="*/ 0 w 551"/>
              <a:gd name="T11" fmla="*/ 2147483646 h 173"/>
              <a:gd name="T12" fmla="*/ 2147483646 w 551"/>
              <a:gd name="T13" fmla="*/ 2147483646 h 173"/>
              <a:gd name="T14" fmla="*/ 2147483646 w 551"/>
              <a:gd name="T15" fmla="*/ 0 h 173"/>
              <a:gd name="T16" fmla="*/ 2147483646 w 551"/>
              <a:gd name="T17" fmla="*/ 2147483646 h 1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51" h="173">
                <a:moveTo>
                  <a:pt x="551" y="23"/>
                </a:moveTo>
                <a:lnTo>
                  <a:pt x="314" y="82"/>
                </a:lnTo>
                <a:lnTo>
                  <a:pt x="180" y="173"/>
                </a:lnTo>
                <a:lnTo>
                  <a:pt x="30" y="160"/>
                </a:lnTo>
                <a:lnTo>
                  <a:pt x="114" y="117"/>
                </a:lnTo>
                <a:lnTo>
                  <a:pt x="0" y="71"/>
                </a:lnTo>
                <a:lnTo>
                  <a:pt x="180" y="8"/>
                </a:lnTo>
                <a:lnTo>
                  <a:pt x="433" y="0"/>
                </a:lnTo>
                <a:lnTo>
                  <a:pt x="551" y="23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76" name="Freeform 16"/>
          <p:cNvSpPr>
            <a:spLocks/>
          </p:cNvSpPr>
          <p:nvPr/>
        </p:nvSpPr>
        <p:spPr bwMode="auto">
          <a:xfrm>
            <a:off x="7707313" y="1376363"/>
            <a:ext cx="487362" cy="184150"/>
          </a:xfrm>
          <a:custGeom>
            <a:avLst/>
            <a:gdLst>
              <a:gd name="T0" fmla="*/ 2147483646 w 551"/>
              <a:gd name="T1" fmla="*/ 2147483646 h 173"/>
              <a:gd name="T2" fmla="*/ 2147483646 w 551"/>
              <a:gd name="T3" fmla="*/ 2147483646 h 173"/>
              <a:gd name="T4" fmla="*/ 2147483646 w 551"/>
              <a:gd name="T5" fmla="*/ 2147483646 h 173"/>
              <a:gd name="T6" fmla="*/ 2147483646 w 551"/>
              <a:gd name="T7" fmla="*/ 2147483646 h 173"/>
              <a:gd name="T8" fmla="*/ 2147483646 w 551"/>
              <a:gd name="T9" fmla="*/ 2147483646 h 173"/>
              <a:gd name="T10" fmla="*/ 0 w 551"/>
              <a:gd name="T11" fmla="*/ 2147483646 h 173"/>
              <a:gd name="T12" fmla="*/ 2147483646 w 551"/>
              <a:gd name="T13" fmla="*/ 2147483646 h 173"/>
              <a:gd name="T14" fmla="*/ 2147483646 w 551"/>
              <a:gd name="T15" fmla="*/ 0 h 173"/>
              <a:gd name="T16" fmla="*/ 2147483646 w 551"/>
              <a:gd name="T17" fmla="*/ 2147483646 h 1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51" h="173">
                <a:moveTo>
                  <a:pt x="551" y="23"/>
                </a:moveTo>
                <a:lnTo>
                  <a:pt x="314" y="82"/>
                </a:lnTo>
                <a:lnTo>
                  <a:pt x="180" y="173"/>
                </a:lnTo>
                <a:lnTo>
                  <a:pt x="30" y="160"/>
                </a:lnTo>
                <a:lnTo>
                  <a:pt x="114" y="117"/>
                </a:lnTo>
                <a:lnTo>
                  <a:pt x="0" y="71"/>
                </a:lnTo>
                <a:lnTo>
                  <a:pt x="180" y="8"/>
                </a:lnTo>
                <a:lnTo>
                  <a:pt x="433" y="0"/>
                </a:lnTo>
                <a:lnTo>
                  <a:pt x="551" y="23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77" name="Freeform 17"/>
          <p:cNvSpPr>
            <a:spLocks/>
          </p:cNvSpPr>
          <p:nvPr/>
        </p:nvSpPr>
        <p:spPr bwMode="auto">
          <a:xfrm>
            <a:off x="7259638" y="1454150"/>
            <a:ext cx="206375" cy="92075"/>
          </a:xfrm>
          <a:custGeom>
            <a:avLst/>
            <a:gdLst>
              <a:gd name="T0" fmla="*/ 2147483646 w 234"/>
              <a:gd name="T1" fmla="*/ 2147483646 h 87"/>
              <a:gd name="T2" fmla="*/ 0 w 234"/>
              <a:gd name="T3" fmla="*/ 2147483646 h 87"/>
              <a:gd name="T4" fmla="*/ 2147483646 w 234"/>
              <a:gd name="T5" fmla="*/ 2147483646 h 87"/>
              <a:gd name="T6" fmla="*/ 2147483646 w 234"/>
              <a:gd name="T7" fmla="*/ 2147483646 h 87"/>
              <a:gd name="T8" fmla="*/ 2147483646 w 234"/>
              <a:gd name="T9" fmla="*/ 0 h 87"/>
              <a:gd name="T10" fmla="*/ 2147483646 w 234"/>
              <a:gd name="T11" fmla="*/ 2147483646 h 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34" h="87">
                <a:moveTo>
                  <a:pt x="84" y="26"/>
                </a:moveTo>
                <a:lnTo>
                  <a:pt x="0" y="75"/>
                </a:lnTo>
                <a:lnTo>
                  <a:pt x="84" y="87"/>
                </a:lnTo>
                <a:lnTo>
                  <a:pt x="234" y="62"/>
                </a:lnTo>
                <a:lnTo>
                  <a:pt x="140" y="0"/>
                </a:lnTo>
                <a:lnTo>
                  <a:pt x="84" y="26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78" name="Freeform 18"/>
          <p:cNvSpPr>
            <a:spLocks/>
          </p:cNvSpPr>
          <p:nvPr/>
        </p:nvSpPr>
        <p:spPr bwMode="auto">
          <a:xfrm>
            <a:off x="7259638" y="1454150"/>
            <a:ext cx="206375" cy="92075"/>
          </a:xfrm>
          <a:custGeom>
            <a:avLst/>
            <a:gdLst>
              <a:gd name="T0" fmla="*/ 2147483646 w 234"/>
              <a:gd name="T1" fmla="*/ 2147483646 h 87"/>
              <a:gd name="T2" fmla="*/ 0 w 234"/>
              <a:gd name="T3" fmla="*/ 2147483646 h 87"/>
              <a:gd name="T4" fmla="*/ 2147483646 w 234"/>
              <a:gd name="T5" fmla="*/ 2147483646 h 87"/>
              <a:gd name="T6" fmla="*/ 2147483646 w 234"/>
              <a:gd name="T7" fmla="*/ 2147483646 h 87"/>
              <a:gd name="T8" fmla="*/ 2147483646 w 234"/>
              <a:gd name="T9" fmla="*/ 0 h 87"/>
              <a:gd name="T10" fmla="*/ 2147483646 w 234"/>
              <a:gd name="T11" fmla="*/ 2147483646 h 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34" h="87">
                <a:moveTo>
                  <a:pt x="84" y="26"/>
                </a:moveTo>
                <a:lnTo>
                  <a:pt x="0" y="75"/>
                </a:lnTo>
                <a:lnTo>
                  <a:pt x="84" y="87"/>
                </a:lnTo>
                <a:lnTo>
                  <a:pt x="234" y="62"/>
                </a:lnTo>
                <a:lnTo>
                  <a:pt x="140" y="0"/>
                </a:lnTo>
                <a:lnTo>
                  <a:pt x="84" y="26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79" name="Freeform 19"/>
          <p:cNvSpPr>
            <a:spLocks/>
          </p:cNvSpPr>
          <p:nvPr/>
        </p:nvSpPr>
        <p:spPr bwMode="auto">
          <a:xfrm>
            <a:off x="7493000" y="1454150"/>
            <a:ext cx="269875" cy="120650"/>
          </a:xfrm>
          <a:custGeom>
            <a:avLst/>
            <a:gdLst>
              <a:gd name="T0" fmla="*/ 0 w 309"/>
              <a:gd name="T1" fmla="*/ 2147483646 h 114"/>
              <a:gd name="T2" fmla="*/ 2147483646 w 309"/>
              <a:gd name="T3" fmla="*/ 2147483646 h 114"/>
              <a:gd name="T4" fmla="*/ 2147483646 w 309"/>
              <a:gd name="T5" fmla="*/ 2147483646 h 114"/>
              <a:gd name="T6" fmla="*/ 2147483646 w 309"/>
              <a:gd name="T7" fmla="*/ 0 h 114"/>
              <a:gd name="T8" fmla="*/ 0 w 309"/>
              <a:gd name="T9" fmla="*/ 2147483646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9" h="114">
                <a:moveTo>
                  <a:pt x="0" y="26"/>
                </a:moveTo>
                <a:lnTo>
                  <a:pt x="106" y="114"/>
                </a:lnTo>
                <a:lnTo>
                  <a:pt x="309" y="51"/>
                </a:lnTo>
                <a:lnTo>
                  <a:pt x="129" y="0"/>
                </a:lnTo>
                <a:lnTo>
                  <a:pt x="0" y="26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80" name="Freeform 20"/>
          <p:cNvSpPr>
            <a:spLocks/>
          </p:cNvSpPr>
          <p:nvPr/>
        </p:nvSpPr>
        <p:spPr bwMode="auto">
          <a:xfrm>
            <a:off x="7493000" y="1454150"/>
            <a:ext cx="269875" cy="120650"/>
          </a:xfrm>
          <a:custGeom>
            <a:avLst/>
            <a:gdLst>
              <a:gd name="T0" fmla="*/ 0 w 309"/>
              <a:gd name="T1" fmla="*/ 2147483646 h 114"/>
              <a:gd name="T2" fmla="*/ 2147483646 w 309"/>
              <a:gd name="T3" fmla="*/ 2147483646 h 114"/>
              <a:gd name="T4" fmla="*/ 2147483646 w 309"/>
              <a:gd name="T5" fmla="*/ 2147483646 h 114"/>
              <a:gd name="T6" fmla="*/ 2147483646 w 309"/>
              <a:gd name="T7" fmla="*/ 0 h 114"/>
              <a:gd name="T8" fmla="*/ 0 w 309"/>
              <a:gd name="T9" fmla="*/ 2147483646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9" h="114">
                <a:moveTo>
                  <a:pt x="0" y="26"/>
                </a:moveTo>
                <a:lnTo>
                  <a:pt x="106" y="114"/>
                </a:lnTo>
                <a:lnTo>
                  <a:pt x="309" y="51"/>
                </a:lnTo>
                <a:lnTo>
                  <a:pt x="129" y="0"/>
                </a:lnTo>
                <a:lnTo>
                  <a:pt x="0" y="26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81" name="Freeform 21"/>
          <p:cNvSpPr>
            <a:spLocks/>
          </p:cNvSpPr>
          <p:nvPr/>
        </p:nvSpPr>
        <p:spPr bwMode="auto">
          <a:xfrm>
            <a:off x="2205038" y="4862513"/>
            <a:ext cx="185737" cy="546100"/>
          </a:xfrm>
          <a:custGeom>
            <a:avLst/>
            <a:gdLst>
              <a:gd name="T0" fmla="*/ 2147483646 w 210"/>
              <a:gd name="T1" fmla="*/ 0 h 515"/>
              <a:gd name="T2" fmla="*/ 2147483646 w 210"/>
              <a:gd name="T3" fmla="*/ 2147483646 h 515"/>
              <a:gd name="T4" fmla="*/ 2147483646 w 210"/>
              <a:gd name="T5" fmla="*/ 2147483646 h 515"/>
              <a:gd name="T6" fmla="*/ 2147483646 w 210"/>
              <a:gd name="T7" fmla="*/ 2147483646 h 515"/>
              <a:gd name="T8" fmla="*/ 0 w 210"/>
              <a:gd name="T9" fmla="*/ 2147483646 h 515"/>
              <a:gd name="T10" fmla="*/ 2147483646 w 210"/>
              <a:gd name="T11" fmla="*/ 2147483646 h 515"/>
              <a:gd name="T12" fmla="*/ 2147483646 w 210"/>
              <a:gd name="T13" fmla="*/ 2147483646 h 515"/>
              <a:gd name="T14" fmla="*/ 2147483646 w 210"/>
              <a:gd name="T15" fmla="*/ 2147483646 h 515"/>
              <a:gd name="T16" fmla="*/ 2147483646 w 210"/>
              <a:gd name="T17" fmla="*/ 0 h 5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0" h="515">
                <a:moveTo>
                  <a:pt x="210" y="0"/>
                </a:moveTo>
                <a:lnTo>
                  <a:pt x="130" y="119"/>
                </a:lnTo>
                <a:lnTo>
                  <a:pt x="19" y="146"/>
                </a:lnTo>
                <a:lnTo>
                  <a:pt x="19" y="234"/>
                </a:lnTo>
                <a:lnTo>
                  <a:pt x="0" y="389"/>
                </a:lnTo>
                <a:lnTo>
                  <a:pt x="57" y="515"/>
                </a:lnTo>
                <a:lnTo>
                  <a:pt x="153" y="353"/>
                </a:lnTo>
                <a:lnTo>
                  <a:pt x="210" y="159"/>
                </a:lnTo>
                <a:lnTo>
                  <a:pt x="210" y="0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82" name="Freeform 22"/>
          <p:cNvSpPr>
            <a:spLocks/>
          </p:cNvSpPr>
          <p:nvPr/>
        </p:nvSpPr>
        <p:spPr bwMode="auto">
          <a:xfrm>
            <a:off x="2205038" y="4862513"/>
            <a:ext cx="185737" cy="546100"/>
          </a:xfrm>
          <a:custGeom>
            <a:avLst/>
            <a:gdLst>
              <a:gd name="T0" fmla="*/ 2147483646 w 210"/>
              <a:gd name="T1" fmla="*/ 0 h 515"/>
              <a:gd name="T2" fmla="*/ 2147483646 w 210"/>
              <a:gd name="T3" fmla="*/ 2147483646 h 515"/>
              <a:gd name="T4" fmla="*/ 2147483646 w 210"/>
              <a:gd name="T5" fmla="*/ 2147483646 h 515"/>
              <a:gd name="T6" fmla="*/ 2147483646 w 210"/>
              <a:gd name="T7" fmla="*/ 2147483646 h 515"/>
              <a:gd name="T8" fmla="*/ 0 w 210"/>
              <a:gd name="T9" fmla="*/ 2147483646 h 515"/>
              <a:gd name="T10" fmla="*/ 2147483646 w 210"/>
              <a:gd name="T11" fmla="*/ 2147483646 h 515"/>
              <a:gd name="T12" fmla="*/ 2147483646 w 210"/>
              <a:gd name="T13" fmla="*/ 2147483646 h 515"/>
              <a:gd name="T14" fmla="*/ 2147483646 w 210"/>
              <a:gd name="T15" fmla="*/ 2147483646 h 515"/>
              <a:gd name="T16" fmla="*/ 2147483646 w 210"/>
              <a:gd name="T17" fmla="*/ 0 h 5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0" h="515">
                <a:moveTo>
                  <a:pt x="210" y="0"/>
                </a:moveTo>
                <a:lnTo>
                  <a:pt x="130" y="119"/>
                </a:lnTo>
                <a:lnTo>
                  <a:pt x="19" y="146"/>
                </a:lnTo>
                <a:lnTo>
                  <a:pt x="19" y="234"/>
                </a:lnTo>
                <a:lnTo>
                  <a:pt x="0" y="389"/>
                </a:lnTo>
                <a:lnTo>
                  <a:pt x="57" y="515"/>
                </a:lnTo>
                <a:lnTo>
                  <a:pt x="153" y="353"/>
                </a:lnTo>
                <a:lnTo>
                  <a:pt x="210" y="159"/>
                </a:lnTo>
                <a:lnTo>
                  <a:pt x="210" y="0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83" name="Freeform 23"/>
          <p:cNvSpPr>
            <a:spLocks/>
          </p:cNvSpPr>
          <p:nvPr/>
        </p:nvSpPr>
        <p:spPr bwMode="auto">
          <a:xfrm>
            <a:off x="3889375" y="4643438"/>
            <a:ext cx="506413" cy="141287"/>
          </a:xfrm>
          <a:custGeom>
            <a:avLst/>
            <a:gdLst>
              <a:gd name="T0" fmla="*/ 0 w 576"/>
              <a:gd name="T1" fmla="*/ 2147483646 h 134"/>
              <a:gd name="T2" fmla="*/ 2147483646 w 576"/>
              <a:gd name="T3" fmla="*/ 2147483646 h 134"/>
              <a:gd name="T4" fmla="*/ 2147483646 w 576"/>
              <a:gd name="T5" fmla="*/ 2147483646 h 134"/>
              <a:gd name="T6" fmla="*/ 2147483646 w 576"/>
              <a:gd name="T7" fmla="*/ 2147483646 h 134"/>
              <a:gd name="T8" fmla="*/ 2147483646 w 576"/>
              <a:gd name="T9" fmla="*/ 2147483646 h 134"/>
              <a:gd name="T10" fmla="*/ 2147483646 w 576"/>
              <a:gd name="T11" fmla="*/ 0 h 134"/>
              <a:gd name="T12" fmla="*/ 0 w 576"/>
              <a:gd name="T13" fmla="*/ 2147483646 h 1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" h="134">
                <a:moveTo>
                  <a:pt x="0" y="23"/>
                </a:moveTo>
                <a:lnTo>
                  <a:pt x="249" y="134"/>
                </a:lnTo>
                <a:lnTo>
                  <a:pt x="513" y="107"/>
                </a:lnTo>
                <a:lnTo>
                  <a:pt x="576" y="59"/>
                </a:lnTo>
                <a:lnTo>
                  <a:pt x="296" y="59"/>
                </a:lnTo>
                <a:lnTo>
                  <a:pt x="192" y="0"/>
                </a:lnTo>
                <a:lnTo>
                  <a:pt x="0" y="23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84" name="Freeform 24"/>
          <p:cNvSpPr>
            <a:spLocks/>
          </p:cNvSpPr>
          <p:nvPr/>
        </p:nvSpPr>
        <p:spPr bwMode="auto">
          <a:xfrm>
            <a:off x="3889375" y="4643438"/>
            <a:ext cx="506413" cy="141287"/>
          </a:xfrm>
          <a:custGeom>
            <a:avLst/>
            <a:gdLst>
              <a:gd name="T0" fmla="*/ 0 w 576"/>
              <a:gd name="T1" fmla="*/ 2147483646 h 134"/>
              <a:gd name="T2" fmla="*/ 2147483646 w 576"/>
              <a:gd name="T3" fmla="*/ 2147483646 h 134"/>
              <a:gd name="T4" fmla="*/ 2147483646 w 576"/>
              <a:gd name="T5" fmla="*/ 2147483646 h 134"/>
              <a:gd name="T6" fmla="*/ 2147483646 w 576"/>
              <a:gd name="T7" fmla="*/ 2147483646 h 134"/>
              <a:gd name="T8" fmla="*/ 2147483646 w 576"/>
              <a:gd name="T9" fmla="*/ 2147483646 h 134"/>
              <a:gd name="T10" fmla="*/ 2147483646 w 576"/>
              <a:gd name="T11" fmla="*/ 0 h 134"/>
              <a:gd name="T12" fmla="*/ 0 w 576"/>
              <a:gd name="T13" fmla="*/ 2147483646 h 1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" h="134">
                <a:moveTo>
                  <a:pt x="0" y="23"/>
                </a:moveTo>
                <a:lnTo>
                  <a:pt x="249" y="134"/>
                </a:lnTo>
                <a:lnTo>
                  <a:pt x="513" y="107"/>
                </a:lnTo>
                <a:lnTo>
                  <a:pt x="576" y="59"/>
                </a:lnTo>
                <a:lnTo>
                  <a:pt x="296" y="59"/>
                </a:lnTo>
                <a:lnTo>
                  <a:pt x="192" y="0"/>
                </a:lnTo>
                <a:lnTo>
                  <a:pt x="0" y="23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85" name="Freeform 25"/>
          <p:cNvSpPr>
            <a:spLocks/>
          </p:cNvSpPr>
          <p:nvPr/>
        </p:nvSpPr>
        <p:spPr bwMode="auto">
          <a:xfrm>
            <a:off x="615950" y="1658938"/>
            <a:ext cx="4157663" cy="4095750"/>
          </a:xfrm>
          <a:custGeom>
            <a:avLst/>
            <a:gdLst>
              <a:gd name="T0" fmla="*/ 2147483646 w 4719"/>
              <a:gd name="T1" fmla="*/ 2147483646 h 3873"/>
              <a:gd name="T2" fmla="*/ 2147483646 w 4719"/>
              <a:gd name="T3" fmla="*/ 2147483646 h 3873"/>
              <a:gd name="T4" fmla="*/ 2147483646 w 4719"/>
              <a:gd name="T5" fmla="*/ 2147483646 h 3873"/>
              <a:gd name="T6" fmla="*/ 2147483646 w 4719"/>
              <a:gd name="T7" fmla="*/ 2147483646 h 3873"/>
              <a:gd name="T8" fmla="*/ 2147483646 w 4719"/>
              <a:gd name="T9" fmla="*/ 2147483646 h 3873"/>
              <a:gd name="T10" fmla="*/ 2147483646 w 4719"/>
              <a:gd name="T11" fmla="*/ 2147483646 h 3873"/>
              <a:gd name="T12" fmla="*/ 2147483646 w 4719"/>
              <a:gd name="T13" fmla="*/ 2147483646 h 3873"/>
              <a:gd name="T14" fmla="*/ 2147483646 w 4719"/>
              <a:gd name="T15" fmla="*/ 2147483646 h 3873"/>
              <a:gd name="T16" fmla="*/ 2147483646 w 4719"/>
              <a:gd name="T17" fmla="*/ 2147483646 h 3873"/>
              <a:gd name="T18" fmla="*/ 2147483646 w 4719"/>
              <a:gd name="T19" fmla="*/ 2147483646 h 3873"/>
              <a:gd name="T20" fmla="*/ 2147483646 w 4719"/>
              <a:gd name="T21" fmla="*/ 2147483646 h 3873"/>
              <a:gd name="T22" fmla="*/ 2147483646 w 4719"/>
              <a:gd name="T23" fmla="*/ 2147483646 h 3873"/>
              <a:gd name="T24" fmla="*/ 2147483646 w 4719"/>
              <a:gd name="T25" fmla="*/ 2147483646 h 3873"/>
              <a:gd name="T26" fmla="*/ 2147483646 w 4719"/>
              <a:gd name="T27" fmla="*/ 2147483646 h 3873"/>
              <a:gd name="T28" fmla="*/ 2147483646 w 4719"/>
              <a:gd name="T29" fmla="*/ 2147483646 h 3873"/>
              <a:gd name="T30" fmla="*/ 2147483646 w 4719"/>
              <a:gd name="T31" fmla="*/ 2147483646 h 3873"/>
              <a:gd name="T32" fmla="*/ 2147483646 w 4719"/>
              <a:gd name="T33" fmla="*/ 2147483646 h 3873"/>
              <a:gd name="T34" fmla="*/ 2147483646 w 4719"/>
              <a:gd name="T35" fmla="*/ 2147483646 h 3873"/>
              <a:gd name="T36" fmla="*/ 2147483646 w 4719"/>
              <a:gd name="T37" fmla="*/ 2147483646 h 3873"/>
              <a:gd name="T38" fmla="*/ 2147483646 w 4719"/>
              <a:gd name="T39" fmla="*/ 2147483646 h 3873"/>
              <a:gd name="T40" fmla="*/ 2147483646 w 4719"/>
              <a:gd name="T41" fmla="*/ 2147483646 h 3873"/>
              <a:gd name="T42" fmla="*/ 2147483646 w 4719"/>
              <a:gd name="T43" fmla="*/ 2147483646 h 3873"/>
              <a:gd name="T44" fmla="*/ 2147483646 w 4719"/>
              <a:gd name="T45" fmla="*/ 2147483646 h 3873"/>
              <a:gd name="T46" fmla="*/ 2147483646 w 4719"/>
              <a:gd name="T47" fmla="*/ 2147483646 h 3873"/>
              <a:gd name="T48" fmla="*/ 2147483646 w 4719"/>
              <a:gd name="T49" fmla="*/ 2147483646 h 3873"/>
              <a:gd name="T50" fmla="*/ 2147483646 w 4719"/>
              <a:gd name="T51" fmla="*/ 2147483646 h 3873"/>
              <a:gd name="T52" fmla="*/ 2147483646 w 4719"/>
              <a:gd name="T53" fmla="*/ 2147483646 h 3873"/>
              <a:gd name="T54" fmla="*/ 2147483646 w 4719"/>
              <a:gd name="T55" fmla="*/ 2147483646 h 3873"/>
              <a:gd name="T56" fmla="*/ 2147483646 w 4719"/>
              <a:gd name="T57" fmla="*/ 2147483646 h 3873"/>
              <a:gd name="T58" fmla="*/ 2147483646 w 4719"/>
              <a:gd name="T59" fmla="*/ 2147483646 h 3873"/>
              <a:gd name="T60" fmla="*/ 2147483646 w 4719"/>
              <a:gd name="T61" fmla="*/ 2147483646 h 3873"/>
              <a:gd name="T62" fmla="*/ 2147483646 w 4719"/>
              <a:gd name="T63" fmla="*/ 2147483646 h 3873"/>
              <a:gd name="T64" fmla="*/ 2147483646 w 4719"/>
              <a:gd name="T65" fmla="*/ 2147483646 h 3873"/>
              <a:gd name="T66" fmla="*/ 2147483646 w 4719"/>
              <a:gd name="T67" fmla="*/ 2147483646 h 3873"/>
              <a:gd name="T68" fmla="*/ 2147483646 w 4719"/>
              <a:gd name="T69" fmla="*/ 2147483646 h 3873"/>
              <a:gd name="T70" fmla="*/ 2147483646 w 4719"/>
              <a:gd name="T71" fmla="*/ 2147483646 h 3873"/>
              <a:gd name="T72" fmla="*/ 2147483646 w 4719"/>
              <a:gd name="T73" fmla="*/ 2147483646 h 3873"/>
              <a:gd name="T74" fmla="*/ 2147483646 w 4719"/>
              <a:gd name="T75" fmla="*/ 2147483646 h 3873"/>
              <a:gd name="T76" fmla="*/ 2147483646 w 4719"/>
              <a:gd name="T77" fmla="*/ 2147483646 h 3873"/>
              <a:gd name="T78" fmla="*/ 2147483646 w 4719"/>
              <a:gd name="T79" fmla="*/ 2147483646 h 3873"/>
              <a:gd name="T80" fmla="*/ 2147483646 w 4719"/>
              <a:gd name="T81" fmla="*/ 2147483646 h 3873"/>
              <a:gd name="T82" fmla="*/ 2147483646 w 4719"/>
              <a:gd name="T83" fmla="*/ 2147483646 h 3873"/>
              <a:gd name="T84" fmla="*/ 2147483646 w 4719"/>
              <a:gd name="T85" fmla="*/ 2147483646 h 3873"/>
              <a:gd name="T86" fmla="*/ 2147483646 w 4719"/>
              <a:gd name="T87" fmla="*/ 2147483646 h 3873"/>
              <a:gd name="T88" fmla="*/ 2147483646 w 4719"/>
              <a:gd name="T89" fmla="*/ 2147483646 h 3873"/>
              <a:gd name="T90" fmla="*/ 2147483646 w 4719"/>
              <a:gd name="T91" fmla="*/ 2147483646 h 3873"/>
              <a:gd name="T92" fmla="*/ 2147483646 w 4719"/>
              <a:gd name="T93" fmla="*/ 2147483646 h 3873"/>
              <a:gd name="T94" fmla="*/ 2147483646 w 4719"/>
              <a:gd name="T95" fmla="*/ 2147483646 h 3873"/>
              <a:gd name="T96" fmla="*/ 2147483646 w 4719"/>
              <a:gd name="T97" fmla="*/ 2147483646 h 3873"/>
              <a:gd name="T98" fmla="*/ 2147483646 w 4719"/>
              <a:gd name="T99" fmla="*/ 2147483646 h 3873"/>
              <a:gd name="T100" fmla="*/ 2147483646 w 4719"/>
              <a:gd name="T101" fmla="*/ 2147483646 h 3873"/>
              <a:gd name="T102" fmla="*/ 2147483646 w 4719"/>
              <a:gd name="T103" fmla="*/ 2147483646 h 3873"/>
              <a:gd name="T104" fmla="*/ 2147483646 w 4719"/>
              <a:gd name="T105" fmla="*/ 2147483646 h 3873"/>
              <a:gd name="T106" fmla="*/ 2147483646 w 4719"/>
              <a:gd name="T107" fmla="*/ 2147483646 h 3873"/>
              <a:gd name="T108" fmla="*/ 2147483646 w 4719"/>
              <a:gd name="T109" fmla="*/ 2147483646 h 3873"/>
              <a:gd name="T110" fmla="*/ 2147483646 w 4719"/>
              <a:gd name="T111" fmla="*/ 2147483646 h 3873"/>
              <a:gd name="T112" fmla="*/ 2147483646 w 4719"/>
              <a:gd name="T113" fmla="*/ 2147483646 h 3873"/>
              <a:gd name="T114" fmla="*/ 2147483646 w 4719"/>
              <a:gd name="T115" fmla="*/ 2147483646 h 387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719" h="3873">
                <a:moveTo>
                  <a:pt x="1946" y="1013"/>
                </a:moveTo>
                <a:lnTo>
                  <a:pt x="1901" y="1053"/>
                </a:lnTo>
                <a:lnTo>
                  <a:pt x="2042" y="1261"/>
                </a:lnTo>
                <a:lnTo>
                  <a:pt x="2031" y="1322"/>
                </a:lnTo>
                <a:lnTo>
                  <a:pt x="1901" y="1261"/>
                </a:lnTo>
                <a:lnTo>
                  <a:pt x="1908" y="1190"/>
                </a:lnTo>
                <a:lnTo>
                  <a:pt x="1874" y="1154"/>
                </a:lnTo>
                <a:lnTo>
                  <a:pt x="1666" y="1154"/>
                </a:lnTo>
                <a:lnTo>
                  <a:pt x="1571" y="1176"/>
                </a:lnTo>
                <a:lnTo>
                  <a:pt x="1439" y="1140"/>
                </a:lnTo>
                <a:lnTo>
                  <a:pt x="1332" y="1176"/>
                </a:lnTo>
                <a:lnTo>
                  <a:pt x="1263" y="1211"/>
                </a:lnTo>
                <a:lnTo>
                  <a:pt x="1309" y="1322"/>
                </a:lnTo>
                <a:lnTo>
                  <a:pt x="1525" y="1322"/>
                </a:lnTo>
                <a:lnTo>
                  <a:pt x="1562" y="1424"/>
                </a:lnTo>
                <a:lnTo>
                  <a:pt x="1516" y="1520"/>
                </a:lnTo>
                <a:lnTo>
                  <a:pt x="1139" y="1459"/>
                </a:lnTo>
                <a:lnTo>
                  <a:pt x="1045" y="1543"/>
                </a:lnTo>
                <a:lnTo>
                  <a:pt x="852" y="1424"/>
                </a:lnTo>
                <a:lnTo>
                  <a:pt x="813" y="1322"/>
                </a:lnTo>
                <a:lnTo>
                  <a:pt x="583" y="1322"/>
                </a:lnTo>
                <a:lnTo>
                  <a:pt x="480" y="1372"/>
                </a:lnTo>
                <a:lnTo>
                  <a:pt x="356" y="1345"/>
                </a:lnTo>
                <a:lnTo>
                  <a:pt x="287" y="1436"/>
                </a:lnTo>
                <a:lnTo>
                  <a:pt x="192" y="1570"/>
                </a:lnTo>
                <a:lnTo>
                  <a:pt x="43" y="1738"/>
                </a:lnTo>
                <a:lnTo>
                  <a:pt x="0" y="2009"/>
                </a:lnTo>
                <a:lnTo>
                  <a:pt x="116" y="2374"/>
                </a:lnTo>
                <a:lnTo>
                  <a:pt x="287" y="2488"/>
                </a:lnTo>
                <a:lnTo>
                  <a:pt x="503" y="2412"/>
                </a:lnTo>
                <a:lnTo>
                  <a:pt x="719" y="2424"/>
                </a:lnTo>
                <a:lnTo>
                  <a:pt x="790" y="2596"/>
                </a:lnTo>
                <a:lnTo>
                  <a:pt x="899" y="2879"/>
                </a:lnTo>
                <a:lnTo>
                  <a:pt x="886" y="3161"/>
                </a:lnTo>
                <a:lnTo>
                  <a:pt x="925" y="3393"/>
                </a:lnTo>
                <a:lnTo>
                  <a:pt x="1029" y="3734"/>
                </a:lnTo>
                <a:lnTo>
                  <a:pt x="1063" y="3873"/>
                </a:lnTo>
                <a:lnTo>
                  <a:pt x="1366" y="3710"/>
                </a:lnTo>
                <a:lnTo>
                  <a:pt x="1551" y="3450"/>
                </a:lnTo>
                <a:lnTo>
                  <a:pt x="1551" y="3282"/>
                </a:lnTo>
                <a:lnTo>
                  <a:pt x="1742" y="3074"/>
                </a:lnTo>
                <a:lnTo>
                  <a:pt x="1755" y="2879"/>
                </a:lnTo>
                <a:lnTo>
                  <a:pt x="1716" y="2717"/>
                </a:lnTo>
                <a:lnTo>
                  <a:pt x="1874" y="2583"/>
                </a:lnTo>
                <a:lnTo>
                  <a:pt x="2004" y="2398"/>
                </a:lnTo>
                <a:lnTo>
                  <a:pt x="2092" y="2192"/>
                </a:lnTo>
                <a:lnTo>
                  <a:pt x="1935" y="2180"/>
                </a:lnTo>
                <a:lnTo>
                  <a:pt x="1789" y="2216"/>
                </a:lnTo>
                <a:lnTo>
                  <a:pt x="1728" y="2121"/>
                </a:lnTo>
                <a:lnTo>
                  <a:pt x="1682" y="2030"/>
                </a:lnTo>
                <a:lnTo>
                  <a:pt x="1585" y="1764"/>
                </a:lnTo>
                <a:lnTo>
                  <a:pt x="1466" y="1556"/>
                </a:lnTo>
                <a:lnTo>
                  <a:pt x="1535" y="1593"/>
                </a:lnTo>
                <a:lnTo>
                  <a:pt x="1585" y="1664"/>
                </a:lnTo>
                <a:lnTo>
                  <a:pt x="1682" y="1827"/>
                </a:lnTo>
                <a:lnTo>
                  <a:pt x="1762" y="1973"/>
                </a:lnTo>
                <a:lnTo>
                  <a:pt x="1805" y="2092"/>
                </a:lnTo>
                <a:lnTo>
                  <a:pt x="1824" y="2132"/>
                </a:lnTo>
                <a:lnTo>
                  <a:pt x="2058" y="2057"/>
                </a:lnTo>
                <a:lnTo>
                  <a:pt x="2235" y="1973"/>
                </a:lnTo>
                <a:lnTo>
                  <a:pt x="2295" y="1827"/>
                </a:lnTo>
                <a:lnTo>
                  <a:pt x="2161" y="1689"/>
                </a:lnTo>
                <a:lnTo>
                  <a:pt x="2154" y="1700"/>
                </a:lnTo>
                <a:lnTo>
                  <a:pt x="2042" y="1738"/>
                </a:lnTo>
                <a:lnTo>
                  <a:pt x="1981" y="1654"/>
                </a:lnTo>
                <a:lnTo>
                  <a:pt x="1962" y="1556"/>
                </a:lnTo>
                <a:lnTo>
                  <a:pt x="2004" y="1579"/>
                </a:lnTo>
                <a:lnTo>
                  <a:pt x="2112" y="1654"/>
                </a:lnTo>
                <a:lnTo>
                  <a:pt x="2211" y="1654"/>
                </a:lnTo>
                <a:lnTo>
                  <a:pt x="2285" y="1713"/>
                </a:lnTo>
                <a:lnTo>
                  <a:pt x="2450" y="1713"/>
                </a:lnTo>
                <a:lnTo>
                  <a:pt x="2522" y="1748"/>
                </a:lnTo>
                <a:lnTo>
                  <a:pt x="2618" y="1848"/>
                </a:lnTo>
                <a:lnTo>
                  <a:pt x="2668" y="1839"/>
                </a:lnTo>
                <a:lnTo>
                  <a:pt x="2714" y="2057"/>
                </a:lnTo>
                <a:lnTo>
                  <a:pt x="2825" y="2314"/>
                </a:lnTo>
                <a:lnTo>
                  <a:pt x="2968" y="2389"/>
                </a:lnTo>
                <a:lnTo>
                  <a:pt x="2944" y="2278"/>
                </a:lnTo>
                <a:lnTo>
                  <a:pt x="2934" y="2132"/>
                </a:lnTo>
                <a:lnTo>
                  <a:pt x="2934" y="2057"/>
                </a:lnTo>
                <a:lnTo>
                  <a:pt x="3064" y="1923"/>
                </a:lnTo>
                <a:lnTo>
                  <a:pt x="3183" y="1812"/>
                </a:lnTo>
                <a:lnTo>
                  <a:pt x="3280" y="1812"/>
                </a:lnTo>
                <a:lnTo>
                  <a:pt x="3333" y="1973"/>
                </a:lnTo>
                <a:lnTo>
                  <a:pt x="3390" y="2057"/>
                </a:lnTo>
                <a:lnTo>
                  <a:pt x="3513" y="2278"/>
                </a:lnTo>
                <a:lnTo>
                  <a:pt x="3560" y="2171"/>
                </a:lnTo>
                <a:lnTo>
                  <a:pt x="3677" y="2255"/>
                </a:lnTo>
                <a:lnTo>
                  <a:pt x="3751" y="2255"/>
                </a:lnTo>
                <a:lnTo>
                  <a:pt x="3801" y="2192"/>
                </a:lnTo>
                <a:lnTo>
                  <a:pt x="3786" y="2030"/>
                </a:lnTo>
                <a:lnTo>
                  <a:pt x="3690" y="1923"/>
                </a:lnTo>
                <a:lnTo>
                  <a:pt x="3717" y="1848"/>
                </a:lnTo>
                <a:lnTo>
                  <a:pt x="3883" y="1839"/>
                </a:lnTo>
                <a:lnTo>
                  <a:pt x="4013" y="1677"/>
                </a:lnTo>
                <a:lnTo>
                  <a:pt x="4066" y="1570"/>
                </a:lnTo>
                <a:lnTo>
                  <a:pt x="3970" y="1408"/>
                </a:lnTo>
                <a:lnTo>
                  <a:pt x="3916" y="1322"/>
                </a:lnTo>
                <a:lnTo>
                  <a:pt x="3933" y="1297"/>
                </a:lnTo>
                <a:lnTo>
                  <a:pt x="3863" y="1297"/>
                </a:lnTo>
                <a:lnTo>
                  <a:pt x="3874" y="1211"/>
                </a:lnTo>
                <a:lnTo>
                  <a:pt x="3943" y="1211"/>
                </a:lnTo>
                <a:lnTo>
                  <a:pt x="4027" y="1226"/>
                </a:lnTo>
                <a:lnTo>
                  <a:pt x="4150" y="1372"/>
                </a:lnTo>
                <a:lnTo>
                  <a:pt x="4196" y="1447"/>
                </a:lnTo>
                <a:lnTo>
                  <a:pt x="4186" y="1345"/>
                </a:lnTo>
                <a:lnTo>
                  <a:pt x="4116" y="1238"/>
                </a:lnTo>
                <a:lnTo>
                  <a:pt x="4136" y="1154"/>
                </a:lnTo>
                <a:lnTo>
                  <a:pt x="4220" y="1063"/>
                </a:lnTo>
                <a:lnTo>
                  <a:pt x="4246" y="894"/>
                </a:lnTo>
                <a:lnTo>
                  <a:pt x="4353" y="992"/>
                </a:lnTo>
                <a:lnTo>
                  <a:pt x="4377" y="942"/>
                </a:lnTo>
                <a:lnTo>
                  <a:pt x="4220" y="796"/>
                </a:lnTo>
                <a:lnTo>
                  <a:pt x="4163" y="721"/>
                </a:lnTo>
                <a:lnTo>
                  <a:pt x="4089" y="721"/>
                </a:lnTo>
                <a:lnTo>
                  <a:pt x="3959" y="696"/>
                </a:lnTo>
                <a:lnTo>
                  <a:pt x="4013" y="562"/>
                </a:lnTo>
                <a:lnTo>
                  <a:pt x="4196" y="539"/>
                </a:lnTo>
                <a:lnTo>
                  <a:pt x="4280" y="514"/>
                </a:lnTo>
                <a:lnTo>
                  <a:pt x="4362" y="491"/>
                </a:lnTo>
                <a:lnTo>
                  <a:pt x="4423" y="514"/>
                </a:lnTo>
                <a:lnTo>
                  <a:pt x="4412" y="589"/>
                </a:lnTo>
                <a:lnTo>
                  <a:pt x="4439" y="673"/>
                </a:lnTo>
                <a:lnTo>
                  <a:pt x="4535" y="708"/>
                </a:lnTo>
                <a:lnTo>
                  <a:pt x="4642" y="858"/>
                </a:lnTo>
                <a:lnTo>
                  <a:pt x="4616" y="637"/>
                </a:lnTo>
                <a:lnTo>
                  <a:pt x="4500" y="539"/>
                </a:lnTo>
                <a:lnTo>
                  <a:pt x="4596" y="503"/>
                </a:lnTo>
                <a:lnTo>
                  <a:pt x="4703" y="419"/>
                </a:lnTo>
                <a:lnTo>
                  <a:pt x="4719" y="419"/>
                </a:lnTo>
                <a:lnTo>
                  <a:pt x="4353" y="173"/>
                </a:lnTo>
                <a:lnTo>
                  <a:pt x="4280" y="221"/>
                </a:lnTo>
                <a:lnTo>
                  <a:pt x="4116" y="234"/>
                </a:lnTo>
                <a:lnTo>
                  <a:pt x="3933" y="186"/>
                </a:lnTo>
                <a:lnTo>
                  <a:pt x="3786" y="195"/>
                </a:lnTo>
                <a:lnTo>
                  <a:pt x="3610" y="146"/>
                </a:lnTo>
                <a:lnTo>
                  <a:pt x="3497" y="100"/>
                </a:lnTo>
                <a:lnTo>
                  <a:pt x="3471" y="137"/>
                </a:lnTo>
                <a:lnTo>
                  <a:pt x="3340" y="186"/>
                </a:lnTo>
                <a:lnTo>
                  <a:pt x="3141" y="159"/>
                </a:lnTo>
                <a:lnTo>
                  <a:pt x="2887" y="111"/>
                </a:lnTo>
                <a:lnTo>
                  <a:pt x="2754" y="137"/>
                </a:lnTo>
                <a:lnTo>
                  <a:pt x="2814" y="75"/>
                </a:lnTo>
                <a:lnTo>
                  <a:pt x="2704" y="23"/>
                </a:lnTo>
                <a:lnTo>
                  <a:pt x="2584" y="0"/>
                </a:lnTo>
                <a:lnTo>
                  <a:pt x="2427" y="52"/>
                </a:lnTo>
                <a:lnTo>
                  <a:pt x="2285" y="88"/>
                </a:lnTo>
                <a:lnTo>
                  <a:pt x="2161" y="137"/>
                </a:lnTo>
                <a:lnTo>
                  <a:pt x="2101" y="137"/>
                </a:lnTo>
                <a:lnTo>
                  <a:pt x="2154" y="221"/>
                </a:lnTo>
                <a:lnTo>
                  <a:pt x="2174" y="293"/>
                </a:lnTo>
                <a:lnTo>
                  <a:pt x="2138" y="293"/>
                </a:lnTo>
                <a:lnTo>
                  <a:pt x="2065" y="209"/>
                </a:lnTo>
                <a:lnTo>
                  <a:pt x="2031" y="137"/>
                </a:lnTo>
                <a:lnTo>
                  <a:pt x="1969" y="173"/>
                </a:lnTo>
                <a:lnTo>
                  <a:pt x="2042" y="269"/>
                </a:lnTo>
                <a:lnTo>
                  <a:pt x="1946" y="234"/>
                </a:lnTo>
                <a:lnTo>
                  <a:pt x="1839" y="234"/>
                </a:lnTo>
                <a:lnTo>
                  <a:pt x="1612" y="293"/>
                </a:lnTo>
                <a:lnTo>
                  <a:pt x="1428" y="305"/>
                </a:lnTo>
                <a:lnTo>
                  <a:pt x="1343" y="419"/>
                </a:lnTo>
                <a:lnTo>
                  <a:pt x="1263" y="319"/>
                </a:lnTo>
                <a:lnTo>
                  <a:pt x="1378" y="305"/>
                </a:lnTo>
                <a:lnTo>
                  <a:pt x="1405" y="244"/>
                </a:lnTo>
                <a:lnTo>
                  <a:pt x="1298" y="221"/>
                </a:lnTo>
                <a:lnTo>
                  <a:pt x="1125" y="186"/>
                </a:lnTo>
                <a:lnTo>
                  <a:pt x="959" y="221"/>
                </a:lnTo>
                <a:lnTo>
                  <a:pt x="836" y="269"/>
                </a:lnTo>
                <a:lnTo>
                  <a:pt x="695" y="407"/>
                </a:lnTo>
                <a:lnTo>
                  <a:pt x="660" y="478"/>
                </a:lnTo>
                <a:lnTo>
                  <a:pt x="660" y="574"/>
                </a:lnTo>
                <a:lnTo>
                  <a:pt x="695" y="601"/>
                </a:lnTo>
                <a:lnTo>
                  <a:pt x="768" y="553"/>
                </a:lnTo>
                <a:lnTo>
                  <a:pt x="813" y="589"/>
                </a:lnTo>
                <a:lnTo>
                  <a:pt x="836" y="685"/>
                </a:lnTo>
                <a:lnTo>
                  <a:pt x="933" y="646"/>
                </a:lnTo>
                <a:lnTo>
                  <a:pt x="933" y="562"/>
                </a:lnTo>
                <a:lnTo>
                  <a:pt x="933" y="491"/>
                </a:lnTo>
                <a:lnTo>
                  <a:pt x="1009" y="419"/>
                </a:lnTo>
                <a:lnTo>
                  <a:pt x="1090" y="319"/>
                </a:lnTo>
                <a:lnTo>
                  <a:pt x="1125" y="355"/>
                </a:lnTo>
                <a:lnTo>
                  <a:pt x="1045" y="428"/>
                </a:lnTo>
                <a:lnTo>
                  <a:pt x="1029" y="514"/>
                </a:lnTo>
                <a:lnTo>
                  <a:pt x="1045" y="624"/>
                </a:lnTo>
                <a:lnTo>
                  <a:pt x="1029" y="696"/>
                </a:lnTo>
                <a:lnTo>
                  <a:pt x="802" y="721"/>
                </a:lnTo>
                <a:lnTo>
                  <a:pt x="776" y="624"/>
                </a:lnTo>
                <a:lnTo>
                  <a:pt x="733" y="646"/>
                </a:lnTo>
                <a:lnTo>
                  <a:pt x="733" y="708"/>
                </a:lnTo>
                <a:lnTo>
                  <a:pt x="660" y="787"/>
                </a:lnTo>
                <a:lnTo>
                  <a:pt x="513" y="881"/>
                </a:lnTo>
                <a:lnTo>
                  <a:pt x="392" y="894"/>
                </a:lnTo>
                <a:lnTo>
                  <a:pt x="392" y="919"/>
                </a:lnTo>
                <a:lnTo>
                  <a:pt x="464" y="992"/>
                </a:lnTo>
                <a:lnTo>
                  <a:pt x="464" y="1063"/>
                </a:lnTo>
                <a:lnTo>
                  <a:pt x="419" y="1079"/>
                </a:lnTo>
                <a:lnTo>
                  <a:pt x="330" y="1079"/>
                </a:lnTo>
                <a:lnTo>
                  <a:pt x="249" y="1092"/>
                </a:lnTo>
                <a:lnTo>
                  <a:pt x="260" y="1140"/>
                </a:lnTo>
                <a:lnTo>
                  <a:pt x="260" y="1247"/>
                </a:lnTo>
                <a:lnTo>
                  <a:pt x="296" y="1322"/>
                </a:lnTo>
                <a:lnTo>
                  <a:pt x="426" y="1309"/>
                </a:lnTo>
                <a:lnTo>
                  <a:pt x="537" y="1274"/>
                </a:lnTo>
                <a:lnTo>
                  <a:pt x="576" y="1163"/>
                </a:lnTo>
                <a:lnTo>
                  <a:pt x="645" y="1079"/>
                </a:lnTo>
                <a:lnTo>
                  <a:pt x="756" y="1063"/>
                </a:lnTo>
                <a:lnTo>
                  <a:pt x="959" y="1211"/>
                </a:lnTo>
                <a:lnTo>
                  <a:pt x="959" y="1286"/>
                </a:lnTo>
                <a:lnTo>
                  <a:pt x="1022" y="1202"/>
                </a:lnTo>
                <a:lnTo>
                  <a:pt x="836" y="1040"/>
                </a:lnTo>
                <a:lnTo>
                  <a:pt x="872" y="1004"/>
                </a:lnTo>
                <a:lnTo>
                  <a:pt x="1022" y="1154"/>
                </a:lnTo>
                <a:lnTo>
                  <a:pt x="1139" y="1274"/>
                </a:lnTo>
                <a:lnTo>
                  <a:pt x="1116" y="1286"/>
                </a:lnTo>
                <a:lnTo>
                  <a:pt x="1152" y="1333"/>
                </a:lnTo>
                <a:lnTo>
                  <a:pt x="1202" y="1286"/>
                </a:lnTo>
                <a:lnTo>
                  <a:pt x="1175" y="1226"/>
                </a:lnTo>
                <a:lnTo>
                  <a:pt x="1202" y="1190"/>
                </a:lnTo>
                <a:lnTo>
                  <a:pt x="1263" y="1190"/>
                </a:lnTo>
                <a:lnTo>
                  <a:pt x="1316" y="1176"/>
                </a:lnTo>
                <a:lnTo>
                  <a:pt x="1282" y="1127"/>
                </a:lnTo>
                <a:lnTo>
                  <a:pt x="1309" y="1040"/>
                </a:lnTo>
                <a:lnTo>
                  <a:pt x="1366" y="969"/>
                </a:lnTo>
                <a:lnTo>
                  <a:pt x="1439" y="1053"/>
                </a:lnTo>
                <a:lnTo>
                  <a:pt x="1502" y="1028"/>
                </a:lnTo>
                <a:lnTo>
                  <a:pt x="1585" y="1079"/>
                </a:lnTo>
                <a:lnTo>
                  <a:pt x="1666" y="1154"/>
                </a:lnTo>
                <a:lnTo>
                  <a:pt x="1874" y="1154"/>
                </a:lnTo>
                <a:lnTo>
                  <a:pt x="1805" y="1053"/>
                </a:lnTo>
                <a:lnTo>
                  <a:pt x="1851" y="978"/>
                </a:lnTo>
                <a:lnTo>
                  <a:pt x="1935" y="969"/>
                </a:lnTo>
                <a:lnTo>
                  <a:pt x="1946" y="101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86" name="Freeform 26"/>
          <p:cNvSpPr>
            <a:spLocks/>
          </p:cNvSpPr>
          <p:nvPr/>
        </p:nvSpPr>
        <p:spPr bwMode="auto">
          <a:xfrm>
            <a:off x="4367213" y="2763838"/>
            <a:ext cx="231775" cy="506412"/>
          </a:xfrm>
          <a:custGeom>
            <a:avLst/>
            <a:gdLst>
              <a:gd name="T0" fmla="*/ 2147483646 w 260"/>
              <a:gd name="T1" fmla="*/ 2147483646 h 479"/>
              <a:gd name="T2" fmla="*/ 2147483646 w 260"/>
              <a:gd name="T3" fmla="*/ 2147483646 h 479"/>
              <a:gd name="T4" fmla="*/ 2147483646 w 260"/>
              <a:gd name="T5" fmla="*/ 2147483646 h 479"/>
              <a:gd name="T6" fmla="*/ 2147483646 w 260"/>
              <a:gd name="T7" fmla="*/ 2147483646 h 479"/>
              <a:gd name="T8" fmla="*/ 2147483646 w 260"/>
              <a:gd name="T9" fmla="*/ 2147483646 h 479"/>
              <a:gd name="T10" fmla="*/ 2147483646 w 260"/>
              <a:gd name="T11" fmla="*/ 2147483646 h 479"/>
              <a:gd name="T12" fmla="*/ 2147483646 w 260"/>
              <a:gd name="T13" fmla="*/ 2147483646 h 479"/>
              <a:gd name="T14" fmla="*/ 0 w 260"/>
              <a:gd name="T15" fmla="*/ 2147483646 h 479"/>
              <a:gd name="T16" fmla="*/ 2147483646 w 260"/>
              <a:gd name="T17" fmla="*/ 2147483646 h 479"/>
              <a:gd name="T18" fmla="*/ 2147483646 w 260"/>
              <a:gd name="T19" fmla="*/ 2147483646 h 479"/>
              <a:gd name="T20" fmla="*/ 2147483646 w 260"/>
              <a:gd name="T21" fmla="*/ 2147483646 h 479"/>
              <a:gd name="T22" fmla="*/ 2147483646 w 260"/>
              <a:gd name="T23" fmla="*/ 2147483646 h 479"/>
              <a:gd name="T24" fmla="*/ 2147483646 w 260"/>
              <a:gd name="T25" fmla="*/ 2147483646 h 479"/>
              <a:gd name="T26" fmla="*/ 2147483646 w 260"/>
              <a:gd name="T27" fmla="*/ 2147483646 h 479"/>
              <a:gd name="T28" fmla="*/ 2147483646 w 260"/>
              <a:gd name="T29" fmla="*/ 2147483646 h 479"/>
              <a:gd name="T30" fmla="*/ 2147483646 w 260"/>
              <a:gd name="T31" fmla="*/ 2147483646 h 479"/>
              <a:gd name="T32" fmla="*/ 2147483646 w 260"/>
              <a:gd name="T33" fmla="*/ 0 h 479"/>
              <a:gd name="T34" fmla="*/ 2147483646 w 260"/>
              <a:gd name="T35" fmla="*/ 2147483646 h 479"/>
              <a:gd name="T36" fmla="*/ 2147483646 w 260"/>
              <a:gd name="T37" fmla="*/ 2147483646 h 47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60" h="479">
                <a:moveTo>
                  <a:pt x="164" y="158"/>
                </a:moveTo>
                <a:lnTo>
                  <a:pt x="187" y="207"/>
                </a:lnTo>
                <a:lnTo>
                  <a:pt x="180" y="269"/>
                </a:lnTo>
                <a:lnTo>
                  <a:pt x="164" y="281"/>
                </a:lnTo>
                <a:lnTo>
                  <a:pt x="141" y="269"/>
                </a:lnTo>
                <a:lnTo>
                  <a:pt x="130" y="305"/>
                </a:lnTo>
                <a:lnTo>
                  <a:pt x="34" y="340"/>
                </a:lnTo>
                <a:lnTo>
                  <a:pt x="0" y="405"/>
                </a:lnTo>
                <a:lnTo>
                  <a:pt x="50" y="479"/>
                </a:lnTo>
                <a:lnTo>
                  <a:pt x="91" y="419"/>
                </a:lnTo>
                <a:lnTo>
                  <a:pt x="164" y="392"/>
                </a:lnTo>
                <a:lnTo>
                  <a:pt x="180" y="353"/>
                </a:lnTo>
                <a:lnTo>
                  <a:pt x="260" y="340"/>
                </a:lnTo>
                <a:lnTo>
                  <a:pt x="248" y="233"/>
                </a:lnTo>
                <a:lnTo>
                  <a:pt x="221" y="100"/>
                </a:lnTo>
                <a:lnTo>
                  <a:pt x="237" y="51"/>
                </a:lnTo>
                <a:lnTo>
                  <a:pt x="141" y="0"/>
                </a:lnTo>
                <a:lnTo>
                  <a:pt x="130" y="75"/>
                </a:lnTo>
                <a:lnTo>
                  <a:pt x="164" y="158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87" name="Freeform 27"/>
          <p:cNvSpPr>
            <a:spLocks/>
          </p:cNvSpPr>
          <p:nvPr/>
        </p:nvSpPr>
        <p:spPr bwMode="auto">
          <a:xfrm>
            <a:off x="4367213" y="2763838"/>
            <a:ext cx="231775" cy="506412"/>
          </a:xfrm>
          <a:custGeom>
            <a:avLst/>
            <a:gdLst>
              <a:gd name="T0" fmla="*/ 2147483646 w 260"/>
              <a:gd name="T1" fmla="*/ 2147483646 h 479"/>
              <a:gd name="T2" fmla="*/ 2147483646 w 260"/>
              <a:gd name="T3" fmla="*/ 2147483646 h 479"/>
              <a:gd name="T4" fmla="*/ 2147483646 w 260"/>
              <a:gd name="T5" fmla="*/ 2147483646 h 479"/>
              <a:gd name="T6" fmla="*/ 2147483646 w 260"/>
              <a:gd name="T7" fmla="*/ 2147483646 h 479"/>
              <a:gd name="T8" fmla="*/ 2147483646 w 260"/>
              <a:gd name="T9" fmla="*/ 2147483646 h 479"/>
              <a:gd name="T10" fmla="*/ 2147483646 w 260"/>
              <a:gd name="T11" fmla="*/ 2147483646 h 479"/>
              <a:gd name="T12" fmla="*/ 2147483646 w 260"/>
              <a:gd name="T13" fmla="*/ 2147483646 h 479"/>
              <a:gd name="T14" fmla="*/ 0 w 260"/>
              <a:gd name="T15" fmla="*/ 2147483646 h 479"/>
              <a:gd name="T16" fmla="*/ 2147483646 w 260"/>
              <a:gd name="T17" fmla="*/ 2147483646 h 479"/>
              <a:gd name="T18" fmla="*/ 2147483646 w 260"/>
              <a:gd name="T19" fmla="*/ 2147483646 h 479"/>
              <a:gd name="T20" fmla="*/ 2147483646 w 260"/>
              <a:gd name="T21" fmla="*/ 2147483646 h 479"/>
              <a:gd name="T22" fmla="*/ 2147483646 w 260"/>
              <a:gd name="T23" fmla="*/ 2147483646 h 479"/>
              <a:gd name="T24" fmla="*/ 2147483646 w 260"/>
              <a:gd name="T25" fmla="*/ 2147483646 h 479"/>
              <a:gd name="T26" fmla="*/ 2147483646 w 260"/>
              <a:gd name="T27" fmla="*/ 2147483646 h 479"/>
              <a:gd name="T28" fmla="*/ 2147483646 w 260"/>
              <a:gd name="T29" fmla="*/ 2147483646 h 479"/>
              <a:gd name="T30" fmla="*/ 2147483646 w 260"/>
              <a:gd name="T31" fmla="*/ 2147483646 h 479"/>
              <a:gd name="T32" fmla="*/ 2147483646 w 260"/>
              <a:gd name="T33" fmla="*/ 0 h 479"/>
              <a:gd name="T34" fmla="*/ 2147483646 w 260"/>
              <a:gd name="T35" fmla="*/ 2147483646 h 479"/>
              <a:gd name="T36" fmla="*/ 2147483646 w 260"/>
              <a:gd name="T37" fmla="*/ 2147483646 h 47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60" h="479">
                <a:moveTo>
                  <a:pt x="164" y="158"/>
                </a:moveTo>
                <a:lnTo>
                  <a:pt x="187" y="207"/>
                </a:lnTo>
                <a:lnTo>
                  <a:pt x="180" y="269"/>
                </a:lnTo>
                <a:lnTo>
                  <a:pt x="164" y="281"/>
                </a:lnTo>
                <a:lnTo>
                  <a:pt x="141" y="269"/>
                </a:lnTo>
                <a:lnTo>
                  <a:pt x="130" y="305"/>
                </a:lnTo>
                <a:lnTo>
                  <a:pt x="34" y="340"/>
                </a:lnTo>
                <a:lnTo>
                  <a:pt x="0" y="405"/>
                </a:lnTo>
                <a:lnTo>
                  <a:pt x="50" y="479"/>
                </a:lnTo>
                <a:lnTo>
                  <a:pt x="91" y="419"/>
                </a:lnTo>
                <a:lnTo>
                  <a:pt x="164" y="392"/>
                </a:lnTo>
                <a:lnTo>
                  <a:pt x="180" y="353"/>
                </a:lnTo>
                <a:lnTo>
                  <a:pt x="260" y="340"/>
                </a:lnTo>
                <a:lnTo>
                  <a:pt x="248" y="233"/>
                </a:lnTo>
                <a:lnTo>
                  <a:pt x="221" y="100"/>
                </a:lnTo>
                <a:lnTo>
                  <a:pt x="237" y="51"/>
                </a:lnTo>
                <a:lnTo>
                  <a:pt x="141" y="0"/>
                </a:lnTo>
                <a:lnTo>
                  <a:pt x="130" y="75"/>
                </a:lnTo>
                <a:lnTo>
                  <a:pt x="164" y="158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88" name="Freeform 28"/>
          <p:cNvSpPr>
            <a:spLocks/>
          </p:cNvSpPr>
          <p:nvPr/>
        </p:nvSpPr>
        <p:spPr bwMode="auto">
          <a:xfrm>
            <a:off x="3976688" y="4811713"/>
            <a:ext cx="1122362" cy="1062037"/>
          </a:xfrm>
          <a:custGeom>
            <a:avLst/>
            <a:gdLst>
              <a:gd name="T0" fmla="*/ 2147483646 w 1275"/>
              <a:gd name="T1" fmla="*/ 2147483646 h 1004"/>
              <a:gd name="T2" fmla="*/ 2147483646 w 1275"/>
              <a:gd name="T3" fmla="*/ 2147483646 h 1004"/>
              <a:gd name="T4" fmla="*/ 2147483646 w 1275"/>
              <a:gd name="T5" fmla="*/ 2147483646 h 1004"/>
              <a:gd name="T6" fmla="*/ 2147483646 w 1275"/>
              <a:gd name="T7" fmla="*/ 2147483646 h 1004"/>
              <a:gd name="T8" fmla="*/ 2147483646 w 1275"/>
              <a:gd name="T9" fmla="*/ 2147483646 h 1004"/>
              <a:gd name="T10" fmla="*/ 2147483646 w 1275"/>
              <a:gd name="T11" fmla="*/ 2147483646 h 1004"/>
              <a:gd name="T12" fmla="*/ 0 w 1275"/>
              <a:gd name="T13" fmla="*/ 2147483646 h 1004"/>
              <a:gd name="T14" fmla="*/ 2147483646 w 1275"/>
              <a:gd name="T15" fmla="*/ 2147483646 h 1004"/>
              <a:gd name="T16" fmla="*/ 2147483646 w 1275"/>
              <a:gd name="T17" fmla="*/ 2147483646 h 1004"/>
              <a:gd name="T18" fmla="*/ 2147483646 w 1275"/>
              <a:gd name="T19" fmla="*/ 2147483646 h 1004"/>
              <a:gd name="T20" fmla="*/ 2147483646 w 1275"/>
              <a:gd name="T21" fmla="*/ 2147483646 h 1004"/>
              <a:gd name="T22" fmla="*/ 2147483646 w 1275"/>
              <a:gd name="T23" fmla="*/ 2147483646 h 1004"/>
              <a:gd name="T24" fmla="*/ 2147483646 w 1275"/>
              <a:gd name="T25" fmla="*/ 2147483646 h 1004"/>
              <a:gd name="T26" fmla="*/ 2147483646 w 1275"/>
              <a:gd name="T27" fmla="*/ 2147483646 h 1004"/>
              <a:gd name="T28" fmla="*/ 2147483646 w 1275"/>
              <a:gd name="T29" fmla="*/ 2147483646 h 1004"/>
              <a:gd name="T30" fmla="*/ 2147483646 w 1275"/>
              <a:gd name="T31" fmla="*/ 2147483646 h 1004"/>
              <a:gd name="T32" fmla="*/ 2147483646 w 1275"/>
              <a:gd name="T33" fmla="*/ 2147483646 h 1004"/>
              <a:gd name="T34" fmla="*/ 2147483646 w 1275"/>
              <a:gd name="T35" fmla="*/ 2147483646 h 1004"/>
              <a:gd name="T36" fmla="*/ 2147483646 w 1275"/>
              <a:gd name="T37" fmla="*/ 0 h 1004"/>
              <a:gd name="T38" fmla="*/ 2147483646 w 1275"/>
              <a:gd name="T39" fmla="*/ 2147483646 h 1004"/>
              <a:gd name="T40" fmla="*/ 2147483646 w 1275"/>
              <a:gd name="T41" fmla="*/ 2147483646 h 1004"/>
              <a:gd name="T42" fmla="*/ 2147483646 w 1275"/>
              <a:gd name="T43" fmla="*/ 2147483646 h 1004"/>
              <a:gd name="T44" fmla="*/ 2147483646 w 1275"/>
              <a:gd name="T45" fmla="*/ 2147483646 h 1004"/>
              <a:gd name="T46" fmla="*/ 2147483646 w 1275"/>
              <a:gd name="T47" fmla="*/ 0 h 1004"/>
              <a:gd name="T48" fmla="*/ 2147483646 w 1275"/>
              <a:gd name="T49" fmla="*/ 2147483646 h 100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75" h="1004">
                <a:moveTo>
                  <a:pt x="660" y="36"/>
                </a:moveTo>
                <a:lnTo>
                  <a:pt x="592" y="120"/>
                </a:lnTo>
                <a:lnTo>
                  <a:pt x="442" y="130"/>
                </a:lnTo>
                <a:lnTo>
                  <a:pt x="287" y="341"/>
                </a:lnTo>
                <a:lnTo>
                  <a:pt x="70" y="376"/>
                </a:lnTo>
                <a:lnTo>
                  <a:pt x="50" y="660"/>
                </a:lnTo>
                <a:lnTo>
                  <a:pt x="0" y="794"/>
                </a:lnTo>
                <a:lnTo>
                  <a:pt x="153" y="894"/>
                </a:lnTo>
                <a:lnTo>
                  <a:pt x="407" y="780"/>
                </a:lnTo>
                <a:lnTo>
                  <a:pt x="565" y="794"/>
                </a:lnTo>
                <a:lnTo>
                  <a:pt x="660" y="842"/>
                </a:lnTo>
                <a:lnTo>
                  <a:pt x="637" y="965"/>
                </a:lnTo>
                <a:lnTo>
                  <a:pt x="756" y="1004"/>
                </a:lnTo>
                <a:lnTo>
                  <a:pt x="960" y="965"/>
                </a:lnTo>
                <a:lnTo>
                  <a:pt x="1213" y="696"/>
                </a:lnTo>
                <a:lnTo>
                  <a:pt x="1275" y="510"/>
                </a:lnTo>
                <a:lnTo>
                  <a:pt x="1175" y="341"/>
                </a:lnTo>
                <a:lnTo>
                  <a:pt x="1022" y="107"/>
                </a:lnTo>
                <a:lnTo>
                  <a:pt x="1010" y="0"/>
                </a:lnTo>
                <a:lnTo>
                  <a:pt x="976" y="84"/>
                </a:lnTo>
                <a:lnTo>
                  <a:pt x="902" y="221"/>
                </a:lnTo>
                <a:lnTo>
                  <a:pt x="803" y="194"/>
                </a:lnTo>
                <a:lnTo>
                  <a:pt x="792" y="95"/>
                </a:lnTo>
                <a:lnTo>
                  <a:pt x="769" y="0"/>
                </a:lnTo>
                <a:lnTo>
                  <a:pt x="660" y="3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91" name="Freeform 31"/>
          <p:cNvSpPr>
            <a:spLocks/>
          </p:cNvSpPr>
          <p:nvPr/>
        </p:nvSpPr>
        <p:spPr bwMode="auto">
          <a:xfrm>
            <a:off x="4598988" y="4483100"/>
            <a:ext cx="488950" cy="328613"/>
          </a:xfrm>
          <a:custGeom>
            <a:avLst/>
            <a:gdLst>
              <a:gd name="T0" fmla="*/ 0 w 557"/>
              <a:gd name="T1" fmla="*/ 2147483646 h 309"/>
              <a:gd name="T2" fmla="*/ 2147483646 w 557"/>
              <a:gd name="T3" fmla="*/ 2147483646 h 309"/>
              <a:gd name="T4" fmla="*/ 2147483646 w 557"/>
              <a:gd name="T5" fmla="*/ 2147483646 h 309"/>
              <a:gd name="T6" fmla="*/ 2147483646 w 557"/>
              <a:gd name="T7" fmla="*/ 2147483646 h 309"/>
              <a:gd name="T8" fmla="*/ 2147483646 w 557"/>
              <a:gd name="T9" fmla="*/ 2147483646 h 309"/>
              <a:gd name="T10" fmla="*/ 2147483646 w 557"/>
              <a:gd name="T11" fmla="*/ 2147483646 h 309"/>
              <a:gd name="T12" fmla="*/ 2147483646 w 557"/>
              <a:gd name="T13" fmla="*/ 2147483646 h 309"/>
              <a:gd name="T14" fmla="*/ 2147483646 w 557"/>
              <a:gd name="T15" fmla="*/ 0 h 309"/>
              <a:gd name="T16" fmla="*/ 0 w 557"/>
              <a:gd name="T17" fmla="*/ 2147483646 h 30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57" h="309">
                <a:moveTo>
                  <a:pt x="0" y="49"/>
                </a:moveTo>
                <a:lnTo>
                  <a:pt x="311" y="211"/>
                </a:lnTo>
                <a:lnTo>
                  <a:pt x="423" y="234"/>
                </a:lnTo>
                <a:lnTo>
                  <a:pt x="557" y="309"/>
                </a:lnTo>
                <a:lnTo>
                  <a:pt x="503" y="173"/>
                </a:lnTo>
                <a:lnTo>
                  <a:pt x="434" y="59"/>
                </a:lnTo>
                <a:lnTo>
                  <a:pt x="311" y="24"/>
                </a:lnTo>
                <a:lnTo>
                  <a:pt x="147" y="0"/>
                </a:lnTo>
                <a:lnTo>
                  <a:pt x="0" y="49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92" name="Freeform 32"/>
          <p:cNvSpPr>
            <a:spLocks/>
          </p:cNvSpPr>
          <p:nvPr/>
        </p:nvSpPr>
        <p:spPr bwMode="auto">
          <a:xfrm>
            <a:off x="4598988" y="4483100"/>
            <a:ext cx="488950" cy="328613"/>
          </a:xfrm>
          <a:custGeom>
            <a:avLst/>
            <a:gdLst>
              <a:gd name="T0" fmla="*/ 0 w 557"/>
              <a:gd name="T1" fmla="*/ 2147483646 h 309"/>
              <a:gd name="T2" fmla="*/ 2147483646 w 557"/>
              <a:gd name="T3" fmla="*/ 2147483646 h 309"/>
              <a:gd name="T4" fmla="*/ 2147483646 w 557"/>
              <a:gd name="T5" fmla="*/ 2147483646 h 309"/>
              <a:gd name="T6" fmla="*/ 2147483646 w 557"/>
              <a:gd name="T7" fmla="*/ 2147483646 h 309"/>
              <a:gd name="T8" fmla="*/ 2147483646 w 557"/>
              <a:gd name="T9" fmla="*/ 2147483646 h 309"/>
              <a:gd name="T10" fmla="*/ 2147483646 w 557"/>
              <a:gd name="T11" fmla="*/ 2147483646 h 309"/>
              <a:gd name="T12" fmla="*/ 2147483646 w 557"/>
              <a:gd name="T13" fmla="*/ 2147483646 h 309"/>
              <a:gd name="T14" fmla="*/ 2147483646 w 557"/>
              <a:gd name="T15" fmla="*/ 0 h 309"/>
              <a:gd name="T16" fmla="*/ 0 w 557"/>
              <a:gd name="T17" fmla="*/ 2147483646 h 30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57" h="309">
                <a:moveTo>
                  <a:pt x="0" y="49"/>
                </a:moveTo>
                <a:lnTo>
                  <a:pt x="311" y="211"/>
                </a:lnTo>
                <a:lnTo>
                  <a:pt x="423" y="234"/>
                </a:lnTo>
                <a:lnTo>
                  <a:pt x="557" y="309"/>
                </a:lnTo>
                <a:lnTo>
                  <a:pt x="503" y="173"/>
                </a:lnTo>
                <a:lnTo>
                  <a:pt x="434" y="59"/>
                </a:lnTo>
                <a:lnTo>
                  <a:pt x="311" y="24"/>
                </a:lnTo>
                <a:lnTo>
                  <a:pt x="147" y="0"/>
                </a:lnTo>
                <a:lnTo>
                  <a:pt x="0" y="49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93" name="Freeform 33"/>
          <p:cNvSpPr>
            <a:spLocks/>
          </p:cNvSpPr>
          <p:nvPr/>
        </p:nvSpPr>
        <p:spPr bwMode="auto">
          <a:xfrm>
            <a:off x="3998913" y="4198938"/>
            <a:ext cx="228600" cy="388937"/>
          </a:xfrm>
          <a:custGeom>
            <a:avLst/>
            <a:gdLst>
              <a:gd name="T0" fmla="*/ 2147483646 w 260"/>
              <a:gd name="T1" fmla="*/ 0 h 368"/>
              <a:gd name="T2" fmla="*/ 2147483646 w 260"/>
              <a:gd name="T3" fmla="*/ 2147483646 h 368"/>
              <a:gd name="T4" fmla="*/ 2147483646 w 260"/>
              <a:gd name="T5" fmla="*/ 2147483646 h 368"/>
              <a:gd name="T6" fmla="*/ 2147483646 w 260"/>
              <a:gd name="T7" fmla="*/ 2147483646 h 368"/>
              <a:gd name="T8" fmla="*/ 0 w 260"/>
              <a:gd name="T9" fmla="*/ 2147483646 h 368"/>
              <a:gd name="T10" fmla="*/ 0 w 260"/>
              <a:gd name="T11" fmla="*/ 2147483646 h 368"/>
              <a:gd name="T12" fmla="*/ 2147483646 w 260"/>
              <a:gd name="T13" fmla="*/ 2147483646 h 368"/>
              <a:gd name="T14" fmla="*/ 2147483646 w 260"/>
              <a:gd name="T15" fmla="*/ 0 h 3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60" h="368">
                <a:moveTo>
                  <a:pt x="260" y="0"/>
                </a:moveTo>
                <a:lnTo>
                  <a:pt x="214" y="234"/>
                </a:lnTo>
                <a:lnTo>
                  <a:pt x="164" y="368"/>
                </a:lnTo>
                <a:lnTo>
                  <a:pt x="76" y="328"/>
                </a:lnTo>
                <a:lnTo>
                  <a:pt x="0" y="280"/>
                </a:lnTo>
                <a:lnTo>
                  <a:pt x="0" y="146"/>
                </a:lnTo>
                <a:lnTo>
                  <a:pt x="34" y="87"/>
                </a:lnTo>
                <a:lnTo>
                  <a:pt x="260" y="0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94" name="Freeform 34"/>
          <p:cNvSpPr>
            <a:spLocks/>
          </p:cNvSpPr>
          <p:nvPr/>
        </p:nvSpPr>
        <p:spPr bwMode="auto">
          <a:xfrm>
            <a:off x="3998913" y="4198938"/>
            <a:ext cx="228600" cy="388937"/>
          </a:xfrm>
          <a:custGeom>
            <a:avLst/>
            <a:gdLst>
              <a:gd name="T0" fmla="*/ 2147483646 w 260"/>
              <a:gd name="T1" fmla="*/ 0 h 368"/>
              <a:gd name="T2" fmla="*/ 2147483646 w 260"/>
              <a:gd name="T3" fmla="*/ 2147483646 h 368"/>
              <a:gd name="T4" fmla="*/ 2147483646 w 260"/>
              <a:gd name="T5" fmla="*/ 2147483646 h 368"/>
              <a:gd name="T6" fmla="*/ 2147483646 w 260"/>
              <a:gd name="T7" fmla="*/ 2147483646 h 368"/>
              <a:gd name="T8" fmla="*/ 0 w 260"/>
              <a:gd name="T9" fmla="*/ 2147483646 h 368"/>
              <a:gd name="T10" fmla="*/ 0 w 260"/>
              <a:gd name="T11" fmla="*/ 2147483646 h 368"/>
              <a:gd name="T12" fmla="*/ 2147483646 w 260"/>
              <a:gd name="T13" fmla="*/ 2147483646 h 368"/>
              <a:gd name="T14" fmla="*/ 2147483646 w 260"/>
              <a:gd name="T15" fmla="*/ 0 h 3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60" h="368">
                <a:moveTo>
                  <a:pt x="260" y="0"/>
                </a:moveTo>
                <a:lnTo>
                  <a:pt x="214" y="234"/>
                </a:lnTo>
                <a:lnTo>
                  <a:pt x="164" y="368"/>
                </a:lnTo>
                <a:lnTo>
                  <a:pt x="76" y="328"/>
                </a:lnTo>
                <a:lnTo>
                  <a:pt x="0" y="280"/>
                </a:lnTo>
                <a:lnTo>
                  <a:pt x="0" y="146"/>
                </a:lnTo>
                <a:lnTo>
                  <a:pt x="34" y="87"/>
                </a:lnTo>
                <a:lnTo>
                  <a:pt x="260" y="0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95" name="Freeform 35"/>
          <p:cNvSpPr>
            <a:spLocks/>
          </p:cNvSpPr>
          <p:nvPr/>
        </p:nvSpPr>
        <p:spPr bwMode="auto">
          <a:xfrm>
            <a:off x="3613150" y="4213225"/>
            <a:ext cx="301625" cy="430213"/>
          </a:xfrm>
          <a:custGeom>
            <a:avLst/>
            <a:gdLst>
              <a:gd name="T0" fmla="*/ 0 w 342"/>
              <a:gd name="T1" fmla="*/ 0 h 405"/>
              <a:gd name="T2" fmla="*/ 2147483646 w 342"/>
              <a:gd name="T3" fmla="*/ 2147483646 h 405"/>
              <a:gd name="T4" fmla="*/ 2147483646 w 342"/>
              <a:gd name="T5" fmla="*/ 2147483646 h 405"/>
              <a:gd name="T6" fmla="*/ 2147483646 w 342"/>
              <a:gd name="T7" fmla="*/ 2147483646 h 405"/>
              <a:gd name="T8" fmla="*/ 2147483646 w 342"/>
              <a:gd name="T9" fmla="*/ 2147483646 h 405"/>
              <a:gd name="T10" fmla="*/ 0 w 342"/>
              <a:gd name="T11" fmla="*/ 0 h 4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42" h="405">
                <a:moveTo>
                  <a:pt x="0" y="0"/>
                </a:moveTo>
                <a:lnTo>
                  <a:pt x="227" y="364"/>
                </a:lnTo>
                <a:lnTo>
                  <a:pt x="303" y="405"/>
                </a:lnTo>
                <a:lnTo>
                  <a:pt x="342" y="305"/>
                </a:lnTo>
                <a:lnTo>
                  <a:pt x="219" y="147"/>
                </a:lnTo>
                <a:lnTo>
                  <a:pt x="0" y="0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96" name="Freeform 36"/>
          <p:cNvSpPr>
            <a:spLocks/>
          </p:cNvSpPr>
          <p:nvPr/>
        </p:nvSpPr>
        <p:spPr bwMode="auto">
          <a:xfrm>
            <a:off x="3613150" y="4213225"/>
            <a:ext cx="301625" cy="430213"/>
          </a:xfrm>
          <a:custGeom>
            <a:avLst/>
            <a:gdLst>
              <a:gd name="T0" fmla="*/ 0 w 342"/>
              <a:gd name="T1" fmla="*/ 0 h 405"/>
              <a:gd name="T2" fmla="*/ 2147483646 w 342"/>
              <a:gd name="T3" fmla="*/ 2147483646 h 405"/>
              <a:gd name="T4" fmla="*/ 2147483646 w 342"/>
              <a:gd name="T5" fmla="*/ 2147483646 h 405"/>
              <a:gd name="T6" fmla="*/ 2147483646 w 342"/>
              <a:gd name="T7" fmla="*/ 2147483646 h 405"/>
              <a:gd name="T8" fmla="*/ 2147483646 w 342"/>
              <a:gd name="T9" fmla="*/ 2147483646 h 405"/>
              <a:gd name="T10" fmla="*/ 0 w 342"/>
              <a:gd name="T11" fmla="*/ 0 h 4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42" h="405">
                <a:moveTo>
                  <a:pt x="0" y="0"/>
                </a:moveTo>
                <a:lnTo>
                  <a:pt x="227" y="364"/>
                </a:lnTo>
                <a:lnTo>
                  <a:pt x="303" y="405"/>
                </a:lnTo>
                <a:lnTo>
                  <a:pt x="342" y="305"/>
                </a:lnTo>
                <a:lnTo>
                  <a:pt x="219" y="147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97" name="Freeform 37"/>
          <p:cNvSpPr>
            <a:spLocks/>
          </p:cNvSpPr>
          <p:nvPr/>
        </p:nvSpPr>
        <p:spPr bwMode="auto">
          <a:xfrm>
            <a:off x="4241800" y="4319588"/>
            <a:ext cx="134938" cy="296862"/>
          </a:xfrm>
          <a:custGeom>
            <a:avLst/>
            <a:gdLst>
              <a:gd name="T0" fmla="*/ 0 w 154"/>
              <a:gd name="T1" fmla="*/ 2147483646 h 280"/>
              <a:gd name="T2" fmla="*/ 2147483646 w 154"/>
              <a:gd name="T3" fmla="*/ 2147483646 h 280"/>
              <a:gd name="T4" fmla="*/ 2147483646 w 154"/>
              <a:gd name="T5" fmla="*/ 2147483646 h 280"/>
              <a:gd name="T6" fmla="*/ 2147483646 w 154"/>
              <a:gd name="T7" fmla="*/ 2147483646 h 280"/>
              <a:gd name="T8" fmla="*/ 2147483646 w 154"/>
              <a:gd name="T9" fmla="*/ 2147483646 h 280"/>
              <a:gd name="T10" fmla="*/ 2147483646 w 154"/>
              <a:gd name="T11" fmla="*/ 0 h 280"/>
              <a:gd name="T12" fmla="*/ 0 w 154"/>
              <a:gd name="T13" fmla="*/ 2147483646 h 2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4" h="280">
                <a:moveTo>
                  <a:pt x="0" y="134"/>
                </a:moveTo>
                <a:lnTo>
                  <a:pt x="34" y="280"/>
                </a:lnTo>
                <a:lnTo>
                  <a:pt x="154" y="280"/>
                </a:lnTo>
                <a:lnTo>
                  <a:pt x="114" y="170"/>
                </a:lnTo>
                <a:lnTo>
                  <a:pt x="141" y="72"/>
                </a:lnTo>
                <a:lnTo>
                  <a:pt x="54" y="0"/>
                </a:lnTo>
                <a:lnTo>
                  <a:pt x="0" y="134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98" name="Freeform 38"/>
          <p:cNvSpPr>
            <a:spLocks/>
          </p:cNvSpPr>
          <p:nvPr/>
        </p:nvSpPr>
        <p:spPr bwMode="auto">
          <a:xfrm>
            <a:off x="4241800" y="4319588"/>
            <a:ext cx="134938" cy="296862"/>
          </a:xfrm>
          <a:custGeom>
            <a:avLst/>
            <a:gdLst>
              <a:gd name="T0" fmla="*/ 0 w 154"/>
              <a:gd name="T1" fmla="*/ 2147483646 h 280"/>
              <a:gd name="T2" fmla="*/ 2147483646 w 154"/>
              <a:gd name="T3" fmla="*/ 2147483646 h 280"/>
              <a:gd name="T4" fmla="*/ 2147483646 w 154"/>
              <a:gd name="T5" fmla="*/ 2147483646 h 280"/>
              <a:gd name="T6" fmla="*/ 2147483646 w 154"/>
              <a:gd name="T7" fmla="*/ 2147483646 h 280"/>
              <a:gd name="T8" fmla="*/ 2147483646 w 154"/>
              <a:gd name="T9" fmla="*/ 2147483646 h 280"/>
              <a:gd name="T10" fmla="*/ 2147483646 w 154"/>
              <a:gd name="T11" fmla="*/ 0 h 280"/>
              <a:gd name="T12" fmla="*/ 0 w 154"/>
              <a:gd name="T13" fmla="*/ 2147483646 h 2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4" h="280">
                <a:moveTo>
                  <a:pt x="0" y="134"/>
                </a:moveTo>
                <a:lnTo>
                  <a:pt x="34" y="280"/>
                </a:lnTo>
                <a:lnTo>
                  <a:pt x="154" y="280"/>
                </a:lnTo>
                <a:lnTo>
                  <a:pt x="114" y="170"/>
                </a:lnTo>
                <a:lnTo>
                  <a:pt x="141" y="72"/>
                </a:lnTo>
                <a:lnTo>
                  <a:pt x="54" y="0"/>
                </a:lnTo>
                <a:lnTo>
                  <a:pt x="0" y="134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99" name="Freeform 39"/>
          <p:cNvSpPr>
            <a:spLocks/>
          </p:cNvSpPr>
          <p:nvPr/>
        </p:nvSpPr>
        <p:spPr bwMode="auto">
          <a:xfrm>
            <a:off x="4270375" y="3389313"/>
            <a:ext cx="85725" cy="314325"/>
          </a:xfrm>
          <a:custGeom>
            <a:avLst/>
            <a:gdLst>
              <a:gd name="T0" fmla="*/ 0 w 96"/>
              <a:gd name="T1" fmla="*/ 2147483646 h 296"/>
              <a:gd name="T2" fmla="*/ 0 w 96"/>
              <a:gd name="T3" fmla="*/ 2147483646 h 296"/>
              <a:gd name="T4" fmla="*/ 2147483646 w 96"/>
              <a:gd name="T5" fmla="*/ 2147483646 h 296"/>
              <a:gd name="T6" fmla="*/ 2147483646 w 96"/>
              <a:gd name="T7" fmla="*/ 2147483646 h 296"/>
              <a:gd name="T8" fmla="*/ 2147483646 w 96"/>
              <a:gd name="T9" fmla="*/ 0 h 296"/>
              <a:gd name="T10" fmla="*/ 0 w 96"/>
              <a:gd name="T11" fmla="*/ 2147483646 h 2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6" h="296">
                <a:moveTo>
                  <a:pt x="0" y="9"/>
                </a:moveTo>
                <a:lnTo>
                  <a:pt x="0" y="157"/>
                </a:lnTo>
                <a:lnTo>
                  <a:pt x="96" y="296"/>
                </a:lnTo>
                <a:lnTo>
                  <a:pt x="70" y="134"/>
                </a:lnTo>
                <a:lnTo>
                  <a:pt x="70" y="0"/>
                </a:lnTo>
                <a:lnTo>
                  <a:pt x="0" y="9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00" name="Freeform 40"/>
          <p:cNvSpPr>
            <a:spLocks/>
          </p:cNvSpPr>
          <p:nvPr/>
        </p:nvSpPr>
        <p:spPr bwMode="auto">
          <a:xfrm>
            <a:off x="2597150" y="1598613"/>
            <a:ext cx="169863" cy="68262"/>
          </a:xfrm>
          <a:custGeom>
            <a:avLst/>
            <a:gdLst>
              <a:gd name="T0" fmla="*/ 0 w 192"/>
              <a:gd name="T1" fmla="*/ 2147483646 h 64"/>
              <a:gd name="T2" fmla="*/ 2147483646 w 192"/>
              <a:gd name="T3" fmla="*/ 2147483646 h 64"/>
              <a:gd name="T4" fmla="*/ 2147483646 w 192"/>
              <a:gd name="T5" fmla="*/ 2147483646 h 64"/>
              <a:gd name="T6" fmla="*/ 2147483646 w 192"/>
              <a:gd name="T7" fmla="*/ 0 h 64"/>
              <a:gd name="T8" fmla="*/ 0 w 192"/>
              <a:gd name="T9" fmla="*/ 2147483646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2" h="64">
                <a:moveTo>
                  <a:pt x="0" y="16"/>
                </a:moveTo>
                <a:lnTo>
                  <a:pt x="139" y="64"/>
                </a:lnTo>
                <a:lnTo>
                  <a:pt x="192" y="48"/>
                </a:lnTo>
                <a:lnTo>
                  <a:pt x="57" y="0"/>
                </a:lnTo>
                <a:lnTo>
                  <a:pt x="0" y="16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01" name="Freeform 41"/>
          <p:cNvSpPr>
            <a:spLocks/>
          </p:cNvSpPr>
          <p:nvPr/>
        </p:nvSpPr>
        <p:spPr bwMode="auto">
          <a:xfrm>
            <a:off x="2597150" y="1598613"/>
            <a:ext cx="169863" cy="68262"/>
          </a:xfrm>
          <a:custGeom>
            <a:avLst/>
            <a:gdLst>
              <a:gd name="T0" fmla="*/ 0 w 192"/>
              <a:gd name="T1" fmla="*/ 2147483646 h 64"/>
              <a:gd name="T2" fmla="*/ 2147483646 w 192"/>
              <a:gd name="T3" fmla="*/ 2147483646 h 64"/>
              <a:gd name="T4" fmla="*/ 2147483646 w 192"/>
              <a:gd name="T5" fmla="*/ 2147483646 h 64"/>
              <a:gd name="T6" fmla="*/ 2147483646 w 192"/>
              <a:gd name="T7" fmla="*/ 0 h 64"/>
              <a:gd name="T8" fmla="*/ 0 w 192"/>
              <a:gd name="T9" fmla="*/ 2147483646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2" h="64">
                <a:moveTo>
                  <a:pt x="0" y="16"/>
                </a:moveTo>
                <a:lnTo>
                  <a:pt x="139" y="64"/>
                </a:lnTo>
                <a:lnTo>
                  <a:pt x="192" y="48"/>
                </a:lnTo>
                <a:lnTo>
                  <a:pt x="57" y="0"/>
                </a:lnTo>
                <a:lnTo>
                  <a:pt x="0" y="16"/>
                </a:lnTo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02" name="Rectangle 42"/>
          <p:cNvSpPr>
            <a:spLocks noChangeArrowheads="1"/>
          </p:cNvSpPr>
          <p:nvPr/>
        </p:nvSpPr>
        <p:spPr bwMode="auto">
          <a:xfrm>
            <a:off x="690563" y="2330450"/>
            <a:ext cx="1133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03" name="Rectangle 43"/>
          <p:cNvSpPr>
            <a:spLocks noChangeArrowheads="1"/>
          </p:cNvSpPr>
          <p:nvPr/>
        </p:nvSpPr>
        <p:spPr bwMode="auto">
          <a:xfrm>
            <a:off x="3708400" y="3325813"/>
            <a:ext cx="211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04" name="Rectangle 44"/>
          <p:cNvSpPr>
            <a:spLocks noChangeArrowheads="1"/>
          </p:cNvSpPr>
          <p:nvPr/>
        </p:nvSpPr>
        <p:spPr bwMode="auto">
          <a:xfrm>
            <a:off x="2651125" y="3290888"/>
            <a:ext cx="21145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05" name="Rectangle 45"/>
          <p:cNvSpPr>
            <a:spLocks noChangeArrowheads="1"/>
          </p:cNvSpPr>
          <p:nvPr/>
        </p:nvSpPr>
        <p:spPr bwMode="auto">
          <a:xfrm>
            <a:off x="3406775" y="3976688"/>
            <a:ext cx="7112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06" name="Freeform 46"/>
          <p:cNvSpPr>
            <a:spLocks/>
          </p:cNvSpPr>
          <p:nvPr/>
        </p:nvSpPr>
        <p:spPr bwMode="auto">
          <a:xfrm>
            <a:off x="715963" y="1290638"/>
            <a:ext cx="1809750" cy="4983162"/>
          </a:xfrm>
          <a:custGeom>
            <a:avLst/>
            <a:gdLst>
              <a:gd name="T0" fmla="*/ 2147483646 w 2055"/>
              <a:gd name="T1" fmla="*/ 0 h 4709"/>
              <a:gd name="T2" fmla="*/ 2147483646 w 2055"/>
              <a:gd name="T3" fmla="*/ 2147483646 h 4709"/>
              <a:gd name="T4" fmla="*/ 2147483646 w 2055"/>
              <a:gd name="T5" fmla="*/ 2147483646 h 4709"/>
              <a:gd name="T6" fmla="*/ 2147483646 w 2055"/>
              <a:gd name="T7" fmla="*/ 2147483646 h 4709"/>
              <a:gd name="T8" fmla="*/ 2147483646 w 2055"/>
              <a:gd name="T9" fmla="*/ 2147483646 h 4709"/>
              <a:gd name="T10" fmla="*/ 2147483646 w 2055"/>
              <a:gd name="T11" fmla="*/ 2147483646 h 4709"/>
              <a:gd name="T12" fmla="*/ 2147483646 w 2055"/>
              <a:gd name="T13" fmla="*/ 2147483646 h 4709"/>
              <a:gd name="T14" fmla="*/ 2147483646 w 2055"/>
              <a:gd name="T15" fmla="*/ 2147483646 h 4709"/>
              <a:gd name="T16" fmla="*/ 2147483646 w 2055"/>
              <a:gd name="T17" fmla="*/ 2147483646 h 4709"/>
              <a:gd name="T18" fmla="*/ 2147483646 w 2055"/>
              <a:gd name="T19" fmla="*/ 2147483646 h 4709"/>
              <a:gd name="T20" fmla="*/ 2147483646 w 2055"/>
              <a:gd name="T21" fmla="*/ 2147483646 h 4709"/>
              <a:gd name="T22" fmla="*/ 2147483646 w 2055"/>
              <a:gd name="T23" fmla="*/ 2147483646 h 4709"/>
              <a:gd name="T24" fmla="*/ 2147483646 w 2055"/>
              <a:gd name="T25" fmla="*/ 2147483646 h 4709"/>
              <a:gd name="T26" fmla="*/ 2147483646 w 2055"/>
              <a:gd name="T27" fmla="*/ 2147483646 h 4709"/>
              <a:gd name="T28" fmla="*/ 2147483646 w 2055"/>
              <a:gd name="T29" fmla="*/ 2147483646 h 4709"/>
              <a:gd name="T30" fmla="*/ 2147483646 w 2055"/>
              <a:gd name="T31" fmla="*/ 2147483646 h 4709"/>
              <a:gd name="T32" fmla="*/ 2147483646 w 2055"/>
              <a:gd name="T33" fmla="*/ 2147483646 h 4709"/>
              <a:gd name="T34" fmla="*/ 2147483646 w 2055"/>
              <a:gd name="T35" fmla="*/ 2147483646 h 4709"/>
              <a:gd name="T36" fmla="*/ 2147483646 w 2055"/>
              <a:gd name="T37" fmla="*/ 2147483646 h 4709"/>
              <a:gd name="T38" fmla="*/ 2147483646 w 2055"/>
              <a:gd name="T39" fmla="*/ 2147483646 h 4709"/>
              <a:gd name="T40" fmla="*/ 2147483646 w 2055"/>
              <a:gd name="T41" fmla="*/ 2147483646 h 4709"/>
              <a:gd name="T42" fmla="*/ 2147483646 w 2055"/>
              <a:gd name="T43" fmla="*/ 2147483646 h 4709"/>
              <a:gd name="T44" fmla="*/ 2147483646 w 2055"/>
              <a:gd name="T45" fmla="*/ 2147483646 h 4709"/>
              <a:gd name="T46" fmla="*/ 2147483646 w 2055"/>
              <a:gd name="T47" fmla="*/ 2147483646 h 4709"/>
              <a:gd name="T48" fmla="*/ 2147483646 w 2055"/>
              <a:gd name="T49" fmla="*/ 2147483646 h 4709"/>
              <a:gd name="T50" fmla="*/ 2147483646 w 2055"/>
              <a:gd name="T51" fmla="*/ 2147483646 h 4709"/>
              <a:gd name="T52" fmla="*/ 2147483646 w 2055"/>
              <a:gd name="T53" fmla="*/ 2147483646 h 4709"/>
              <a:gd name="T54" fmla="*/ 2147483646 w 2055"/>
              <a:gd name="T55" fmla="*/ 2147483646 h 4709"/>
              <a:gd name="T56" fmla="*/ 0 w 2055"/>
              <a:gd name="T57" fmla="*/ 2147483646 h 470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055" h="4709">
                <a:moveTo>
                  <a:pt x="2055" y="0"/>
                </a:moveTo>
                <a:lnTo>
                  <a:pt x="1846" y="382"/>
                </a:lnTo>
                <a:lnTo>
                  <a:pt x="1641" y="762"/>
                </a:lnTo>
                <a:lnTo>
                  <a:pt x="1539" y="949"/>
                </a:lnTo>
                <a:lnTo>
                  <a:pt x="1439" y="1137"/>
                </a:lnTo>
                <a:lnTo>
                  <a:pt x="1343" y="1320"/>
                </a:lnTo>
                <a:lnTo>
                  <a:pt x="1247" y="1502"/>
                </a:lnTo>
                <a:lnTo>
                  <a:pt x="1154" y="1681"/>
                </a:lnTo>
                <a:lnTo>
                  <a:pt x="1063" y="1855"/>
                </a:lnTo>
                <a:lnTo>
                  <a:pt x="977" y="2028"/>
                </a:lnTo>
                <a:lnTo>
                  <a:pt x="893" y="2196"/>
                </a:lnTo>
                <a:lnTo>
                  <a:pt x="813" y="2362"/>
                </a:lnTo>
                <a:lnTo>
                  <a:pt x="737" y="2521"/>
                </a:lnTo>
                <a:lnTo>
                  <a:pt x="665" y="2676"/>
                </a:lnTo>
                <a:lnTo>
                  <a:pt x="599" y="2826"/>
                </a:lnTo>
                <a:lnTo>
                  <a:pt x="537" y="2970"/>
                </a:lnTo>
                <a:lnTo>
                  <a:pt x="480" y="3109"/>
                </a:lnTo>
                <a:lnTo>
                  <a:pt x="428" y="3245"/>
                </a:lnTo>
                <a:lnTo>
                  <a:pt x="380" y="3373"/>
                </a:lnTo>
                <a:lnTo>
                  <a:pt x="335" y="3500"/>
                </a:lnTo>
                <a:lnTo>
                  <a:pt x="292" y="3621"/>
                </a:lnTo>
                <a:lnTo>
                  <a:pt x="255" y="3741"/>
                </a:lnTo>
                <a:lnTo>
                  <a:pt x="219" y="3857"/>
                </a:lnTo>
                <a:lnTo>
                  <a:pt x="187" y="3969"/>
                </a:lnTo>
                <a:lnTo>
                  <a:pt x="155" y="4080"/>
                </a:lnTo>
                <a:lnTo>
                  <a:pt x="127" y="4187"/>
                </a:lnTo>
                <a:lnTo>
                  <a:pt x="100" y="4294"/>
                </a:lnTo>
                <a:lnTo>
                  <a:pt x="48" y="4503"/>
                </a:lnTo>
                <a:lnTo>
                  <a:pt x="0" y="4709"/>
                </a:lnTo>
              </a:path>
            </a:pathLst>
          </a:custGeom>
          <a:noFill/>
          <a:ln w="7938">
            <a:solidFill>
              <a:schemeClr val="accent6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07" name="Freeform 47"/>
          <p:cNvSpPr>
            <a:spLocks/>
          </p:cNvSpPr>
          <p:nvPr/>
        </p:nvSpPr>
        <p:spPr bwMode="auto">
          <a:xfrm>
            <a:off x="5014913" y="1290638"/>
            <a:ext cx="1120775" cy="4983162"/>
          </a:xfrm>
          <a:custGeom>
            <a:avLst/>
            <a:gdLst>
              <a:gd name="T0" fmla="*/ 0 w 1271"/>
              <a:gd name="T1" fmla="*/ 0 h 4709"/>
              <a:gd name="T2" fmla="*/ 2147483646 w 1271"/>
              <a:gd name="T3" fmla="*/ 2147483646 h 4709"/>
              <a:gd name="T4" fmla="*/ 2147483646 w 1271"/>
              <a:gd name="T5" fmla="*/ 2147483646 h 4709"/>
              <a:gd name="T6" fmla="*/ 2147483646 w 1271"/>
              <a:gd name="T7" fmla="*/ 2147483646 h 4709"/>
              <a:gd name="T8" fmla="*/ 2147483646 w 1271"/>
              <a:gd name="T9" fmla="*/ 2147483646 h 4709"/>
              <a:gd name="T10" fmla="*/ 2147483646 w 1271"/>
              <a:gd name="T11" fmla="*/ 2147483646 h 4709"/>
              <a:gd name="T12" fmla="*/ 2147483646 w 1271"/>
              <a:gd name="T13" fmla="*/ 2147483646 h 4709"/>
              <a:gd name="T14" fmla="*/ 2147483646 w 1271"/>
              <a:gd name="T15" fmla="*/ 2147483646 h 4709"/>
              <a:gd name="T16" fmla="*/ 2147483646 w 1271"/>
              <a:gd name="T17" fmla="*/ 2147483646 h 4709"/>
              <a:gd name="T18" fmla="*/ 2147483646 w 1271"/>
              <a:gd name="T19" fmla="*/ 2147483646 h 4709"/>
              <a:gd name="T20" fmla="*/ 2147483646 w 1271"/>
              <a:gd name="T21" fmla="*/ 2147483646 h 4709"/>
              <a:gd name="T22" fmla="*/ 2147483646 w 1271"/>
              <a:gd name="T23" fmla="*/ 2147483646 h 4709"/>
              <a:gd name="T24" fmla="*/ 2147483646 w 1271"/>
              <a:gd name="T25" fmla="*/ 2147483646 h 4709"/>
              <a:gd name="T26" fmla="*/ 2147483646 w 1271"/>
              <a:gd name="T27" fmla="*/ 2147483646 h 4709"/>
              <a:gd name="T28" fmla="*/ 2147483646 w 1271"/>
              <a:gd name="T29" fmla="*/ 2147483646 h 4709"/>
              <a:gd name="T30" fmla="*/ 2147483646 w 1271"/>
              <a:gd name="T31" fmla="*/ 2147483646 h 4709"/>
              <a:gd name="T32" fmla="*/ 2147483646 w 1271"/>
              <a:gd name="T33" fmla="*/ 2147483646 h 4709"/>
              <a:gd name="T34" fmla="*/ 2147483646 w 1271"/>
              <a:gd name="T35" fmla="*/ 2147483646 h 4709"/>
              <a:gd name="T36" fmla="*/ 2147483646 w 1271"/>
              <a:gd name="T37" fmla="*/ 2147483646 h 4709"/>
              <a:gd name="T38" fmla="*/ 2147483646 w 1271"/>
              <a:gd name="T39" fmla="*/ 2147483646 h 4709"/>
              <a:gd name="T40" fmla="*/ 2147483646 w 1271"/>
              <a:gd name="T41" fmla="*/ 2147483646 h 4709"/>
              <a:gd name="T42" fmla="*/ 2147483646 w 1271"/>
              <a:gd name="T43" fmla="*/ 2147483646 h 4709"/>
              <a:gd name="T44" fmla="*/ 2147483646 w 1271"/>
              <a:gd name="T45" fmla="*/ 2147483646 h 4709"/>
              <a:gd name="T46" fmla="*/ 2147483646 w 1271"/>
              <a:gd name="T47" fmla="*/ 2147483646 h 4709"/>
              <a:gd name="T48" fmla="*/ 2147483646 w 1271"/>
              <a:gd name="T49" fmla="*/ 2147483646 h 4709"/>
              <a:gd name="T50" fmla="*/ 2147483646 w 1271"/>
              <a:gd name="T51" fmla="*/ 2147483646 h 4709"/>
              <a:gd name="T52" fmla="*/ 2147483646 w 1271"/>
              <a:gd name="T53" fmla="*/ 2147483646 h 4709"/>
              <a:gd name="T54" fmla="*/ 2147483646 w 1271"/>
              <a:gd name="T55" fmla="*/ 2147483646 h 4709"/>
              <a:gd name="T56" fmla="*/ 2147483646 w 1271"/>
              <a:gd name="T57" fmla="*/ 2147483646 h 4709"/>
              <a:gd name="T58" fmla="*/ 2147483646 w 1271"/>
              <a:gd name="T59" fmla="*/ 2147483646 h 4709"/>
              <a:gd name="T60" fmla="*/ 2147483646 w 1271"/>
              <a:gd name="T61" fmla="*/ 2147483646 h 4709"/>
              <a:gd name="T62" fmla="*/ 2147483646 w 1271"/>
              <a:gd name="T63" fmla="*/ 2147483646 h 4709"/>
              <a:gd name="T64" fmla="*/ 2147483646 w 1271"/>
              <a:gd name="T65" fmla="*/ 2147483646 h 4709"/>
              <a:gd name="T66" fmla="*/ 2147483646 w 1271"/>
              <a:gd name="T67" fmla="*/ 2147483646 h 4709"/>
              <a:gd name="T68" fmla="*/ 2147483646 w 1271"/>
              <a:gd name="T69" fmla="*/ 2147483646 h 4709"/>
              <a:gd name="T70" fmla="*/ 2147483646 w 1271"/>
              <a:gd name="T71" fmla="*/ 2147483646 h 4709"/>
              <a:gd name="T72" fmla="*/ 2147483646 w 1271"/>
              <a:gd name="T73" fmla="*/ 2147483646 h 4709"/>
              <a:gd name="T74" fmla="*/ 2147483646 w 1271"/>
              <a:gd name="T75" fmla="*/ 2147483646 h 4709"/>
              <a:gd name="T76" fmla="*/ 2147483646 w 1271"/>
              <a:gd name="T77" fmla="*/ 2147483646 h 4709"/>
              <a:gd name="T78" fmla="*/ 2147483646 w 1271"/>
              <a:gd name="T79" fmla="*/ 2147483646 h 4709"/>
              <a:gd name="T80" fmla="*/ 2147483646 w 1271"/>
              <a:gd name="T81" fmla="*/ 2147483646 h 4709"/>
              <a:gd name="T82" fmla="*/ 2147483646 w 1271"/>
              <a:gd name="T83" fmla="*/ 2147483646 h 4709"/>
              <a:gd name="T84" fmla="*/ 2147483646 w 1271"/>
              <a:gd name="T85" fmla="*/ 2147483646 h 4709"/>
              <a:gd name="T86" fmla="*/ 2147483646 w 1271"/>
              <a:gd name="T87" fmla="*/ 2147483646 h 4709"/>
              <a:gd name="T88" fmla="*/ 2147483646 w 1271"/>
              <a:gd name="T89" fmla="*/ 2147483646 h 470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71" h="4709">
                <a:moveTo>
                  <a:pt x="0" y="0"/>
                </a:moveTo>
                <a:lnTo>
                  <a:pt x="162" y="494"/>
                </a:lnTo>
                <a:lnTo>
                  <a:pt x="241" y="739"/>
                </a:lnTo>
                <a:lnTo>
                  <a:pt x="321" y="981"/>
                </a:lnTo>
                <a:lnTo>
                  <a:pt x="397" y="1222"/>
                </a:lnTo>
                <a:lnTo>
                  <a:pt x="474" y="1458"/>
                </a:lnTo>
                <a:lnTo>
                  <a:pt x="547" y="1688"/>
                </a:lnTo>
                <a:lnTo>
                  <a:pt x="619" y="1914"/>
                </a:lnTo>
                <a:lnTo>
                  <a:pt x="688" y="2132"/>
                </a:lnTo>
                <a:lnTo>
                  <a:pt x="722" y="2239"/>
                </a:lnTo>
                <a:lnTo>
                  <a:pt x="754" y="2344"/>
                </a:lnTo>
                <a:lnTo>
                  <a:pt x="786" y="2448"/>
                </a:lnTo>
                <a:lnTo>
                  <a:pt x="817" y="2549"/>
                </a:lnTo>
                <a:lnTo>
                  <a:pt x="847" y="2647"/>
                </a:lnTo>
                <a:lnTo>
                  <a:pt x="877" y="2746"/>
                </a:lnTo>
                <a:lnTo>
                  <a:pt x="906" y="2838"/>
                </a:lnTo>
                <a:lnTo>
                  <a:pt x="933" y="2931"/>
                </a:lnTo>
                <a:lnTo>
                  <a:pt x="959" y="3020"/>
                </a:lnTo>
                <a:lnTo>
                  <a:pt x="984" y="3108"/>
                </a:lnTo>
                <a:lnTo>
                  <a:pt x="1009" y="3191"/>
                </a:lnTo>
                <a:lnTo>
                  <a:pt x="1031" y="3272"/>
                </a:lnTo>
                <a:lnTo>
                  <a:pt x="1054" y="3350"/>
                </a:lnTo>
                <a:lnTo>
                  <a:pt x="1073" y="3425"/>
                </a:lnTo>
                <a:lnTo>
                  <a:pt x="1093" y="3496"/>
                </a:lnTo>
                <a:lnTo>
                  <a:pt x="1111" y="3566"/>
                </a:lnTo>
                <a:lnTo>
                  <a:pt x="1127" y="3632"/>
                </a:lnTo>
                <a:lnTo>
                  <a:pt x="1143" y="3696"/>
                </a:lnTo>
                <a:lnTo>
                  <a:pt x="1157" y="3755"/>
                </a:lnTo>
                <a:lnTo>
                  <a:pt x="1170" y="3814"/>
                </a:lnTo>
                <a:lnTo>
                  <a:pt x="1182" y="3869"/>
                </a:lnTo>
                <a:lnTo>
                  <a:pt x="1193" y="3921"/>
                </a:lnTo>
                <a:lnTo>
                  <a:pt x="1204" y="3973"/>
                </a:lnTo>
                <a:lnTo>
                  <a:pt x="1213" y="4021"/>
                </a:lnTo>
                <a:lnTo>
                  <a:pt x="1221" y="4067"/>
                </a:lnTo>
                <a:lnTo>
                  <a:pt x="1229" y="4110"/>
                </a:lnTo>
                <a:lnTo>
                  <a:pt x="1236" y="4153"/>
                </a:lnTo>
                <a:lnTo>
                  <a:pt x="1243" y="4192"/>
                </a:lnTo>
                <a:lnTo>
                  <a:pt x="1252" y="4269"/>
                </a:lnTo>
                <a:lnTo>
                  <a:pt x="1259" y="4337"/>
                </a:lnTo>
                <a:lnTo>
                  <a:pt x="1264" y="4401"/>
                </a:lnTo>
                <a:lnTo>
                  <a:pt x="1268" y="4460"/>
                </a:lnTo>
                <a:lnTo>
                  <a:pt x="1270" y="4513"/>
                </a:lnTo>
                <a:lnTo>
                  <a:pt x="1271" y="4565"/>
                </a:lnTo>
                <a:lnTo>
                  <a:pt x="1270" y="4615"/>
                </a:lnTo>
                <a:lnTo>
                  <a:pt x="1268" y="4709"/>
                </a:lnTo>
              </a:path>
            </a:pathLst>
          </a:custGeom>
          <a:noFill/>
          <a:ln w="7938">
            <a:solidFill>
              <a:schemeClr val="accent6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08" name="Freeform 48"/>
          <p:cNvSpPr>
            <a:spLocks/>
          </p:cNvSpPr>
          <p:nvPr/>
        </p:nvSpPr>
        <p:spPr bwMode="auto">
          <a:xfrm>
            <a:off x="6297613" y="1290638"/>
            <a:ext cx="2187575" cy="4983162"/>
          </a:xfrm>
          <a:custGeom>
            <a:avLst/>
            <a:gdLst>
              <a:gd name="T0" fmla="*/ 0 w 2483"/>
              <a:gd name="T1" fmla="*/ 0 h 4709"/>
              <a:gd name="T2" fmla="*/ 2147483646 w 2483"/>
              <a:gd name="T3" fmla="*/ 2147483646 h 4709"/>
              <a:gd name="T4" fmla="*/ 2147483646 w 2483"/>
              <a:gd name="T5" fmla="*/ 2147483646 h 4709"/>
              <a:gd name="T6" fmla="*/ 2147483646 w 2483"/>
              <a:gd name="T7" fmla="*/ 2147483646 h 4709"/>
              <a:gd name="T8" fmla="*/ 2147483646 w 2483"/>
              <a:gd name="T9" fmla="*/ 2147483646 h 4709"/>
              <a:gd name="T10" fmla="*/ 2147483646 w 2483"/>
              <a:gd name="T11" fmla="*/ 2147483646 h 4709"/>
              <a:gd name="T12" fmla="*/ 2147483646 w 2483"/>
              <a:gd name="T13" fmla="*/ 2147483646 h 4709"/>
              <a:gd name="T14" fmla="*/ 2147483646 w 2483"/>
              <a:gd name="T15" fmla="*/ 2147483646 h 4709"/>
              <a:gd name="T16" fmla="*/ 2147483646 w 2483"/>
              <a:gd name="T17" fmla="*/ 2147483646 h 4709"/>
              <a:gd name="T18" fmla="*/ 2147483646 w 2483"/>
              <a:gd name="T19" fmla="*/ 2147483646 h 4709"/>
              <a:gd name="T20" fmla="*/ 2147483646 w 2483"/>
              <a:gd name="T21" fmla="*/ 2147483646 h 4709"/>
              <a:gd name="T22" fmla="*/ 2147483646 w 2483"/>
              <a:gd name="T23" fmla="*/ 2147483646 h 4709"/>
              <a:gd name="T24" fmla="*/ 2147483646 w 2483"/>
              <a:gd name="T25" fmla="*/ 2147483646 h 4709"/>
              <a:gd name="T26" fmla="*/ 2147483646 w 2483"/>
              <a:gd name="T27" fmla="*/ 2147483646 h 4709"/>
              <a:gd name="T28" fmla="*/ 2147483646 w 2483"/>
              <a:gd name="T29" fmla="*/ 2147483646 h 4709"/>
              <a:gd name="T30" fmla="*/ 2147483646 w 2483"/>
              <a:gd name="T31" fmla="*/ 2147483646 h 4709"/>
              <a:gd name="T32" fmla="*/ 2147483646 w 2483"/>
              <a:gd name="T33" fmla="*/ 2147483646 h 4709"/>
              <a:gd name="T34" fmla="*/ 2147483646 w 2483"/>
              <a:gd name="T35" fmla="*/ 2147483646 h 4709"/>
              <a:gd name="T36" fmla="*/ 2147483646 w 2483"/>
              <a:gd name="T37" fmla="*/ 2147483646 h 4709"/>
              <a:gd name="T38" fmla="*/ 2147483646 w 2483"/>
              <a:gd name="T39" fmla="*/ 2147483646 h 4709"/>
              <a:gd name="T40" fmla="*/ 2147483646 w 2483"/>
              <a:gd name="T41" fmla="*/ 2147483646 h 4709"/>
              <a:gd name="T42" fmla="*/ 2147483646 w 2483"/>
              <a:gd name="T43" fmla="*/ 2147483646 h 4709"/>
              <a:gd name="T44" fmla="*/ 2147483646 w 2483"/>
              <a:gd name="T45" fmla="*/ 2147483646 h 4709"/>
              <a:gd name="T46" fmla="*/ 2147483646 w 2483"/>
              <a:gd name="T47" fmla="*/ 2147483646 h 4709"/>
              <a:gd name="T48" fmla="*/ 2147483646 w 2483"/>
              <a:gd name="T49" fmla="*/ 2147483646 h 4709"/>
              <a:gd name="T50" fmla="*/ 2147483646 w 2483"/>
              <a:gd name="T51" fmla="*/ 2147483646 h 4709"/>
              <a:gd name="T52" fmla="*/ 2147483646 w 2483"/>
              <a:gd name="T53" fmla="*/ 2147483646 h 4709"/>
              <a:gd name="T54" fmla="*/ 2147483646 w 2483"/>
              <a:gd name="T55" fmla="*/ 2147483646 h 4709"/>
              <a:gd name="T56" fmla="*/ 2147483646 w 2483"/>
              <a:gd name="T57" fmla="*/ 2147483646 h 470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483" h="4709">
                <a:moveTo>
                  <a:pt x="0" y="0"/>
                </a:moveTo>
                <a:lnTo>
                  <a:pt x="252" y="382"/>
                </a:lnTo>
                <a:lnTo>
                  <a:pt x="501" y="762"/>
                </a:lnTo>
                <a:lnTo>
                  <a:pt x="623" y="949"/>
                </a:lnTo>
                <a:lnTo>
                  <a:pt x="744" y="1137"/>
                </a:lnTo>
                <a:lnTo>
                  <a:pt x="862" y="1320"/>
                </a:lnTo>
                <a:lnTo>
                  <a:pt x="976" y="1502"/>
                </a:lnTo>
                <a:lnTo>
                  <a:pt x="1088" y="1681"/>
                </a:lnTo>
                <a:lnTo>
                  <a:pt x="1199" y="1855"/>
                </a:lnTo>
                <a:lnTo>
                  <a:pt x="1304" y="2028"/>
                </a:lnTo>
                <a:lnTo>
                  <a:pt x="1404" y="2196"/>
                </a:lnTo>
                <a:lnTo>
                  <a:pt x="1500" y="2362"/>
                </a:lnTo>
                <a:lnTo>
                  <a:pt x="1593" y="2521"/>
                </a:lnTo>
                <a:lnTo>
                  <a:pt x="1678" y="2676"/>
                </a:lnTo>
                <a:lnTo>
                  <a:pt x="1759" y="2826"/>
                </a:lnTo>
                <a:lnTo>
                  <a:pt x="1834" y="2970"/>
                </a:lnTo>
                <a:lnTo>
                  <a:pt x="1903" y="3109"/>
                </a:lnTo>
                <a:lnTo>
                  <a:pt x="1966" y="3245"/>
                </a:lnTo>
                <a:lnTo>
                  <a:pt x="2024" y="3373"/>
                </a:lnTo>
                <a:lnTo>
                  <a:pt x="2080" y="3500"/>
                </a:lnTo>
                <a:lnTo>
                  <a:pt x="2130" y="3621"/>
                </a:lnTo>
                <a:lnTo>
                  <a:pt x="2174" y="3741"/>
                </a:lnTo>
                <a:lnTo>
                  <a:pt x="2217" y="3857"/>
                </a:lnTo>
                <a:lnTo>
                  <a:pt x="2258" y="3969"/>
                </a:lnTo>
                <a:lnTo>
                  <a:pt x="2296" y="4080"/>
                </a:lnTo>
                <a:lnTo>
                  <a:pt x="2329" y="4187"/>
                </a:lnTo>
                <a:lnTo>
                  <a:pt x="2363" y="4294"/>
                </a:lnTo>
                <a:lnTo>
                  <a:pt x="2424" y="4503"/>
                </a:lnTo>
                <a:lnTo>
                  <a:pt x="2483" y="4709"/>
                </a:lnTo>
              </a:path>
            </a:pathLst>
          </a:custGeom>
          <a:noFill/>
          <a:ln w="7938">
            <a:solidFill>
              <a:schemeClr val="accent6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09" name="Freeform 49"/>
          <p:cNvSpPr>
            <a:spLocks/>
          </p:cNvSpPr>
          <p:nvPr/>
        </p:nvSpPr>
        <p:spPr bwMode="auto">
          <a:xfrm>
            <a:off x="263525" y="3192463"/>
            <a:ext cx="8674100" cy="681037"/>
          </a:xfrm>
          <a:custGeom>
            <a:avLst/>
            <a:gdLst>
              <a:gd name="T0" fmla="*/ 0 w 9845"/>
              <a:gd name="T1" fmla="*/ 0 h 644"/>
              <a:gd name="T2" fmla="*/ 2147483646 w 9845"/>
              <a:gd name="T3" fmla="*/ 2147483646 h 644"/>
              <a:gd name="T4" fmla="*/ 2147483646 w 9845"/>
              <a:gd name="T5" fmla="*/ 2147483646 h 644"/>
              <a:gd name="T6" fmla="*/ 2147483646 w 9845"/>
              <a:gd name="T7" fmla="*/ 2147483646 h 644"/>
              <a:gd name="T8" fmla="*/ 2147483646 w 9845"/>
              <a:gd name="T9" fmla="*/ 2147483646 h 644"/>
              <a:gd name="T10" fmla="*/ 2147483646 w 9845"/>
              <a:gd name="T11" fmla="*/ 2147483646 h 644"/>
              <a:gd name="T12" fmla="*/ 2147483646 w 9845"/>
              <a:gd name="T13" fmla="*/ 2147483646 h 644"/>
              <a:gd name="T14" fmla="*/ 2147483646 w 9845"/>
              <a:gd name="T15" fmla="*/ 2147483646 h 644"/>
              <a:gd name="T16" fmla="*/ 2147483646 w 9845"/>
              <a:gd name="T17" fmla="*/ 2147483646 h 644"/>
              <a:gd name="T18" fmla="*/ 2147483646 w 9845"/>
              <a:gd name="T19" fmla="*/ 2147483646 h 644"/>
              <a:gd name="T20" fmla="*/ 2147483646 w 9845"/>
              <a:gd name="T21" fmla="*/ 2147483646 h 644"/>
              <a:gd name="T22" fmla="*/ 2147483646 w 9845"/>
              <a:gd name="T23" fmla="*/ 2147483646 h 644"/>
              <a:gd name="T24" fmla="*/ 2147483646 w 9845"/>
              <a:gd name="T25" fmla="*/ 2147483646 h 644"/>
              <a:gd name="T26" fmla="*/ 2147483646 w 9845"/>
              <a:gd name="T27" fmla="*/ 2147483646 h 644"/>
              <a:gd name="T28" fmla="*/ 2147483646 w 9845"/>
              <a:gd name="T29" fmla="*/ 2147483646 h 644"/>
              <a:gd name="T30" fmla="*/ 2147483646 w 9845"/>
              <a:gd name="T31" fmla="*/ 2147483646 h 644"/>
              <a:gd name="T32" fmla="*/ 2147483646 w 9845"/>
              <a:gd name="T33" fmla="*/ 2147483646 h 644"/>
              <a:gd name="T34" fmla="*/ 2147483646 w 9845"/>
              <a:gd name="T35" fmla="*/ 2147483646 h 644"/>
              <a:gd name="T36" fmla="*/ 2147483646 w 9845"/>
              <a:gd name="T37" fmla="*/ 2147483646 h 644"/>
              <a:gd name="T38" fmla="*/ 2147483646 w 9845"/>
              <a:gd name="T39" fmla="*/ 2147483646 h 644"/>
              <a:gd name="T40" fmla="*/ 2147483646 w 9845"/>
              <a:gd name="T41" fmla="*/ 2147483646 h 644"/>
              <a:gd name="T42" fmla="*/ 2147483646 w 9845"/>
              <a:gd name="T43" fmla="*/ 2147483646 h 644"/>
              <a:gd name="T44" fmla="*/ 2147483646 w 9845"/>
              <a:gd name="T45" fmla="*/ 2147483646 h 644"/>
              <a:gd name="T46" fmla="*/ 2147483646 w 9845"/>
              <a:gd name="T47" fmla="*/ 2147483646 h 644"/>
              <a:gd name="T48" fmla="*/ 2147483646 w 9845"/>
              <a:gd name="T49" fmla="*/ 2147483646 h 644"/>
              <a:gd name="T50" fmla="*/ 2147483646 w 9845"/>
              <a:gd name="T51" fmla="*/ 2147483646 h 644"/>
              <a:gd name="T52" fmla="*/ 2147483646 w 9845"/>
              <a:gd name="T53" fmla="*/ 2147483646 h 644"/>
              <a:gd name="T54" fmla="*/ 2147483646 w 9845"/>
              <a:gd name="T55" fmla="*/ 2147483646 h 644"/>
              <a:gd name="T56" fmla="*/ 2147483646 w 9845"/>
              <a:gd name="T57" fmla="*/ 2147483646 h 644"/>
              <a:gd name="T58" fmla="*/ 2147483646 w 9845"/>
              <a:gd name="T59" fmla="*/ 2147483646 h 644"/>
              <a:gd name="T60" fmla="*/ 2147483646 w 9845"/>
              <a:gd name="T61" fmla="*/ 2147483646 h 644"/>
              <a:gd name="T62" fmla="*/ 2147483646 w 9845"/>
              <a:gd name="T63" fmla="*/ 2147483646 h 644"/>
              <a:gd name="T64" fmla="*/ 2147483646 w 9845"/>
              <a:gd name="T65" fmla="*/ 2147483646 h 644"/>
              <a:gd name="T66" fmla="*/ 2147483646 w 9845"/>
              <a:gd name="T67" fmla="*/ 2147483646 h 644"/>
              <a:gd name="T68" fmla="*/ 2147483646 w 9845"/>
              <a:gd name="T69" fmla="*/ 2147483646 h 644"/>
              <a:gd name="T70" fmla="*/ 2147483646 w 9845"/>
              <a:gd name="T71" fmla="*/ 2147483646 h 644"/>
              <a:gd name="T72" fmla="*/ 2147483646 w 9845"/>
              <a:gd name="T73" fmla="*/ 2147483646 h 644"/>
              <a:gd name="T74" fmla="*/ 2147483646 w 9845"/>
              <a:gd name="T75" fmla="*/ 2147483646 h 644"/>
              <a:gd name="T76" fmla="*/ 2147483646 w 9845"/>
              <a:gd name="T77" fmla="*/ 2147483646 h 644"/>
              <a:gd name="T78" fmla="*/ 2147483646 w 9845"/>
              <a:gd name="T79" fmla="*/ 2147483646 h 644"/>
              <a:gd name="T80" fmla="*/ 2147483646 w 9845"/>
              <a:gd name="T81" fmla="*/ 2147483646 h 644"/>
              <a:gd name="T82" fmla="*/ 2147483646 w 9845"/>
              <a:gd name="T83" fmla="*/ 0 h 6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9845" h="644">
                <a:moveTo>
                  <a:pt x="0" y="0"/>
                </a:moveTo>
                <a:lnTo>
                  <a:pt x="466" y="95"/>
                </a:lnTo>
                <a:lnTo>
                  <a:pt x="929" y="188"/>
                </a:lnTo>
                <a:lnTo>
                  <a:pt x="1390" y="275"/>
                </a:lnTo>
                <a:lnTo>
                  <a:pt x="1620" y="318"/>
                </a:lnTo>
                <a:lnTo>
                  <a:pt x="1846" y="359"/>
                </a:lnTo>
                <a:lnTo>
                  <a:pt x="2073" y="396"/>
                </a:lnTo>
                <a:lnTo>
                  <a:pt x="2297" y="434"/>
                </a:lnTo>
                <a:lnTo>
                  <a:pt x="2519" y="468"/>
                </a:lnTo>
                <a:lnTo>
                  <a:pt x="2740" y="500"/>
                </a:lnTo>
                <a:lnTo>
                  <a:pt x="2957" y="528"/>
                </a:lnTo>
                <a:lnTo>
                  <a:pt x="3173" y="553"/>
                </a:lnTo>
                <a:lnTo>
                  <a:pt x="3385" y="576"/>
                </a:lnTo>
                <a:lnTo>
                  <a:pt x="3596" y="594"/>
                </a:lnTo>
                <a:lnTo>
                  <a:pt x="3803" y="610"/>
                </a:lnTo>
                <a:lnTo>
                  <a:pt x="4006" y="623"/>
                </a:lnTo>
                <a:lnTo>
                  <a:pt x="4204" y="632"/>
                </a:lnTo>
                <a:lnTo>
                  <a:pt x="4400" y="639"/>
                </a:lnTo>
                <a:lnTo>
                  <a:pt x="4595" y="642"/>
                </a:lnTo>
                <a:lnTo>
                  <a:pt x="4786" y="644"/>
                </a:lnTo>
                <a:lnTo>
                  <a:pt x="4975" y="642"/>
                </a:lnTo>
                <a:lnTo>
                  <a:pt x="5164" y="639"/>
                </a:lnTo>
                <a:lnTo>
                  <a:pt x="5351" y="634"/>
                </a:lnTo>
                <a:lnTo>
                  <a:pt x="5538" y="626"/>
                </a:lnTo>
                <a:lnTo>
                  <a:pt x="5725" y="616"/>
                </a:lnTo>
                <a:lnTo>
                  <a:pt x="5913" y="605"/>
                </a:lnTo>
                <a:lnTo>
                  <a:pt x="6102" y="591"/>
                </a:lnTo>
                <a:lnTo>
                  <a:pt x="6293" y="576"/>
                </a:lnTo>
                <a:lnTo>
                  <a:pt x="6483" y="559"/>
                </a:lnTo>
                <a:lnTo>
                  <a:pt x="6678" y="541"/>
                </a:lnTo>
                <a:lnTo>
                  <a:pt x="6874" y="521"/>
                </a:lnTo>
                <a:lnTo>
                  <a:pt x="7070" y="498"/>
                </a:lnTo>
                <a:lnTo>
                  <a:pt x="7266" y="473"/>
                </a:lnTo>
                <a:lnTo>
                  <a:pt x="7463" y="446"/>
                </a:lnTo>
                <a:lnTo>
                  <a:pt x="7661" y="416"/>
                </a:lnTo>
                <a:lnTo>
                  <a:pt x="7859" y="386"/>
                </a:lnTo>
                <a:lnTo>
                  <a:pt x="8055" y="352"/>
                </a:lnTo>
                <a:lnTo>
                  <a:pt x="8255" y="316"/>
                </a:lnTo>
                <a:lnTo>
                  <a:pt x="8650" y="243"/>
                </a:lnTo>
                <a:lnTo>
                  <a:pt x="9048" y="164"/>
                </a:lnTo>
                <a:lnTo>
                  <a:pt x="9448" y="82"/>
                </a:lnTo>
                <a:lnTo>
                  <a:pt x="9845" y="0"/>
                </a:lnTo>
              </a:path>
            </a:pathLst>
          </a:custGeom>
          <a:noFill/>
          <a:ln w="7938">
            <a:solidFill>
              <a:schemeClr val="accent6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10" name="Freeform 50"/>
          <p:cNvSpPr>
            <a:spLocks/>
          </p:cNvSpPr>
          <p:nvPr/>
        </p:nvSpPr>
        <p:spPr bwMode="auto">
          <a:xfrm>
            <a:off x="263525" y="5202238"/>
            <a:ext cx="8674100" cy="254000"/>
          </a:xfrm>
          <a:custGeom>
            <a:avLst/>
            <a:gdLst>
              <a:gd name="T0" fmla="*/ 0 w 9845"/>
              <a:gd name="T1" fmla="*/ 2147483646 h 241"/>
              <a:gd name="T2" fmla="*/ 2147483646 w 9845"/>
              <a:gd name="T3" fmla="*/ 2147483646 h 241"/>
              <a:gd name="T4" fmla="*/ 2147483646 w 9845"/>
              <a:gd name="T5" fmla="*/ 2147483646 h 241"/>
              <a:gd name="T6" fmla="*/ 2147483646 w 9845"/>
              <a:gd name="T7" fmla="*/ 2147483646 h 241"/>
              <a:gd name="T8" fmla="*/ 2147483646 w 9845"/>
              <a:gd name="T9" fmla="*/ 2147483646 h 241"/>
              <a:gd name="T10" fmla="*/ 2147483646 w 9845"/>
              <a:gd name="T11" fmla="*/ 2147483646 h 241"/>
              <a:gd name="T12" fmla="*/ 2147483646 w 9845"/>
              <a:gd name="T13" fmla="*/ 2147483646 h 241"/>
              <a:gd name="T14" fmla="*/ 2147483646 w 9845"/>
              <a:gd name="T15" fmla="*/ 2147483646 h 241"/>
              <a:gd name="T16" fmla="*/ 2147483646 w 9845"/>
              <a:gd name="T17" fmla="*/ 2147483646 h 241"/>
              <a:gd name="T18" fmla="*/ 2147483646 w 9845"/>
              <a:gd name="T19" fmla="*/ 2147483646 h 241"/>
              <a:gd name="T20" fmla="*/ 2147483646 w 9845"/>
              <a:gd name="T21" fmla="*/ 2147483646 h 241"/>
              <a:gd name="T22" fmla="*/ 2147483646 w 9845"/>
              <a:gd name="T23" fmla="*/ 2147483646 h 241"/>
              <a:gd name="T24" fmla="*/ 2147483646 w 9845"/>
              <a:gd name="T25" fmla="*/ 2147483646 h 241"/>
              <a:gd name="T26" fmla="*/ 2147483646 w 9845"/>
              <a:gd name="T27" fmla="*/ 2147483646 h 241"/>
              <a:gd name="T28" fmla="*/ 2147483646 w 9845"/>
              <a:gd name="T29" fmla="*/ 2147483646 h 241"/>
              <a:gd name="T30" fmla="*/ 2147483646 w 9845"/>
              <a:gd name="T31" fmla="*/ 2147483646 h 241"/>
              <a:gd name="T32" fmla="*/ 2147483646 w 9845"/>
              <a:gd name="T33" fmla="*/ 2147483646 h 241"/>
              <a:gd name="T34" fmla="*/ 2147483646 w 9845"/>
              <a:gd name="T35" fmla="*/ 0 h 241"/>
              <a:gd name="T36" fmla="*/ 2147483646 w 9845"/>
              <a:gd name="T37" fmla="*/ 0 h 241"/>
              <a:gd name="T38" fmla="*/ 2147483646 w 9845"/>
              <a:gd name="T39" fmla="*/ 2147483646 h 241"/>
              <a:gd name="T40" fmla="*/ 2147483646 w 9845"/>
              <a:gd name="T41" fmla="*/ 2147483646 h 241"/>
              <a:gd name="T42" fmla="*/ 2147483646 w 9845"/>
              <a:gd name="T43" fmla="*/ 2147483646 h 241"/>
              <a:gd name="T44" fmla="*/ 2147483646 w 9845"/>
              <a:gd name="T45" fmla="*/ 2147483646 h 241"/>
              <a:gd name="T46" fmla="*/ 2147483646 w 9845"/>
              <a:gd name="T47" fmla="*/ 2147483646 h 241"/>
              <a:gd name="T48" fmla="*/ 2147483646 w 9845"/>
              <a:gd name="T49" fmla="*/ 2147483646 h 241"/>
              <a:gd name="T50" fmla="*/ 2147483646 w 9845"/>
              <a:gd name="T51" fmla="*/ 2147483646 h 241"/>
              <a:gd name="T52" fmla="*/ 2147483646 w 9845"/>
              <a:gd name="T53" fmla="*/ 2147483646 h 241"/>
              <a:gd name="T54" fmla="*/ 2147483646 w 9845"/>
              <a:gd name="T55" fmla="*/ 2147483646 h 241"/>
              <a:gd name="T56" fmla="*/ 2147483646 w 9845"/>
              <a:gd name="T57" fmla="*/ 2147483646 h 241"/>
              <a:gd name="T58" fmla="*/ 2147483646 w 9845"/>
              <a:gd name="T59" fmla="*/ 2147483646 h 241"/>
              <a:gd name="T60" fmla="*/ 2147483646 w 9845"/>
              <a:gd name="T61" fmla="*/ 2147483646 h 241"/>
              <a:gd name="T62" fmla="*/ 2147483646 w 9845"/>
              <a:gd name="T63" fmla="*/ 2147483646 h 241"/>
              <a:gd name="T64" fmla="*/ 2147483646 w 9845"/>
              <a:gd name="T65" fmla="*/ 2147483646 h 24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845" h="241">
                <a:moveTo>
                  <a:pt x="0" y="241"/>
                </a:moveTo>
                <a:lnTo>
                  <a:pt x="466" y="205"/>
                </a:lnTo>
                <a:lnTo>
                  <a:pt x="929" y="171"/>
                </a:lnTo>
                <a:lnTo>
                  <a:pt x="1390" y="137"/>
                </a:lnTo>
                <a:lnTo>
                  <a:pt x="1846" y="107"/>
                </a:lnTo>
                <a:lnTo>
                  <a:pt x="2073" y="93"/>
                </a:lnTo>
                <a:lnTo>
                  <a:pt x="2297" y="79"/>
                </a:lnTo>
                <a:lnTo>
                  <a:pt x="2519" y="66"/>
                </a:lnTo>
                <a:lnTo>
                  <a:pt x="2740" y="54"/>
                </a:lnTo>
                <a:lnTo>
                  <a:pt x="2957" y="43"/>
                </a:lnTo>
                <a:lnTo>
                  <a:pt x="3173" y="34"/>
                </a:lnTo>
                <a:lnTo>
                  <a:pt x="3385" y="25"/>
                </a:lnTo>
                <a:lnTo>
                  <a:pt x="3596" y="18"/>
                </a:lnTo>
                <a:lnTo>
                  <a:pt x="3803" y="13"/>
                </a:lnTo>
                <a:lnTo>
                  <a:pt x="4006" y="7"/>
                </a:lnTo>
                <a:lnTo>
                  <a:pt x="4204" y="4"/>
                </a:lnTo>
                <a:lnTo>
                  <a:pt x="4400" y="2"/>
                </a:lnTo>
                <a:lnTo>
                  <a:pt x="4595" y="0"/>
                </a:lnTo>
                <a:lnTo>
                  <a:pt x="4786" y="0"/>
                </a:lnTo>
                <a:lnTo>
                  <a:pt x="5164" y="2"/>
                </a:lnTo>
                <a:lnTo>
                  <a:pt x="5538" y="5"/>
                </a:lnTo>
                <a:lnTo>
                  <a:pt x="5913" y="14"/>
                </a:lnTo>
                <a:lnTo>
                  <a:pt x="6102" y="20"/>
                </a:lnTo>
                <a:lnTo>
                  <a:pt x="6293" y="25"/>
                </a:lnTo>
                <a:lnTo>
                  <a:pt x="6483" y="30"/>
                </a:lnTo>
                <a:lnTo>
                  <a:pt x="6678" y="38"/>
                </a:lnTo>
                <a:lnTo>
                  <a:pt x="7070" y="54"/>
                </a:lnTo>
                <a:lnTo>
                  <a:pt x="7463" y="73"/>
                </a:lnTo>
                <a:lnTo>
                  <a:pt x="7859" y="96"/>
                </a:lnTo>
                <a:lnTo>
                  <a:pt x="8255" y="123"/>
                </a:lnTo>
                <a:lnTo>
                  <a:pt x="8650" y="150"/>
                </a:lnTo>
                <a:lnTo>
                  <a:pt x="9048" y="180"/>
                </a:lnTo>
                <a:lnTo>
                  <a:pt x="9845" y="241"/>
                </a:lnTo>
              </a:path>
            </a:pathLst>
          </a:custGeom>
          <a:noFill/>
          <a:ln w="7938">
            <a:solidFill>
              <a:schemeClr val="accent6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11" name="Freeform 51"/>
          <p:cNvSpPr>
            <a:spLocks/>
          </p:cNvSpPr>
          <p:nvPr/>
        </p:nvSpPr>
        <p:spPr bwMode="auto">
          <a:xfrm>
            <a:off x="7956550" y="1290638"/>
            <a:ext cx="981075" cy="1087437"/>
          </a:xfrm>
          <a:custGeom>
            <a:avLst/>
            <a:gdLst>
              <a:gd name="T0" fmla="*/ 0 w 1112"/>
              <a:gd name="T1" fmla="*/ 0 h 1028"/>
              <a:gd name="T2" fmla="*/ 2147483646 w 1112"/>
              <a:gd name="T3" fmla="*/ 2147483646 h 1028"/>
              <a:gd name="T4" fmla="*/ 2147483646 w 1112"/>
              <a:gd name="T5" fmla="*/ 2147483646 h 1028"/>
              <a:gd name="T6" fmla="*/ 2147483646 w 1112"/>
              <a:gd name="T7" fmla="*/ 2147483646 h 1028"/>
              <a:gd name="T8" fmla="*/ 2147483646 w 1112"/>
              <a:gd name="T9" fmla="*/ 2147483646 h 1028"/>
              <a:gd name="T10" fmla="*/ 2147483646 w 1112"/>
              <a:gd name="T11" fmla="*/ 2147483646 h 1028"/>
              <a:gd name="T12" fmla="*/ 2147483646 w 1112"/>
              <a:gd name="T13" fmla="*/ 2147483646 h 1028"/>
              <a:gd name="T14" fmla="*/ 2147483646 w 1112"/>
              <a:gd name="T15" fmla="*/ 2147483646 h 1028"/>
              <a:gd name="T16" fmla="*/ 2147483646 w 1112"/>
              <a:gd name="T17" fmla="*/ 2147483646 h 1028"/>
              <a:gd name="T18" fmla="*/ 2147483646 w 1112"/>
              <a:gd name="T19" fmla="*/ 2147483646 h 1028"/>
              <a:gd name="T20" fmla="*/ 2147483646 w 1112"/>
              <a:gd name="T21" fmla="*/ 2147483646 h 1028"/>
              <a:gd name="T22" fmla="*/ 2147483646 w 1112"/>
              <a:gd name="T23" fmla="*/ 2147483646 h 1028"/>
              <a:gd name="T24" fmla="*/ 2147483646 w 1112"/>
              <a:gd name="T25" fmla="*/ 2147483646 h 1028"/>
              <a:gd name="T26" fmla="*/ 2147483646 w 1112"/>
              <a:gd name="T27" fmla="*/ 2147483646 h 1028"/>
              <a:gd name="T28" fmla="*/ 2147483646 w 1112"/>
              <a:gd name="T29" fmla="*/ 2147483646 h 1028"/>
              <a:gd name="T30" fmla="*/ 2147483646 w 1112"/>
              <a:gd name="T31" fmla="*/ 2147483646 h 1028"/>
              <a:gd name="T32" fmla="*/ 2147483646 w 1112"/>
              <a:gd name="T33" fmla="*/ 2147483646 h 1028"/>
              <a:gd name="T34" fmla="*/ 2147483646 w 1112"/>
              <a:gd name="T35" fmla="*/ 2147483646 h 1028"/>
              <a:gd name="T36" fmla="*/ 2147483646 w 1112"/>
              <a:gd name="T37" fmla="*/ 2147483646 h 1028"/>
              <a:gd name="T38" fmla="*/ 2147483646 w 1112"/>
              <a:gd name="T39" fmla="*/ 2147483646 h 1028"/>
              <a:gd name="T40" fmla="*/ 2147483646 w 1112"/>
              <a:gd name="T41" fmla="*/ 2147483646 h 1028"/>
              <a:gd name="T42" fmla="*/ 2147483646 w 1112"/>
              <a:gd name="T43" fmla="*/ 2147483646 h 1028"/>
              <a:gd name="T44" fmla="*/ 2147483646 w 1112"/>
              <a:gd name="T45" fmla="*/ 2147483646 h 1028"/>
              <a:gd name="T46" fmla="*/ 2147483646 w 1112"/>
              <a:gd name="T47" fmla="*/ 2147483646 h 1028"/>
              <a:gd name="T48" fmla="*/ 2147483646 w 1112"/>
              <a:gd name="T49" fmla="*/ 2147483646 h 10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12" h="1028">
                <a:moveTo>
                  <a:pt x="0" y="0"/>
                </a:moveTo>
                <a:lnTo>
                  <a:pt x="124" y="97"/>
                </a:lnTo>
                <a:lnTo>
                  <a:pt x="249" y="191"/>
                </a:lnTo>
                <a:lnTo>
                  <a:pt x="369" y="286"/>
                </a:lnTo>
                <a:lnTo>
                  <a:pt x="485" y="375"/>
                </a:lnTo>
                <a:lnTo>
                  <a:pt x="538" y="418"/>
                </a:lnTo>
                <a:lnTo>
                  <a:pt x="592" y="460"/>
                </a:lnTo>
                <a:lnTo>
                  <a:pt x="642" y="502"/>
                </a:lnTo>
                <a:lnTo>
                  <a:pt x="692" y="543"/>
                </a:lnTo>
                <a:lnTo>
                  <a:pt x="736" y="580"/>
                </a:lnTo>
                <a:lnTo>
                  <a:pt x="779" y="617"/>
                </a:lnTo>
                <a:lnTo>
                  <a:pt x="820" y="651"/>
                </a:lnTo>
                <a:lnTo>
                  <a:pt x="856" y="685"/>
                </a:lnTo>
                <a:lnTo>
                  <a:pt x="890" y="716"/>
                </a:lnTo>
                <a:lnTo>
                  <a:pt x="918" y="746"/>
                </a:lnTo>
                <a:lnTo>
                  <a:pt x="945" y="773"/>
                </a:lnTo>
                <a:lnTo>
                  <a:pt x="970" y="799"/>
                </a:lnTo>
                <a:lnTo>
                  <a:pt x="989" y="823"/>
                </a:lnTo>
                <a:lnTo>
                  <a:pt x="1009" y="846"/>
                </a:lnTo>
                <a:lnTo>
                  <a:pt x="1025" y="867"/>
                </a:lnTo>
                <a:lnTo>
                  <a:pt x="1041" y="889"/>
                </a:lnTo>
                <a:lnTo>
                  <a:pt x="1064" y="928"/>
                </a:lnTo>
                <a:lnTo>
                  <a:pt x="1084" y="962"/>
                </a:lnTo>
                <a:lnTo>
                  <a:pt x="1098" y="996"/>
                </a:lnTo>
                <a:lnTo>
                  <a:pt x="1112" y="1028"/>
                </a:lnTo>
              </a:path>
            </a:pathLst>
          </a:custGeom>
          <a:noFill/>
          <a:ln w="7938">
            <a:solidFill>
              <a:schemeClr val="accent6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12" name="Freeform 52"/>
          <p:cNvSpPr>
            <a:spLocks/>
          </p:cNvSpPr>
          <p:nvPr/>
        </p:nvSpPr>
        <p:spPr bwMode="auto">
          <a:xfrm>
            <a:off x="263525" y="1290638"/>
            <a:ext cx="452438" cy="452437"/>
          </a:xfrm>
          <a:custGeom>
            <a:avLst/>
            <a:gdLst>
              <a:gd name="T0" fmla="*/ 2147483646 w 514"/>
              <a:gd name="T1" fmla="*/ 0 h 428"/>
              <a:gd name="T2" fmla="*/ 2147483646 w 514"/>
              <a:gd name="T3" fmla="*/ 2147483646 h 428"/>
              <a:gd name="T4" fmla="*/ 2147483646 w 514"/>
              <a:gd name="T5" fmla="*/ 2147483646 h 428"/>
              <a:gd name="T6" fmla="*/ 2147483646 w 514"/>
              <a:gd name="T7" fmla="*/ 2147483646 h 428"/>
              <a:gd name="T8" fmla="*/ 2147483646 w 514"/>
              <a:gd name="T9" fmla="*/ 2147483646 h 428"/>
              <a:gd name="T10" fmla="*/ 2147483646 w 514"/>
              <a:gd name="T11" fmla="*/ 2147483646 h 428"/>
              <a:gd name="T12" fmla="*/ 2147483646 w 514"/>
              <a:gd name="T13" fmla="*/ 2147483646 h 428"/>
              <a:gd name="T14" fmla="*/ 2147483646 w 514"/>
              <a:gd name="T15" fmla="*/ 2147483646 h 428"/>
              <a:gd name="T16" fmla="*/ 2147483646 w 514"/>
              <a:gd name="T17" fmla="*/ 2147483646 h 428"/>
              <a:gd name="T18" fmla="*/ 2147483646 w 514"/>
              <a:gd name="T19" fmla="*/ 2147483646 h 428"/>
              <a:gd name="T20" fmla="*/ 2147483646 w 514"/>
              <a:gd name="T21" fmla="*/ 2147483646 h 428"/>
              <a:gd name="T22" fmla="*/ 2147483646 w 514"/>
              <a:gd name="T23" fmla="*/ 2147483646 h 428"/>
              <a:gd name="T24" fmla="*/ 2147483646 w 514"/>
              <a:gd name="T25" fmla="*/ 2147483646 h 428"/>
              <a:gd name="T26" fmla="*/ 2147483646 w 514"/>
              <a:gd name="T27" fmla="*/ 2147483646 h 428"/>
              <a:gd name="T28" fmla="*/ 2147483646 w 514"/>
              <a:gd name="T29" fmla="*/ 2147483646 h 428"/>
              <a:gd name="T30" fmla="*/ 2147483646 w 514"/>
              <a:gd name="T31" fmla="*/ 2147483646 h 428"/>
              <a:gd name="T32" fmla="*/ 2147483646 w 514"/>
              <a:gd name="T33" fmla="*/ 2147483646 h 428"/>
              <a:gd name="T34" fmla="*/ 0 w 514"/>
              <a:gd name="T35" fmla="*/ 2147483646 h 428"/>
              <a:gd name="T36" fmla="*/ 0 w 514"/>
              <a:gd name="T37" fmla="*/ 2147483646 h 42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14" h="428">
                <a:moveTo>
                  <a:pt x="514" y="0"/>
                </a:moveTo>
                <a:lnTo>
                  <a:pt x="450" y="50"/>
                </a:lnTo>
                <a:lnTo>
                  <a:pt x="387" y="100"/>
                </a:lnTo>
                <a:lnTo>
                  <a:pt x="327" y="150"/>
                </a:lnTo>
                <a:lnTo>
                  <a:pt x="268" y="196"/>
                </a:lnTo>
                <a:lnTo>
                  <a:pt x="214" y="239"/>
                </a:lnTo>
                <a:lnTo>
                  <a:pt x="164" y="279"/>
                </a:lnTo>
                <a:lnTo>
                  <a:pt x="122" y="312"/>
                </a:lnTo>
                <a:lnTo>
                  <a:pt x="104" y="328"/>
                </a:lnTo>
                <a:lnTo>
                  <a:pt x="86" y="343"/>
                </a:lnTo>
                <a:lnTo>
                  <a:pt x="72" y="355"/>
                </a:lnTo>
                <a:lnTo>
                  <a:pt x="57" y="366"/>
                </a:lnTo>
                <a:lnTo>
                  <a:pt x="36" y="386"/>
                </a:lnTo>
                <a:lnTo>
                  <a:pt x="22" y="400"/>
                </a:lnTo>
                <a:lnTo>
                  <a:pt x="11" y="411"/>
                </a:lnTo>
                <a:lnTo>
                  <a:pt x="6" y="418"/>
                </a:lnTo>
                <a:lnTo>
                  <a:pt x="2" y="421"/>
                </a:lnTo>
                <a:lnTo>
                  <a:pt x="0" y="425"/>
                </a:lnTo>
                <a:lnTo>
                  <a:pt x="0" y="428"/>
                </a:lnTo>
              </a:path>
            </a:pathLst>
          </a:custGeom>
          <a:noFill/>
          <a:ln w="7938">
            <a:solidFill>
              <a:schemeClr val="accent6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13" name="Oval 53"/>
          <p:cNvSpPr>
            <a:spLocks noChangeArrowheads="1"/>
          </p:cNvSpPr>
          <p:nvPr/>
        </p:nvSpPr>
        <p:spPr bwMode="auto">
          <a:xfrm>
            <a:off x="1244600" y="2020888"/>
            <a:ext cx="1584325" cy="99218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14" name="Oval 54"/>
          <p:cNvSpPr>
            <a:spLocks noChangeArrowheads="1"/>
          </p:cNvSpPr>
          <p:nvPr/>
        </p:nvSpPr>
        <p:spPr bwMode="auto">
          <a:xfrm>
            <a:off x="2525713" y="2565400"/>
            <a:ext cx="3471862" cy="2265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15" name="Oval 55"/>
          <p:cNvSpPr>
            <a:spLocks noChangeArrowheads="1"/>
          </p:cNvSpPr>
          <p:nvPr/>
        </p:nvSpPr>
        <p:spPr bwMode="auto">
          <a:xfrm>
            <a:off x="5921375" y="2106613"/>
            <a:ext cx="1509713" cy="9017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16" name="Rectangle 56"/>
          <p:cNvSpPr>
            <a:spLocks noChangeArrowheads="1"/>
          </p:cNvSpPr>
          <p:nvPr/>
        </p:nvSpPr>
        <p:spPr bwMode="auto">
          <a:xfrm>
            <a:off x="3330575" y="2740025"/>
            <a:ext cx="8318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17" name="Text Box 57"/>
          <p:cNvSpPr txBox="1">
            <a:spLocks noChangeArrowheads="1"/>
          </p:cNvSpPr>
          <p:nvPr/>
        </p:nvSpPr>
        <p:spPr bwMode="auto">
          <a:xfrm>
            <a:off x="4394200" y="3711575"/>
            <a:ext cx="1436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kumimoji="1" lang="zh-TW" altLang="en-US" sz="1200" b="1">
              <a:solidFill>
                <a:schemeClr val="accent6">
                  <a:lumMod val="50000"/>
                </a:schemeClr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grpSp>
        <p:nvGrpSpPr>
          <p:cNvPr id="41019" name="Group 72"/>
          <p:cNvGrpSpPr>
            <a:grpSpLocks/>
          </p:cNvGrpSpPr>
          <p:nvPr/>
        </p:nvGrpSpPr>
        <p:grpSpPr bwMode="auto">
          <a:xfrm>
            <a:off x="841375" y="2424113"/>
            <a:ext cx="477838" cy="244475"/>
            <a:chOff x="785" y="1711"/>
            <a:chExt cx="269" cy="138"/>
          </a:xfrm>
        </p:grpSpPr>
        <p:sp>
          <p:nvSpPr>
            <p:cNvPr id="41082" name="Oval 73"/>
            <p:cNvSpPr>
              <a:spLocks noChangeAspect="1" noChangeArrowheads="1"/>
            </p:cNvSpPr>
            <p:nvPr/>
          </p:nvSpPr>
          <p:spPr bwMode="auto">
            <a:xfrm>
              <a:off x="891" y="1786"/>
              <a:ext cx="63" cy="6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5C4A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9pPr>
            </a:lstStyle>
            <a:p>
              <a:pPr algn="ctr" eaLnBrk="1" hangingPunct="1"/>
              <a:endParaRPr lang="zh-TW" alt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1083" name="Oval 74"/>
            <p:cNvSpPr>
              <a:spLocks noChangeAspect="1" noChangeArrowheads="1"/>
            </p:cNvSpPr>
            <p:nvPr/>
          </p:nvSpPr>
          <p:spPr bwMode="auto">
            <a:xfrm>
              <a:off x="785" y="1731"/>
              <a:ext cx="63" cy="6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5C4A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9pPr>
            </a:lstStyle>
            <a:p>
              <a:pPr algn="ctr" eaLnBrk="1" hangingPunct="1"/>
              <a:endParaRPr lang="zh-TW" alt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1084" name="Oval 75"/>
            <p:cNvSpPr>
              <a:spLocks noChangeAspect="1" noChangeArrowheads="1"/>
            </p:cNvSpPr>
            <p:nvPr/>
          </p:nvSpPr>
          <p:spPr bwMode="auto">
            <a:xfrm>
              <a:off x="991" y="1711"/>
              <a:ext cx="63" cy="6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5C4A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9pPr>
            </a:lstStyle>
            <a:p>
              <a:pPr algn="ctr" eaLnBrk="1" hangingPunct="1"/>
              <a:endParaRPr lang="zh-TW" alt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41021" name="Oval 80"/>
          <p:cNvSpPr>
            <a:spLocks noChangeAspect="1" noChangeArrowheads="1"/>
          </p:cNvSpPr>
          <p:nvPr/>
        </p:nvSpPr>
        <p:spPr bwMode="auto">
          <a:xfrm>
            <a:off x="6919913" y="3778250"/>
            <a:ext cx="111125" cy="111125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5C4A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23" name="Oval 82"/>
          <p:cNvSpPr>
            <a:spLocks noChangeAspect="1" noChangeArrowheads="1"/>
          </p:cNvSpPr>
          <p:nvPr/>
        </p:nvSpPr>
        <p:spPr bwMode="auto">
          <a:xfrm>
            <a:off x="7032625" y="2674938"/>
            <a:ext cx="111125" cy="111125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5C4A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25" name="Oval 84"/>
          <p:cNvSpPr>
            <a:spLocks noChangeAspect="1" noChangeArrowheads="1"/>
          </p:cNvSpPr>
          <p:nvPr/>
        </p:nvSpPr>
        <p:spPr bwMode="auto">
          <a:xfrm>
            <a:off x="6169025" y="2995613"/>
            <a:ext cx="111125" cy="111125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5C4A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27" name="Oval 86"/>
          <p:cNvSpPr>
            <a:spLocks noChangeAspect="1" noChangeArrowheads="1"/>
          </p:cNvSpPr>
          <p:nvPr/>
        </p:nvSpPr>
        <p:spPr bwMode="auto">
          <a:xfrm>
            <a:off x="7248525" y="2276475"/>
            <a:ext cx="112713" cy="111125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5C4A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28" name="Oval 87"/>
          <p:cNvSpPr>
            <a:spLocks noChangeAspect="1" noChangeArrowheads="1"/>
          </p:cNvSpPr>
          <p:nvPr/>
        </p:nvSpPr>
        <p:spPr bwMode="auto">
          <a:xfrm>
            <a:off x="7392988" y="2603500"/>
            <a:ext cx="111125" cy="111125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5C4A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29" name="Oval 88"/>
          <p:cNvSpPr>
            <a:spLocks noChangeAspect="1" noChangeArrowheads="1"/>
          </p:cNvSpPr>
          <p:nvPr/>
        </p:nvSpPr>
        <p:spPr bwMode="auto">
          <a:xfrm>
            <a:off x="6240463" y="2530475"/>
            <a:ext cx="111125" cy="111125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5C4A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31" name="Text Box 90"/>
          <p:cNvSpPr txBox="1">
            <a:spLocks noChangeArrowheads="1"/>
          </p:cNvSpPr>
          <p:nvPr/>
        </p:nvSpPr>
        <p:spPr bwMode="gray">
          <a:xfrm>
            <a:off x="2971800" y="4191000"/>
            <a:ext cx="11430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Singapore</a:t>
            </a:r>
          </a:p>
        </p:txBody>
      </p:sp>
      <p:sp>
        <p:nvSpPr>
          <p:cNvPr id="41032" name="Text Box 92"/>
          <p:cNvSpPr txBox="1">
            <a:spLocks noChangeArrowheads="1"/>
          </p:cNvSpPr>
          <p:nvPr/>
        </p:nvSpPr>
        <p:spPr bwMode="gray">
          <a:xfrm>
            <a:off x="2324624" y="3893945"/>
            <a:ext cx="1572164" cy="14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1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Thailand:1 sub.+ 4 branches</a:t>
            </a:r>
          </a:p>
        </p:txBody>
      </p:sp>
      <p:sp>
        <p:nvSpPr>
          <p:cNvPr id="41033" name="Text Box 93"/>
          <p:cNvSpPr txBox="1">
            <a:spLocks noChangeArrowheads="1"/>
          </p:cNvSpPr>
          <p:nvPr/>
        </p:nvSpPr>
        <p:spPr bwMode="gray">
          <a:xfrm>
            <a:off x="3656147" y="3808949"/>
            <a:ext cx="14478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Ho Chi Minh City</a:t>
            </a:r>
          </a:p>
        </p:txBody>
      </p:sp>
      <p:sp>
        <p:nvSpPr>
          <p:cNvPr id="41034" name="Text Box 94"/>
          <p:cNvSpPr txBox="1">
            <a:spLocks noChangeArrowheads="1"/>
          </p:cNvSpPr>
          <p:nvPr/>
        </p:nvSpPr>
        <p:spPr bwMode="gray">
          <a:xfrm>
            <a:off x="3987006" y="4038600"/>
            <a:ext cx="11430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Manila</a:t>
            </a:r>
          </a:p>
        </p:txBody>
      </p:sp>
      <p:sp>
        <p:nvSpPr>
          <p:cNvPr id="41036" name="Text Box 96"/>
          <p:cNvSpPr txBox="1">
            <a:spLocks noChangeArrowheads="1"/>
          </p:cNvSpPr>
          <p:nvPr/>
        </p:nvSpPr>
        <p:spPr bwMode="gray">
          <a:xfrm>
            <a:off x="762000" y="2667000"/>
            <a:ext cx="6858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Paris</a:t>
            </a:r>
          </a:p>
        </p:txBody>
      </p:sp>
      <p:sp>
        <p:nvSpPr>
          <p:cNvPr id="41037" name="Text Box 97"/>
          <p:cNvSpPr txBox="1">
            <a:spLocks noChangeArrowheads="1"/>
          </p:cNvSpPr>
          <p:nvPr/>
        </p:nvSpPr>
        <p:spPr bwMode="gray">
          <a:xfrm>
            <a:off x="990600" y="2209800"/>
            <a:ext cx="12192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Amsterdam</a:t>
            </a:r>
          </a:p>
        </p:txBody>
      </p:sp>
      <p:sp>
        <p:nvSpPr>
          <p:cNvPr id="41038" name="Text Box 98"/>
          <p:cNvSpPr txBox="1">
            <a:spLocks noChangeArrowheads="1"/>
          </p:cNvSpPr>
          <p:nvPr/>
        </p:nvSpPr>
        <p:spPr bwMode="gray">
          <a:xfrm>
            <a:off x="304800" y="2209800"/>
            <a:ext cx="9144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London</a:t>
            </a:r>
          </a:p>
        </p:txBody>
      </p:sp>
      <p:sp>
        <p:nvSpPr>
          <p:cNvPr id="41039" name="Text Box 99"/>
          <p:cNvSpPr txBox="1">
            <a:spLocks noChangeArrowheads="1"/>
          </p:cNvSpPr>
          <p:nvPr/>
        </p:nvSpPr>
        <p:spPr bwMode="gray">
          <a:xfrm>
            <a:off x="5067300" y="3035299"/>
            <a:ext cx="16764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Los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Angeles</a:t>
            </a:r>
          </a:p>
        </p:txBody>
      </p:sp>
      <p:sp>
        <p:nvSpPr>
          <p:cNvPr id="41040" name="Text Box 100"/>
          <p:cNvSpPr txBox="1">
            <a:spLocks noChangeArrowheads="1"/>
          </p:cNvSpPr>
          <p:nvPr/>
        </p:nvSpPr>
        <p:spPr bwMode="gray">
          <a:xfrm>
            <a:off x="5257800" y="2484117"/>
            <a:ext cx="14478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Vancouver</a:t>
            </a:r>
          </a:p>
        </p:txBody>
      </p:sp>
      <p:sp>
        <p:nvSpPr>
          <p:cNvPr id="41042" name="Text Box 102"/>
          <p:cNvSpPr txBox="1">
            <a:spLocks noChangeArrowheads="1"/>
          </p:cNvSpPr>
          <p:nvPr/>
        </p:nvSpPr>
        <p:spPr bwMode="gray">
          <a:xfrm>
            <a:off x="6781800" y="3733800"/>
            <a:ext cx="11430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Panama</a:t>
            </a:r>
          </a:p>
        </p:txBody>
      </p:sp>
      <p:sp>
        <p:nvSpPr>
          <p:cNvPr id="41044" name="Oval 104"/>
          <p:cNvSpPr>
            <a:spLocks noChangeAspect="1" noChangeArrowheads="1"/>
          </p:cNvSpPr>
          <p:nvPr/>
        </p:nvSpPr>
        <p:spPr bwMode="auto">
          <a:xfrm>
            <a:off x="6096000" y="2819400"/>
            <a:ext cx="111125" cy="111125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5C4A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45" name="Text Box 105"/>
          <p:cNvSpPr txBox="1">
            <a:spLocks noChangeArrowheads="1"/>
          </p:cNvSpPr>
          <p:nvPr/>
        </p:nvSpPr>
        <p:spPr bwMode="gray">
          <a:xfrm>
            <a:off x="4899703" y="2735430"/>
            <a:ext cx="17526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Silicon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Valley</a:t>
            </a:r>
          </a:p>
        </p:txBody>
      </p:sp>
      <p:sp>
        <p:nvSpPr>
          <p:cNvPr id="41046" name="Text Box 106"/>
          <p:cNvSpPr txBox="1">
            <a:spLocks noChangeArrowheads="1"/>
          </p:cNvSpPr>
          <p:nvPr/>
        </p:nvSpPr>
        <p:spPr bwMode="gray">
          <a:xfrm>
            <a:off x="6324600" y="2743200"/>
            <a:ext cx="11430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Chicago</a:t>
            </a:r>
          </a:p>
        </p:txBody>
      </p:sp>
      <p:sp>
        <p:nvSpPr>
          <p:cNvPr id="41047" name="Text Box 107"/>
          <p:cNvSpPr txBox="1">
            <a:spLocks noChangeArrowheads="1"/>
          </p:cNvSpPr>
          <p:nvPr/>
        </p:nvSpPr>
        <p:spPr bwMode="gray">
          <a:xfrm>
            <a:off x="7250113" y="2613840"/>
            <a:ext cx="9144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New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York</a:t>
            </a:r>
          </a:p>
        </p:txBody>
      </p:sp>
      <p:sp>
        <p:nvSpPr>
          <p:cNvPr id="41049" name="Text Box 109"/>
          <p:cNvSpPr txBox="1">
            <a:spLocks noChangeArrowheads="1"/>
          </p:cNvSpPr>
          <p:nvPr/>
        </p:nvSpPr>
        <p:spPr bwMode="gray">
          <a:xfrm>
            <a:off x="6932613" y="2146287"/>
            <a:ext cx="11430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Toronto</a:t>
            </a:r>
          </a:p>
        </p:txBody>
      </p:sp>
      <p:sp>
        <p:nvSpPr>
          <p:cNvPr id="41050" name="Text Box 110"/>
          <p:cNvSpPr txBox="1">
            <a:spLocks noChangeArrowheads="1"/>
          </p:cNvSpPr>
          <p:nvPr/>
        </p:nvSpPr>
        <p:spPr bwMode="gray">
          <a:xfrm>
            <a:off x="4191000" y="3124200"/>
            <a:ext cx="9906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Osaka</a:t>
            </a:r>
          </a:p>
        </p:txBody>
      </p:sp>
      <p:sp>
        <p:nvSpPr>
          <p:cNvPr id="41051" name="Text Box 111"/>
          <p:cNvSpPr txBox="1">
            <a:spLocks noChangeArrowheads="1"/>
          </p:cNvSpPr>
          <p:nvPr/>
        </p:nvSpPr>
        <p:spPr bwMode="gray">
          <a:xfrm>
            <a:off x="4343400" y="2819400"/>
            <a:ext cx="9906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Tokyo</a:t>
            </a:r>
          </a:p>
        </p:txBody>
      </p:sp>
      <p:sp>
        <p:nvSpPr>
          <p:cNvPr id="41054" name="Rectangle 115"/>
          <p:cNvSpPr>
            <a:spLocks noChangeArrowheads="1"/>
          </p:cNvSpPr>
          <p:nvPr/>
        </p:nvSpPr>
        <p:spPr bwMode="auto">
          <a:xfrm>
            <a:off x="2632075" y="1222444"/>
            <a:ext cx="3820319" cy="4219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兆豐銀行之海外據點</a:t>
            </a:r>
            <a:endParaRPr lang="zh-TW" altLang="en-US" sz="2400" baseline="30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055" name="Oval 118"/>
          <p:cNvSpPr>
            <a:spLocks noChangeAspect="1" noChangeArrowheads="1"/>
          </p:cNvSpPr>
          <p:nvPr/>
        </p:nvSpPr>
        <p:spPr bwMode="auto">
          <a:xfrm>
            <a:off x="2971800" y="3657600"/>
            <a:ext cx="112713" cy="11271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5C4A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56" name="Text Box 119"/>
          <p:cNvSpPr txBox="1">
            <a:spLocks noChangeArrowheads="1"/>
          </p:cNvSpPr>
          <p:nvPr/>
        </p:nvSpPr>
        <p:spPr bwMode="gray">
          <a:xfrm>
            <a:off x="2195513" y="3635848"/>
            <a:ext cx="11430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Mumbai*</a:t>
            </a:r>
          </a:p>
        </p:txBody>
      </p:sp>
      <p:sp>
        <p:nvSpPr>
          <p:cNvPr id="41057" name="Oval 120"/>
          <p:cNvSpPr>
            <a:spLocks noChangeAspect="1" noChangeArrowheads="1"/>
          </p:cNvSpPr>
          <p:nvPr/>
        </p:nvSpPr>
        <p:spPr bwMode="auto">
          <a:xfrm>
            <a:off x="3778249" y="3770313"/>
            <a:ext cx="112713" cy="11271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5C4A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58" name="AutoShape 121"/>
          <p:cNvSpPr>
            <a:spLocks noChangeArrowheads="1"/>
          </p:cNvSpPr>
          <p:nvPr/>
        </p:nvSpPr>
        <p:spPr bwMode="gray">
          <a:xfrm flipH="1">
            <a:off x="3657600" y="3800475"/>
            <a:ext cx="106363" cy="111125"/>
          </a:xfrm>
          <a:prstGeom prst="flowChartConnector">
            <a:avLst/>
          </a:prstGeom>
          <a:gradFill rotWithShape="1">
            <a:gsLst>
              <a:gs pos="0">
                <a:srgbClr val="BDAC47"/>
              </a:gs>
              <a:gs pos="100000">
                <a:srgbClr val="57502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59" name="AutoShape 123"/>
          <p:cNvSpPr>
            <a:spLocks noChangeArrowheads="1"/>
          </p:cNvSpPr>
          <p:nvPr/>
        </p:nvSpPr>
        <p:spPr bwMode="gray">
          <a:xfrm flipH="1">
            <a:off x="4981575" y="5334000"/>
            <a:ext cx="106363" cy="111125"/>
          </a:xfrm>
          <a:prstGeom prst="flowChartConnector">
            <a:avLst/>
          </a:prstGeom>
          <a:gradFill rotWithShape="1">
            <a:gsLst>
              <a:gs pos="0">
                <a:srgbClr val="BDAC47"/>
              </a:gs>
              <a:gs pos="100000">
                <a:srgbClr val="57502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60" name="AutoShape 124"/>
          <p:cNvSpPr>
            <a:spLocks noChangeArrowheads="1"/>
          </p:cNvSpPr>
          <p:nvPr/>
        </p:nvSpPr>
        <p:spPr bwMode="gray">
          <a:xfrm flipH="1">
            <a:off x="4876800" y="5562600"/>
            <a:ext cx="106363" cy="111125"/>
          </a:xfrm>
          <a:prstGeom prst="flowChartConnector">
            <a:avLst/>
          </a:prstGeom>
          <a:gradFill rotWithShape="1">
            <a:gsLst>
              <a:gs pos="0">
                <a:srgbClr val="BDAC47"/>
              </a:gs>
              <a:gs pos="100000">
                <a:srgbClr val="57502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61" name="AutoShape 125"/>
          <p:cNvSpPr>
            <a:spLocks noChangeArrowheads="1"/>
          </p:cNvSpPr>
          <p:nvPr/>
        </p:nvSpPr>
        <p:spPr bwMode="gray">
          <a:xfrm flipH="1">
            <a:off x="4724400" y="5715000"/>
            <a:ext cx="106363" cy="111125"/>
          </a:xfrm>
          <a:prstGeom prst="flowChartConnector">
            <a:avLst/>
          </a:prstGeom>
          <a:gradFill rotWithShape="1">
            <a:gsLst>
              <a:gs pos="0">
                <a:srgbClr val="BDAC47"/>
              </a:gs>
              <a:gs pos="100000">
                <a:srgbClr val="57502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64" name="Text Box 133"/>
          <p:cNvSpPr txBox="1">
            <a:spLocks noChangeArrowheads="1"/>
          </p:cNvSpPr>
          <p:nvPr/>
        </p:nvSpPr>
        <p:spPr bwMode="gray">
          <a:xfrm>
            <a:off x="3886200" y="3352800"/>
            <a:ext cx="3810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HK</a:t>
            </a:r>
          </a:p>
        </p:txBody>
      </p:sp>
      <p:sp>
        <p:nvSpPr>
          <p:cNvPr id="41066" name="AutoShape 138"/>
          <p:cNvSpPr>
            <a:spLocks noChangeArrowheads="1"/>
          </p:cNvSpPr>
          <p:nvPr/>
        </p:nvSpPr>
        <p:spPr bwMode="gray">
          <a:xfrm flipH="1">
            <a:off x="3990975" y="4476750"/>
            <a:ext cx="106363" cy="111125"/>
          </a:xfrm>
          <a:prstGeom prst="flowChartConnector">
            <a:avLst/>
          </a:prstGeom>
          <a:gradFill rotWithShape="1">
            <a:gsLst>
              <a:gs pos="0">
                <a:srgbClr val="BDAC47"/>
              </a:gs>
              <a:gs pos="100000">
                <a:srgbClr val="57502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67" name="Text Box 139"/>
          <p:cNvSpPr txBox="1">
            <a:spLocks noChangeArrowheads="1"/>
          </p:cNvSpPr>
          <p:nvPr/>
        </p:nvSpPr>
        <p:spPr bwMode="gray">
          <a:xfrm>
            <a:off x="3752850" y="4543425"/>
            <a:ext cx="11430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Kuala Lumpur*</a:t>
            </a:r>
          </a:p>
        </p:txBody>
      </p:sp>
      <p:sp>
        <p:nvSpPr>
          <p:cNvPr id="41068" name="AutoShape 123"/>
          <p:cNvSpPr>
            <a:spLocks noChangeArrowheads="1"/>
          </p:cNvSpPr>
          <p:nvPr/>
        </p:nvSpPr>
        <p:spPr bwMode="gray">
          <a:xfrm flipH="1">
            <a:off x="3962400" y="3505200"/>
            <a:ext cx="106363" cy="111125"/>
          </a:xfrm>
          <a:prstGeom prst="flowChartConnector">
            <a:avLst/>
          </a:prstGeom>
          <a:gradFill rotWithShape="1">
            <a:gsLst>
              <a:gs pos="0">
                <a:srgbClr val="BDAC47"/>
              </a:gs>
              <a:gs pos="100000">
                <a:srgbClr val="57502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69" name="AutoShape 123"/>
          <p:cNvSpPr>
            <a:spLocks noChangeArrowheads="1"/>
          </p:cNvSpPr>
          <p:nvPr/>
        </p:nvSpPr>
        <p:spPr bwMode="gray">
          <a:xfrm flipH="1">
            <a:off x="4381500" y="3133725"/>
            <a:ext cx="106363" cy="111125"/>
          </a:xfrm>
          <a:prstGeom prst="flowChartConnector">
            <a:avLst/>
          </a:prstGeom>
          <a:gradFill rotWithShape="1">
            <a:gsLst>
              <a:gs pos="0">
                <a:srgbClr val="BDAC47"/>
              </a:gs>
              <a:gs pos="100000">
                <a:srgbClr val="57502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70" name="AutoShape 123"/>
          <p:cNvSpPr>
            <a:spLocks noChangeArrowheads="1"/>
          </p:cNvSpPr>
          <p:nvPr/>
        </p:nvSpPr>
        <p:spPr bwMode="gray">
          <a:xfrm flipH="1">
            <a:off x="4505325" y="2838450"/>
            <a:ext cx="106363" cy="111125"/>
          </a:xfrm>
          <a:prstGeom prst="flowChartConnector">
            <a:avLst/>
          </a:prstGeom>
          <a:gradFill rotWithShape="1">
            <a:gsLst>
              <a:gs pos="0">
                <a:srgbClr val="BDAC47"/>
              </a:gs>
              <a:gs pos="100000">
                <a:srgbClr val="57502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71" name="AutoShape 123"/>
          <p:cNvSpPr>
            <a:spLocks noChangeArrowheads="1"/>
          </p:cNvSpPr>
          <p:nvPr/>
        </p:nvSpPr>
        <p:spPr bwMode="gray">
          <a:xfrm flipH="1">
            <a:off x="3867150" y="3867150"/>
            <a:ext cx="106363" cy="111125"/>
          </a:xfrm>
          <a:prstGeom prst="flowChartConnector">
            <a:avLst/>
          </a:prstGeom>
          <a:gradFill rotWithShape="1">
            <a:gsLst>
              <a:gs pos="0">
                <a:srgbClr val="BDAC47"/>
              </a:gs>
              <a:gs pos="100000">
                <a:srgbClr val="57502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72" name="AutoShape 123"/>
          <p:cNvSpPr>
            <a:spLocks noChangeArrowheads="1"/>
          </p:cNvSpPr>
          <p:nvPr/>
        </p:nvSpPr>
        <p:spPr bwMode="gray">
          <a:xfrm flipH="1">
            <a:off x="3810000" y="4191000"/>
            <a:ext cx="106363" cy="111125"/>
          </a:xfrm>
          <a:prstGeom prst="flowChartConnector">
            <a:avLst/>
          </a:prstGeom>
          <a:gradFill rotWithShape="1">
            <a:gsLst>
              <a:gs pos="0">
                <a:srgbClr val="BDAC47"/>
              </a:gs>
              <a:gs pos="100000">
                <a:srgbClr val="57502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73" name="AutoShape 123"/>
          <p:cNvSpPr>
            <a:spLocks noChangeArrowheads="1"/>
          </p:cNvSpPr>
          <p:nvPr/>
        </p:nvSpPr>
        <p:spPr bwMode="gray">
          <a:xfrm flipH="1">
            <a:off x="3981450" y="4333875"/>
            <a:ext cx="106363" cy="111125"/>
          </a:xfrm>
          <a:prstGeom prst="flowChartConnector">
            <a:avLst/>
          </a:prstGeom>
          <a:gradFill rotWithShape="1">
            <a:gsLst>
              <a:gs pos="0">
                <a:srgbClr val="BDAC47"/>
              </a:gs>
              <a:gs pos="100000">
                <a:srgbClr val="57502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74" name="AutoShape 123"/>
          <p:cNvSpPr>
            <a:spLocks noChangeArrowheads="1"/>
          </p:cNvSpPr>
          <p:nvPr/>
        </p:nvSpPr>
        <p:spPr bwMode="gray">
          <a:xfrm flipH="1">
            <a:off x="4295775" y="4010025"/>
            <a:ext cx="106363" cy="111125"/>
          </a:xfrm>
          <a:prstGeom prst="flowChartConnector">
            <a:avLst/>
          </a:prstGeom>
          <a:gradFill rotWithShape="1">
            <a:gsLst>
              <a:gs pos="0">
                <a:srgbClr val="BDAC47"/>
              </a:gs>
              <a:gs pos="100000">
                <a:srgbClr val="57502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76" name="AutoShape 123"/>
          <p:cNvSpPr>
            <a:spLocks noChangeArrowheads="1"/>
          </p:cNvSpPr>
          <p:nvPr/>
        </p:nvSpPr>
        <p:spPr bwMode="gray">
          <a:xfrm flipH="1">
            <a:off x="3933825" y="3105150"/>
            <a:ext cx="106363" cy="111125"/>
          </a:xfrm>
          <a:prstGeom prst="flowChartConnector">
            <a:avLst/>
          </a:prstGeom>
          <a:gradFill rotWithShape="1">
            <a:gsLst>
              <a:gs pos="0">
                <a:srgbClr val="BDAC47"/>
              </a:gs>
              <a:gs pos="100000">
                <a:srgbClr val="57502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77" name="Text Box 92"/>
          <p:cNvSpPr txBox="1">
            <a:spLocks noChangeArrowheads="1"/>
          </p:cNvSpPr>
          <p:nvPr/>
        </p:nvSpPr>
        <p:spPr bwMode="gray">
          <a:xfrm>
            <a:off x="3765489" y="3693222"/>
            <a:ext cx="1939924" cy="14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1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Cambodia: 1 branch+4 sub-branches</a:t>
            </a:r>
          </a:p>
        </p:txBody>
      </p:sp>
      <p:sp>
        <p:nvSpPr>
          <p:cNvPr id="41078" name="Text Box 92"/>
          <p:cNvSpPr txBox="1">
            <a:spLocks noChangeArrowheads="1"/>
          </p:cNvSpPr>
          <p:nvPr/>
        </p:nvSpPr>
        <p:spPr bwMode="gray">
          <a:xfrm>
            <a:off x="2871634" y="2550063"/>
            <a:ext cx="1447800" cy="63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10000"/>
              </a:spcBef>
            </a:pP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中國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171450" indent="-171450" eaLnBrk="1" hangingPunct="1">
              <a:lnSpc>
                <a:spcPct val="7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蘇州分行</a:t>
            </a:r>
          </a:p>
          <a:p>
            <a:pPr marL="171450" indent="-171450" eaLnBrk="1" hangingPunct="1">
              <a:lnSpc>
                <a:spcPct val="7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吳江支行</a:t>
            </a:r>
            <a:endParaRPr lang="en-US" altLang="zh-TW" sz="10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 eaLnBrk="1" hangingPunct="1">
              <a:lnSpc>
                <a:spcPct val="7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崑山支行</a:t>
            </a:r>
          </a:p>
          <a:p>
            <a:pPr marL="171450" indent="-171450" eaLnBrk="1" hangingPunct="1">
              <a:lnSpc>
                <a:spcPct val="7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寧波分行</a:t>
            </a:r>
          </a:p>
        </p:txBody>
      </p:sp>
      <p:sp>
        <p:nvSpPr>
          <p:cNvPr id="123" name="Oval 120"/>
          <p:cNvSpPr>
            <a:spLocks noChangeAspect="1" noChangeArrowheads="1"/>
          </p:cNvSpPr>
          <p:nvPr/>
        </p:nvSpPr>
        <p:spPr bwMode="auto">
          <a:xfrm>
            <a:off x="3556793" y="3687762"/>
            <a:ext cx="112713" cy="11271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5C4A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4" name="Text Box 119"/>
          <p:cNvSpPr txBox="1">
            <a:spLocks noChangeArrowheads="1"/>
          </p:cNvSpPr>
          <p:nvPr/>
        </p:nvSpPr>
        <p:spPr bwMode="gray">
          <a:xfrm>
            <a:off x="3180842" y="3532981"/>
            <a:ext cx="592616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Yangon</a:t>
            </a:r>
          </a:p>
        </p:txBody>
      </p:sp>
      <p:sp>
        <p:nvSpPr>
          <p:cNvPr id="126" name="Text Box 134"/>
          <p:cNvSpPr txBox="1">
            <a:spLocks noChangeArrowheads="1"/>
          </p:cNvSpPr>
          <p:nvPr/>
        </p:nvSpPr>
        <p:spPr bwMode="gray">
          <a:xfrm>
            <a:off x="533400" y="6477000"/>
            <a:ext cx="6705600" cy="29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*    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" pitchFamily="34" charset="0"/>
              </a:rPr>
              <a:t>Mumbai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" pitchFamily="34" charset="0"/>
              </a:rPr>
              <a:t>乃代表處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" pitchFamily="34" charset="0"/>
              </a:rPr>
              <a:t>; Kuala Lumpur</a:t>
            </a: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" pitchFamily="34" charset="0"/>
              </a:rPr>
              <a:t>乃行銷辦事處。</a:t>
            </a:r>
            <a:endParaRPr lang="en-US" altLang="zh-TW" sz="1000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  <a:cs typeface="Arial" pitchFamily="34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altLang="zh-TW" sz="1100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127" name="Rectangle 133"/>
          <p:cNvSpPr>
            <a:spLocks noChangeArrowheads="1"/>
          </p:cNvSpPr>
          <p:nvPr/>
        </p:nvSpPr>
        <p:spPr bwMode="black">
          <a:xfrm>
            <a:off x="257174" y="68642"/>
            <a:ext cx="8602663" cy="98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  <a:lvl2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2pPr>
            <a:lvl3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3pPr>
            <a:lvl4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4pPr>
            <a:lvl5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5pPr>
            <a:lvl6pPr marL="4572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6pPr>
            <a:lvl7pPr marL="9144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7pPr>
            <a:lvl8pPr marL="13716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8pPr>
            <a:lvl9pPr marL="18288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9pPr>
          </a:lstStyle>
          <a:p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擁有</a:t>
            </a:r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37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個海外據點、遍佈</a:t>
            </a:r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個國家</a:t>
            </a:r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;20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個據點在「新南向政策」區域</a:t>
            </a:r>
          </a:p>
        </p:txBody>
      </p:sp>
      <p:sp>
        <p:nvSpPr>
          <p:cNvPr id="40962" name="Freeform 2"/>
          <p:cNvSpPr>
            <a:spLocks/>
          </p:cNvSpPr>
          <p:nvPr/>
        </p:nvSpPr>
        <p:spPr bwMode="auto">
          <a:xfrm>
            <a:off x="263525" y="1381125"/>
            <a:ext cx="8674100" cy="1077913"/>
          </a:xfrm>
          <a:custGeom>
            <a:avLst/>
            <a:gdLst>
              <a:gd name="T0" fmla="*/ 0 w 9845"/>
              <a:gd name="T1" fmla="*/ 0 h 1018"/>
              <a:gd name="T2" fmla="*/ 2147483646 w 9845"/>
              <a:gd name="T3" fmla="*/ 2147483646 h 1018"/>
              <a:gd name="T4" fmla="*/ 2147483646 w 9845"/>
              <a:gd name="T5" fmla="*/ 2147483646 h 1018"/>
              <a:gd name="T6" fmla="*/ 2147483646 w 9845"/>
              <a:gd name="T7" fmla="*/ 2147483646 h 1018"/>
              <a:gd name="T8" fmla="*/ 2147483646 w 9845"/>
              <a:gd name="T9" fmla="*/ 2147483646 h 1018"/>
              <a:gd name="T10" fmla="*/ 2147483646 w 9845"/>
              <a:gd name="T11" fmla="*/ 2147483646 h 1018"/>
              <a:gd name="T12" fmla="*/ 2147483646 w 9845"/>
              <a:gd name="T13" fmla="*/ 2147483646 h 1018"/>
              <a:gd name="T14" fmla="*/ 2147483646 w 9845"/>
              <a:gd name="T15" fmla="*/ 2147483646 h 1018"/>
              <a:gd name="T16" fmla="*/ 2147483646 w 9845"/>
              <a:gd name="T17" fmla="*/ 2147483646 h 1018"/>
              <a:gd name="T18" fmla="*/ 2147483646 w 9845"/>
              <a:gd name="T19" fmla="*/ 2147483646 h 1018"/>
              <a:gd name="T20" fmla="*/ 2147483646 w 9845"/>
              <a:gd name="T21" fmla="*/ 2147483646 h 1018"/>
              <a:gd name="T22" fmla="*/ 2147483646 w 9845"/>
              <a:gd name="T23" fmla="*/ 2147483646 h 1018"/>
              <a:gd name="T24" fmla="*/ 2147483646 w 9845"/>
              <a:gd name="T25" fmla="*/ 2147483646 h 1018"/>
              <a:gd name="T26" fmla="*/ 2147483646 w 9845"/>
              <a:gd name="T27" fmla="*/ 2147483646 h 1018"/>
              <a:gd name="T28" fmla="*/ 2147483646 w 9845"/>
              <a:gd name="T29" fmla="*/ 2147483646 h 1018"/>
              <a:gd name="T30" fmla="*/ 2147483646 w 9845"/>
              <a:gd name="T31" fmla="*/ 2147483646 h 1018"/>
              <a:gd name="T32" fmla="*/ 2147483646 w 9845"/>
              <a:gd name="T33" fmla="*/ 2147483646 h 1018"/>
              <a:gd name="T34" fmla="*/ 2147483646 w 9845"/>
              <a:gd name="T35" fmla="*/ 2147483646 h 1018"/>
              <a:gd name="T36" fmla="*/ 2147483646 w 9845"/>
              <a:gd name="T37" fmla="*/ 2147483646 h 1018"/>
              <a:gd name="T38" fmla="*/ 2147483646 w 9845"/>
              <a:gd name="T39" fmla="*/ 2147483646 h 1018"/>
              <a:gd name="T40" fmla="*/ 2147483646 w 9845"/>
              <a:gd name="T41" fmla="*/ 2147483646 h 1018"/>
              <a:gd name="T42" fmla="*/ 2147483646 w 9845"/>
              <a:gd name="T43" fmla="*/ 2147483646 h 1018"/>
              <a:gd name="T44" fmla="*/ 2147483646 w 9845"/>
              <a:gd name="T45" fmla="*/ 2147483646 h 1018"/>
              <a:gd name="T46" fmla="*/ 2147483646 w 9845"/>
              <a:gd name="T47" fmla="*/ 2147483646 h 1018"/>
              <a:gd name="T48" fmla="*/ 2147483646 w 9845"/>
              <a:gd name="T49" fmla="*/ 2147483646 h 1018"/>
              <a:gd name="T50" fmla="*/ 2147483646 w 9845"/>
              <a:gd name="T51" fmla="*/ 2147483646 h 1018"/>
              <a:gd name="T52" fmla="*/ 2147483646 w 9845"/>
              <a:gd name="T53" fmla="*/ 2147483646 h 1018"/>
              <a:gd name="T54" fmla="*/ 2147483646 w 9845"/>
              <a:gd name="T55" fmla="*/ 2147483646 h 1018"/>
              <a:gd name="T56" fmla="*/ 2147483646 w 9845"/>
              <a:gd name="T57" fmla="*/ 2147483646 h 1018"/>
              <a:gd name="T58" fmla="*/ 2147483646 w 9845"/>
              <a:gd name="T59" fmla="*/ 2147483646 h 1018"/>
              <a:gd name="T60" fmla="*/ 2147483646 w 9845"/>
              <a:gd name="T61" fmla="*/ 2147483646 h 1018"/>
              <a:gd name="T62" fmla="*/ 2147483646 w 9845"/>
              <a:gd name="T63" fmla="*/ 2147483646 h 1018"/>
              <a:gd name="T64" fmla="*/ 2147483646 w 9845"/>
              <a:gd name="T65" fmla="*/ 2147483646 h 1018"/>
              <a:gd name="T66" fmla="*/ 2147483646 w 9845"/>
              <a:gd name="T67" fmla="*/ 2147483646 h 1018"/>
              <a:gd name="T68" fmla="*/ 2147483646 w 9845"/>
              <a:gd name="T69" fmla="*/ 2147483646 h 1018"/>
              <a:gd name="T70" fmla="*/ 2147483646 w 9845"/>
              <a:gd name="T71" fmla="*/ 2147483646 h 1018"/>
              <a:gd name="T72" fmla="*/ 2147483646 w 9845"/>
              <a:gd name="T73" fmla="*/ 2147483646 h 1018"/>
              <a:gd name="T74" fmla="*/ 2147483646 w 9845"/>
              <a:gd name="T75" fmla="*/ 2147483646 h 1018"/>
              <a:gd name="T76" fmla="*/ 2147483646 w 9845"/>
              <a:gd name="T77" fmla="*/ 2147483646 h 1018"/>
              <a:gd name="T78" fmla="*/ 2147483646 w 9845"/>
              <a:gd name="T79" fmla="*/ 2147483646 h 1018"/>
              <a:gd name="T80" fmla="*/ 2147483646 w 9845"/>
              <a:gd name="T81" fmla="*/ 2147483646 h 1018"/>
              <a:gd name="T82" fmla="*/ 2147483646 w 9845"/>
              <a:gd name="T83" fmla="*/ 2147483646 h 1018"/>
              <a:gd name="T84" fmla="*/ 2147483646 w 9845"/>
              <a:gd name="T85" fmla="*/ 2147483646 h 1018"/>
              <a:gd name="T86" fmla="*/ 2147483646 w 9845"/>
              <a:gd name="T87" fmla="*/ 0 h 101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845" h="1018">
                <a:moveTo>
                  <a:pt x="0" y="0"/>
                </a:moveTo>
                <a:lnTo>
                  <a:pt x="466" y="150"/>
                </a:lnTo>
                <a:lnTo>
                  <a:pt x="929" y="296"/>
                </a:lnTo>
                <a:lnTo>
                  <a:pt x="1160" y="367"/>
                </a:lnTo>
                <a:lnTo>
                  <a:pt x="1390" y="435"/>
                </a:lnTo>
                <a:lnTo>
                  <a:pt x="1620" y="503"/>
                </a:lnTo>
                <a:lnTo>
                  <a:pt x="1846" y="567"/>
                </a:lnTo>
                <a:lnTo>
                  <a:pt x="2073" y="628"/>
                </a:lnTo>
                <a:lnTo>
                  <a:pt x="2297" y="687"/>
                </a:lnTo>
                <a:lnTo>
                  <a:pt x="2519" y="740"/>
                </a:lnTo>
                <a:lnTo>
                  <a:pt x="2740" y="790"/>
                </a:lnTo>
                <a:lnTo>
                  <a:pt x="2957" y="836"/>
                </a:lnTo>
                <a:lnTo>
                  <a:pt x="3173" y="878"/>
                </a:lnTo>
                <a:lnTo>
                  <a:pt x="3385" y="911"/>
                </a:lnTo>
                <a:lnTo>
                  <a:pt x="3596" y="942"/>
                </a:lnTo>
                <a:lnTo>
                  <a:pt x="3803" y="967"/>
                </a:lnTo>
                <a:lnTo>
                  <a:pt x="4006" y="986"/>
                </a:lnTo>
                <a:lnTo>
                  <a:pt x="4204" y="1001"/>
                </a:lnTo>
                <a:lnTo>
                  <a:pt x="4400" y="1011"/>
                </a:lnTo>
                <a:lnTo>
                  <a:pt x="4595" y="1017"/>
                </a:lnTo>
                <a:lnTo>
                  <a:pt x="4786" y="1018"/>
                </a:lnTo>
                <a:lnTo>
                  <a:pt x="4975" y="1017"/>
                </a:lnTo>
                <a:lnTo>
                  <a:pt x="5164" y="1011"/>
                </a:lnTo>
                <a:lnTo>
                  <a:pt x="5351" y="1002"/>
                </a:lnTo>
                <a:lnTo>
                  <a:pt x="5538" y="990"/>
                </a:lnTo>
                <a:lnTo>
                  <a:pt x="5725" y="974"/>
                </a:lnTo>
                <a:lnTo>
                  <a:pt x="5913" y="956"/>
                </a:lnTo>
                <a:lnTo>
                  <a:pt x="6102" y="935"/>
                </a:lnTo>
                <a:lnTo>
                  <a:pt x="6293" y="911"/>
                </a:lnTo>
                <a:lnTo>
                  <a:pt x="6483" y="885"/>
                </a:lnTo>
                <a:lnTo>
                  <a:pt x="6678" y="856"/>
                </a:lnTo>
                <a:lnTo>
                  <a:pt x="6874" y="824"/>
                </a:lnTo>
                <a:lnTo>
                  <a:pt x="7070" y="788"/>
                </a:lnTo>
                <a:lnTo>
                  <a:pt x="7266" y="749"/>
                </a:lnTo>
                <a:lnTo>
                  <a:pt x="7463" y="706"/>
                </a:lnTo>
                <a:lnTo>
                  <a:pt x="7661" y="658"/>
                </a:lnTo>
                <a:lnTo>
                  <a:pt x="7859" y="608"/>
                </a:lnTo>
                <a:lnTo>
                  <a:pt x="8055" y="556"/>
                </a:lnTo>
                <a:lnTo>
                  <a:pt x="8255" y="501"/>
                </a:lnTo>
                <a:lnTo>
                  <a:pt x="8453" y="442"/>
                </a:lnTo>
                <a:lnTo>
                  <a:pt x="8650" y="383"/>
                </a:lnTo>
                <a:lnTo>
                  <a:pt x="9048" y="259"/>
                </a:lnTo>
                <a:lnTo>
                  <a:pt x="9448" y="130"/>
                </a:lnTo>
                <a:lnTo>
                  <a:pt x="9845" y="0"/>
                </a:lnTo>
              </a:path>
            </a:pathLst>
          </a:custGeom>
          <a:noFill/>
          <a:ln w="7938">
            <a:solidFill>
              <a:schemeClr val="accent6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89" name="Freeform 29"/>
          <p:cNvSpPr>
            <a:spLocks/>
          </p:cNvSpPr>
          <p:nvPr/>
        </p:nvSpPr>
        <p:spPr bwMode="auto">
          <a:xfrm>
            <a:off x="5035550" y="5281613"/>
            <a:ext cx="485775" cy="444500"/>
          </a:xfrm>
          <a:custGeom>
            <a:avLst/>
            <a:gdLst>
              <a:gd name="T0" fmla="*/ 2147483646 w 553"/>
              <a:gd name="T1" fmla="*/ 2147483646 h 419"/>
              <a:gd name="T2" fmla="*/ 0 w 553"/>
              <a:gd name="T3" fmla="*/ 2147483646 h 419"/>
              <a:gd name="T4" fmla="*/ 2147483646 w 553"/>
              <a:gd name="T5" fmla="*/ 2147483646 h 419"/>
              <a:gd name="T6" fmla="*/ 2147483646 w 553"/>
              <a:gd name="T7" fmla="*/ 2147483646 h 419"/>
              <a:gd name="T8" fmla="*/ 2147483646 w 553"/>
              <a:gd name="T9" fmla="*/ 2147483646 h 419"/>
              <a:gd name="T10" fmla="*/ 2147483646 w 553"/>
              <a:gd name="T11" fmla="*/ 2147483646 h 419"/>
              <a:gd name="T12" fmla="*/ 2147483646 w 553"/>
              <a:gd name="T13" fmla="*/ 0 h 419"/>
              <a:gd name="T14" fmla="*/ 2147483646 w 553"/>
              <a:gd name="T15" fmla="*/ 2147483646 h 419"/>
              <a:gd name="T16" fmla="*/ 2147483646 w 553"/>
              <a:gd name="T17" fmla="*/ 2147483646 h 419"/>
              <a:gd name="T18" fmla="*/ 2147483646 w 553"/>
              <a:gd name="T19" fmla="*/ 2147483646 h 4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53" h="419">
                <a:moveTo>
                  <a:pt x="120" y="293"/>
                </a:moveTo>
                <a:lnTo>
                  <a:pt x="0" y="371"/>
                </a:lnTo>
                <a:lnTo>
                  <a:pt x="57" y="419"/>
                </a:lnTo>
                <a:lnTo>
                  <a:pt x="277" y="293"/>
                </a:lnTo>
                <a:lnTo>
                  <a:pt x="400" y="230"/>
                </a:lnTo>
                <a:lnTo>
                  <a:pt x="553" y="102"/>
                </a:lnTo>
                <a:lnTo>
                  <a:pt x="469" y="0"/>
                </a:lnTo>
                <a:lnTo>
                  <a:pt x="410" y="75"/>
                </a:lnTo>
                <a:lnTo>
                  <a:pt x="350" y="185"/>
                </a:lnTo>
                <a:lnTo>
                  <a:pt x="120" y="29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2" name="Rectangle 76"/>
          <p:cNvSpPr>
            <a:spLocks noChangeArrowheads="1"/>
          </p:cNvSpPr>
          <p:nvPr/>
        </p:nvSpPr>
        <p:spPr bwMode="gray">
          <a:xfrm>
            <a:off x="6351588" y="4026259"/>
            <a:ext cx="2586037" cy="2164990"/>
          </a:xfrm>
          <a:prstGeom prst="rect">
            <a:avLst/>
          </a:prstGeom>
          <a:noFill/>
          <a:ln w="19050">
            <a:solidFill>
              <a:schemeClr val="accent5"/>
            </a:solidFill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5720" tIns="0" rIns="45720" bIns="0" anchor="ctr"/>
          <a:lstStyle/>
          <a:p>
            <a:pPr algn="l">
              <a:defRPr/>
            </a:pP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新開幕</a:t>
            </a:r>
            <a:r>
              <a:rPr lang="en-US" altLang="zh-TW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:</a:t>
            </a:r>
          </a:p>
          <a:p>
            <a:pPr algn="l">
              <a:defRPr/>
            </a:pP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緬甸仰光分行</a:t>
            </a:r>
            <a:r>
              <a:rPr lang="en-US" altLang="zh-TW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2021</a:t>
            </a: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年初開業</a:t>
            </a:r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-120"/>
            </a:endParaRPr>
          </a:p>
          <a:p>
            <a:pPr algn="l">
              <a:defRPr/>
            </a:pP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柬埔寨桑園支行</a:t>
            </a:r>
            <a:r>
              <a:rPr lang="en-US" altLang="zh-TW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2021</a:t>
            </a: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年初開業</a:t>
            </a:r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-120"/>
            </a:endParaRPr>
          </a:p>
          <a:p>
            <a:pPr algn="l">
              <a:defRPr/>
            </a:pPr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-120"/>
            </a:endParaRPr>
          </a:p>
          <a:p>
            <a:pPr algn="l">
              <a:defRPr/>
            </a:pP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進行中：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越南海陽分行，待核准中。</a:t>
            </a:r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-12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越南海防地區辦事處，籌備申請中。</a:t>
            </a:r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-12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印尼雅加達代表處，待核准中。</a:t>
            </a:r>
          </a:p>
        </p:txBody>
      </p:sp>
      <p:sp>
        <p:nvSpPr>
          <p:cNvPr id="121" name="Rectangle 76"/>
          <p:cNvSpPr>
            <a:spLocks noChangeArrowheads="1"/>
          </p:cNvSpPr>
          <p:nvPr/>
        </p:nvSpPr>
        <p:spPr bwMode="gray">
          <a:xfrm>
            <a:off x="257570" y="4890045"/>
            <a:ext cx="2040336" cy="1111828"/>
          </a:xfrm>
          <a:prstGeom prst="rect">
            <a:avLst/>
          </a:prstGeom>
          <a:noFill/>
          <a:ln w="19050">
            <a:solidFill>
              <a:schemeClr val="accent5"/>
            </a:solidFill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5720" tIns="0" rIns="45720" bIns="0" anchor="ctr"/>
          <a:lstStyle/>
          <a:p>
            <a:pPr algn="l">
              <a:defRPr/>
            </a:pPr>
            <a:r>
              <a:rPr lang="en-US" altLang="zh-TW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37</a:t>
            </a: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個海外據點含</a:t>
            </a:r>
            <a:r>
              <a:rPr lang="en-US" altLang="zh-TW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:</a:t>
            </a:r>
            <a:endParaRPr lang="zh-TW" altLang="en-US" sz="12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-12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US" altLang="zh-TW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24</a:t>
            </a: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個分行</a:t>
            </a:r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-12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US" altLang="zh-TW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6</a:t>
            </a: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個支行</a:t>
            </a:r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-12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US" altLang="zh-TW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2</a:t>
            </a: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個代表處及行銷辦事處*</a:t>
            </a:r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-12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US" altLang="zh-TW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1</a:t>
            </a: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個泰國子行</a:t>
            </a:r>
            <a:r>
              <a:rPr lang="en-US" altLang="zh-TW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+4</a:t>
            </a: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個分行</a:t>
            </a:r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-120"/>
            </a:endParaRPr>
          </a:p>
        </p:txBody>
      </p:sp>
      <p:grpSp>
        <p:nvGrpSpPr>
          <p:cNvPr id="41020" name="Group 76"/>
          <p:cNvGrpSpPr>
            <a:grpSpLocks/>
          </p:cNvGrpSpPr>
          <p:nvPr/>
        </p:nvGrpSpPr>
        <p:grpSpPr bwMode="auto">
          <a:xfrm>
            <a:off x="4531006" y="5285764"/>
            <a:ext cx="1211532" cy="716109"/>
            <a:chOff x="2866" y="3326"/>
            <a:chExt cx="683" cy="404"/>
          </a:xfrm>
        </p:grpSpPr>
        <p:sp>
          <p:nvSpPr>
            <p:cNvPr id="41080" name="Text Box 78"/>
            <p:cNvSpPr txBox="1">
              <a:spLocks noChangeArrowheads="1"/>
            </p:cNvSpPr>
            <p:nvPr/>
          </p:nvSpPr>
          <p:spPr bwMode="auto">
            <a:xfrm>
              <a:off x="3096" y="3326"/>
              <a:ext cx="453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9pPr>
            </a:lstStyle>
            <a:p>
              <a:pPr eaLnBrk="1" hangingPunct="1"/>
              <a:r>
                <a:rPr kumimoji="1" lang="en-US" altLang="zh-TW" sz="1000" dirty="0">
                  <a:solidFill>
                    <a:schemeClr val="accent6">
                      <a:lumMod val="50000"/>
                    </a:schemeClr>
                  </a:solidFill>
                  <a:ea typeface="標楷體" pitchFamily="65" charset="-120"/>
                  <a:cs typeface="Arial" pitchFamily="34" charset="0"/>
                </a:rPr>
                <a:t>Brisbane</a:t>
              </a:r>
            </a:p>
          </p:txBody>
        </p:sp>
        <p:sp>
          <p:nvSpPr>
            <p:cNvPr id="41081" name="Text Box 79"/>
            <p:cNvSpPr txBox="1">
              <a:spLocks noChangeArrowheads="1"/>
            </p:cNvSpPr>
            <p:nvPr/>
          </p:nvSpPr>
          <p:spPr bwMode="auto">
            <a:xfrm>
              <a:off x="2866" y="3591"/>
              <a:ext cx="656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1000" dirty="0">
                  <a:solidFill>
                    <a:schemeClr val="accent6">
                      <a:lumMod val="50000"/>
                    </a:schemeClr>
                  </a:solidFill>
                  <a:ea typeface="標楷體" pitchFamily="65" charset="-120"/>
                  <a:cs typeface="Arial" pitchFamily="34" charset="0"/>
                </a:rPr>
                <a:t>Melbourne</a:t>
              </a:r>
            </a:p>
          </p:txBody>
        </p:sp>
        <p:sp>
          <p:nvSpPr>
            <p:cNvPr id="41079" name="Text Box 77"/>
            <p:cNvSpPr txBox="1">
              <a:spLocks noChangeArrowheads="1"/>
            </p:cNvSpPr>
            <p:nvPr/>
          </p:nvSpPr>
          <p:spPr bwMode="auto">
            <a:xfrm>
              <a:off x="2960" y="3475"/>
              <a:ext cx="582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1000" dirty="0">
                  <a:solidFill>
                    <a:schemeClr val="accent6">
                      <a:lumMod val="50000"/>
                    </a:schemeClr>
                  </a:solidFill>
                  <a:ea typeface="標楷體" pitchFamily="65" charset="-120"/>
                  <a:cs typeface="Arial" pitchFamily="34" charset="0"/>
                </a:rPr>
                <a:t>Sydney</a:t>
              </a:r>
            </a:p>
          </p:txBody>
        </p:sp>
      </p:grpSp>
      <p:sp>
        <p:nvSpPr>
          <p:cNvPr id="41030" name="Text Box 89"/>
          <p:cNvSpPr txBox="1">
            <a:spLocks noChangeArrowheads="1"/>
          </p:cNvSpPr>
          <p:nvPr/>
        </p:nvSpPr>
        <p:spPr bwMode="gray">
          <a:xfrm>
            <a:off x="3752850" y="4333875"/>
            <a:ext cx="11430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Labuan</a:t>
            </a:r>
          </a:p>
        </p:txBody>
      </p:sp>
    </p:spTree>
    <p:extLst>
      <p:ext uri="{BB962C8B-B14F-4D97-AF65-F5344CB8AC3E}">
        <p14:creationId xmlns:p14="http://schemas.microsoft.com/office/powerpoint/2010/main" val="1383410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" y="228600"/>
            <a:ext cx="8604250" cy="467179"/>
          </a:xfrm>
        </p:spPr>
        <p:txBody>
          <a:bodyPr>
            <a:noAutofit/>
          </a:bodyPr>
          <a:lstStyle/>
          <a:p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目錄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19619" name="Rectangle 3"/>
          <p:cNvSpPr>
            <a:spLocks noChangeArrowheads="1"/>
          </p:cNvSpPr>
          <p:nvPr/>
        </p:nvSpPr>
        <p:spPr bwMode="auto">
          <a:xfrm>
            <a:off x="1472184" y="1886713"/>
            <a:ext cx="3023616" cy="58737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營運摘要</a:t>
            </a:r>
          </a:p>
        </p:txBody>
      </p:sp>
      <p:grpSp>
        <p:nvGrpSpPr>
          <p:cNvPr id="1519620" name="Group 4"/>
          <p:cNvGrpSpPr>
            <a:grpSpLocks/>
          </p:cNvGrpSpPr>
          <p:nvPr/>
        </p:nvGrpSpPr>
        <p:grpSpPr bwMode="auto">
          <a:xfrm>
            <a:off x="405384" y="1827976"/>
            <a:ext cx="762000" cy="727075"/>
            <a:chOff x="240" y="960"/>
            <a:chExt cx="480" cy="458"/>
          </a:xfrm>
        </p:grpSpPr>
        <p:sp>
          <p:nvSpPr>
            <p:cNvPr id="1519621" name="Freeform 5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2" name="Freeform 6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3" name="Text Box 7"/>
            <p:cNvSpPr txBox="1">
              <a:spLocks noChangeArrowheads="1"/>
            </p:cNvSpPr>
            <p:nvPr/>
          </p:nvSpPr>
          <p:spPr bwMode="invGray">
            <a:xfrm>
              <a:off x="382" y="1133"/>
              <a:ext cx="107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TW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新細明體" pitchFamily="18" charset="-12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1519624" name="Group 8"/>
          <p:cNvGrpSpPr>
            <a:grpSpLocks/>
          </p:cNvGrpSpPr>
          <p:nvPr/>
        </p:nvGrpSpPr>
        <p:grpSpPr bwMode="auto">
          <a:xfrm>
            <a:off x="405384" y="2686366"/>
            <a:ext cx="762000" cy="727075"/>
            <a:chOff x="240" y="960"/>
            <a:chExt cx="480" cy="458"/>
          </a:xfrm>
          <a:solidFill>
            <a:schemeClr val="accent4"/>
          </a:solidFill>
        </p:grpSpPr>
        <p:sp>
          <p:nvSpPr>
            <p:cNvPr id="1519625" name="Freeform 9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6" name="Freeform 10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7" name="Text Box 11"/>
            <p:cNvSpPr txBox="1">
              <a:spLocks noChangeArrowheads="1"/>
            </p:cNvSpPr>
            <p:nvPr/>
          </p:nvSpPr>
          <p:spPr bwMode="invGray">
            <a:xfrm>
              <a:off x="382" y="1133"/>
              <a:ext cx="107" cy="1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CN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SimSun" pitchFamily="2" charset="-122"/>
                  <a:cs typeface="Arial" pitchFamily="34" charset="0"/>
                </a:rPr>
                <a:t>2</a:t>
              </a:r>
              <a:endPara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grpSp>
        <p:nvGrpSpPr>
          <p:cNvPr id="1519629" name="Group 13"/>
          <p:cNvGrpSpPr>
            <a:grpSpLocks/>
          </p:cNvGrpSpPr>
          <p:nvPr/>
        </p:nvGrpSpPr>
        <p:grpSpPr bwMode="auto">
          <a:xfrm>
            <a:off x="405384" y="3544756"/>
            <a:ext cx="762000" cy="727075"/>
            <a:chOff x="240" y="960"/>
            <a:chExt cx="480" cy="458"/>
          </a:xfrm>
          <a:solidFill>
            <a:schemeClr val="accent4"/>
          </a:solidFill>
        </p:grpSpPr>
        <p:sp>
          <p:nvSpPr>
            <p:cNvPr id="1519630" name="Freeform 14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31" name="Freeform 15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32" name="Text Box 16"/>
            <p:cNvSpPr txBox="1">
              <a:spLocks noChangeArrowheads="1"/>
            </p:cNvSpPr>
            <p:nvPr/>
          </p:nvSpPr>
          <p:spPr bwMode="invGray">
            <a:xfrm>
              <a:off x="382" y="1133"/>
              <a:ext cx="107" cy="19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TW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SimSun" pitchFamily="2" charset="-122"/>
                  <a:cs typeface="Arial" pitchFamily="34" charset="0"/>
                </a:rPr>
                <a:t>3</a:t>
              </a:r>
              <a:endPara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sp>
        <p:nvSpPr>
          <p:cNvPr id="1519633" name="Rectangle 17"/>
          <p:cNvSpPr>
            <a:spLocks noChangeArrowheads="1"/>
          </p:cNvSpPr>
          <p:nvPr/>
        </p:nvSpPr>
        <p:spPr bwMode="auto">
          <a:xfrm>
            <a:off x="1472184" y="2756722"/>
            <a:ext cx="22098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E0E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財務概況</a:t>
            </a: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472184" y="3626731"/>
            <a:ext cx="22098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E0E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業務概況</a:t>
            </a:r>
          </a:p>
        </p:txBody>
      </p: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405384" y="4403146"/>
            <a:ext cx="762000" cy="727075"/>
            <a:chOff x="240" y="960"/>
            <a:chExt cx="480" cy="458"/>
          </a:xfrm>
          <a:solidFill>
            <a:schemeClr val="accent4"/>
          </a:solidFill>
        </p:grpSpPr>
        <p:sp>
          <p:nvSpPr>
            <p:cNvPr id="19" name="Freeform 15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/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invGray">
            <a:xfrm>
              <a:off x="381" y="1132"/>
              <a:ext cx="108" cy="19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TW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SimSun" pitchFamily="2" charset="-122"/>
                  <a:cs typeface="Arial" pitchFamily="34" charset="0"/>
                </a:rPr>
                <a:t>4</a:t>
              </a:r>
              <a:endPara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472184" y="4496740"/>
            <a:ext cx="22098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E0E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</a:t>
            </a:r>
          </a:p>
        </p:txBody>
      </p:sp>
    </p:spTree>
    <p:extLst>
      <p:ext uri="{BB962C8B-B14F-4D97-AF65-F5344CB8AC3E}">
        <p14:creationId xmlns:p14="http://schemas.microsoft.com/office/powerpoint/2010/main" val="3181923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395128"/>
              </p:ext>
            </p:extLst>
          </p:nvPr>
        </p:nvGraphicFramePr>
        <p:xfrm>
          <a:off x="1197227" y="1854200"/>
          <a:ext cx="6034087" cy="4451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79012" name="Rectangle 4"/>
          <p:cNvSpPr>
            <a:spLocks noChangeArrowheads="1"/>
          </p:cNvSpPr>
          <p:nvPr/>
        </p:nvSpPr>
        <p:spPr bwMode="auto">
          <a:xfrm>
            <a:off x="1201989" y="1524000"/>
            <a:ext cx="5876925" cy="28575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sz="1200" dirty="0">
                <a:latin typeface="+mj-ea"/>
                <a:ea typeface="+mj-ea"/>
              </a:rPr>
              <a:t>兆豐金控及各子公司</a:t>
            </a:r>
            <a:r>
              <a:rPr lang="en-US" altLang="zh-TW" sz="1200" dirty="0">
                <a:latin typeface="+mj-ea"/>
                <a:ea typeface="+mj-ea"/>
              </a:rPr>
              <a:t>1Q/21</a:t>
            </a:r>
            <a:r>
              <a:rPr lang="zh-TW" altLang="en-US" sz="1200" dirty="0">
                <a:latin typeface="+mj-ea"/>
                <a:ea typeface="+mj-ea"/>
              </a:rPr>
              <a:t>稅後淨利趨勢</a:t>
            </a:r>
          </a:p>
        </p:txBody>
      </p:sp>
      <p:sp>
        <p:nvSpPr>
          <p:cNvPr id="1579013" name="Text Box 5"/>
          <p:cNvSpPr txBox="1">
            <a:spLocks noChangeArrowheads="1"/>
          </p:cNvSpPr>
          <p:nvPr/>
        </p:nvSpPr>
        <p:spPr bwMode="auto">
          <a:xfrm>
            <a:off x="5869360" y="1897095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單位</a:t>
            </a:r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: NT$MN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43743" y="255259"/>
            <a:ext cx="8604250" cy="467179"/>
          </a:xfrm>
        </p:spPr>
        <p:txBody>
          <a:bodyPr/>
          <a:lstStyle/>
          <a:p>
            <a:r>
              <a:rPr lang="en-US" altLang="zh-TW" sz="2800" dirty="0">
                <a:latin typeface="+mj-ea"/>
              </a:rPr>
              <a:t>1Q/21</a:t>
            </a:r>
            <a:r>
              <a:rPr lang="zh-TW" altLang="en-US" sz="2800" dirty="0">
                <a:latin typeface="+mj-ea"/>
              </a:rPr>
              <a:t>集團稅後淨利成長</a:t>
            </a:r>
            <a:r>
              <a:rPr lang="en-US" altLang="zh-TW" sz="2800" dirty="0">
                <a:latin typeface="+mj-ea"/>
              </a:rPr>
              <a:t>222.5%YoY</a:t>
            </a:r>
            <a:endParaRPr lang="zh-TW" altLang="en-US" sz="2800" dirty="0">
              <a:latin typeface="+mj-ea"/>
            </a:endParaRPr>
          </a:p>
        </p:txBody>
      </p:sp>
      <p:sp>
        <p:nvSpPr>
          <p:cNvPr id="13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79701" y="6464697"/>
            <a:ext cx="63992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marL="111125" indent="-11112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28700" indent="-411163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41463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54225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566988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30241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4813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9385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3957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* </a:t>
            </a: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  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1Q/21</a:t>
            </a: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乃核閱數</a:t>
            </a:r>
            <a:endParaRPr lang="en-US" altLang="zh-TW" sz="1000" dirty="0">
              <a:solidFill>
                <a:schemeClr val="accent6">
                  <a:lumMod val="50000"/>
                </a:schemeClr>
              </a:solidFill>
              <a:ea typeface="新細明體" pitchFamily="18" charset="-120"/>
            </a:endParaRPr>
          </a:p>
        </p:txBody>
      </p:sp>
      <p:sp>
        <p:nvSpPr>
          <p:cNvPr id="10" name="AutoShape 40">
            <a:extLst>
              <a:ext uri="{FF2B5EF4-FFF2-40B4-BE49-F238E27FC236}">
                <a16:creationId xmlns:a16="http://schemas.microsoft.com/office/drawing/2014/main" id="{527D3CF3-F01A-434F-9980-0485724DA52C}"/>
              </a:ext>
            </a:extLst>
          </p:cNvPr>
          <p:cNvSpPr>
            <a:spLocks noChangeArrowheads="1"/>
          </p:cNvSpPr>
          <p:nvPr/>
        </p:nvSpPr>
        <p:spPr bwMode="gray">
          <a:xfrm rot="20624734">
            <a:off x="6209276" y="4524487"/>
            <a:ext cx="818408" cy="482927"/>
          </a:xfrm>
          <a:prstGeom prst="rightArrow">
            <a:avLst>
              <a:gd name="adj1" fmla="val 50000"/>
              <a:gd name="adj2" fmla="val 34690"/>
            </a:avLst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18000" tIns="18288" rIns="18000" bIns="18288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zh-TW" sz="1200" b="1" dirty="0">
                <a:solidFill>
                  <a:schemeClr val="tx1"/>
                </a:solidFill>
                <a:latin typeface="+mj-ea"/>
                <a:ea typeface="+mj-ea"/>
              </a:rPr>
              <a:t>+222.5%</a:t>
            </a:r>
          </a:p>
        </p:txBody>
      </p:sp>
    </p:spTree>
    <p:extLst>
      <p:ext uri="{BB962C8B-B14F-4D97-AF65-F5344CB8AC3E}">
        <p14:creationId xmlns:p14="http://schemas.microsoft.com/office/powerpoint/2010/main" val="1139849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03" name="Rectangle 3"/>
          <p:cNvSpPr>
            <a:spLocks noGrp="1" noChangeArrowheads="1"/>
          </p:cNvSpPr>
          <p:nvPr>
            <p:ph type="title"/>
          </p:nvPr>
        </p:nvSpPr>
        <p:spPr>
          <a:xfrm>
            <a:off x="423909" y="496710"/>
            <a:ext cx="8651286" cy="467179"/>
          </a:xfrm>
        </p:spPr>
        <p:txBody>
          <a:bodyPr>
            <a:noAutofit/>
          </a:bodyPr>
          <a:lstStyle/>
          <a:p>
            <a:r>
              <a:rPr lang="zh-TW" altLang="en-US" dirty="0">
                <a:latin typeface="+mj-ea"/>
              </a:rPr>
              <a:t>集團手續費淨收益增加</a:t>
            </a:r>
            <a:r>
              <a:rPr lang="en-US" altLang="zh-TW" dirty="0">
                <a:latin typeface="+mj-ea"/>
              </a:rPr>
              <a:t>21.7%</a:t>
            </a:r>
            <a:r>
              <a:rPr lang="zh-TW" altLang="en-US" dirty="0">
                <a:latin typeface="+mj-ea"/>
              </a:rPr>
              <a:t> </a:t>
            </a:r>
            <a:r>
              <a:rPr lang="en-US" altLang="zh-TW" dirty="0">
                <a:latin typeface="+mj-ea"/>
              </a:rPr>
              <a:t>YoY; </a:t>
            </a:r>
            <a:r>
              <a:rPr lang="zh-TW" altLang="en-US" dirty="0">
                <a:latin typeface="+mj-ea"/>
              </a:rPr>
              <a:t>集團淨收益增加</a:t>
            </a:r>
            <a:r>
              <a:rPr lang="en-US" altLang="zh-TW" dirty="0">
                <a:latin typeface="+mj-ea"/>
              </a:rPr>
              <a:t>35.1%YoY</a:t>
            </a:r>
            <a:endParaRPr lang="zh-TW" altLang="en-US" dirty="0">
              <a:latin typeface="+mj-ea"/>
              <a:ea typeface="+mj-ea"/>
            </a:endParaRPr>
          </a:p>
        </p:txBody>
      </p:sp>
      <p:graphicFrame>
        <p:nvGraphicFramePr>
          <p:cNvPr id="16" name="Object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65297159"/>
              </p:ext>
            </p:extLst>
          </p:nvPr>
        </p:nvGraphicFramePr>
        <p:xfrm>
          <a:off x="203201" y="1651000"/>
          <a:ext cx="4749800" cy="46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76662816"/>
              </p:ext>
            </p:extLst>
          </p:nvPr>
        </p:nvGraphicFramePr>
        <p:xfrm>
          <a:off x="4953000" y="1317530"/>
          <a:ext cx="3762375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36004" name="Text Box 4"/>
          <p:cNvSpPr txBox="1">
            <a:spLocks noChangeArrowheads="1"/>
          </p:cNvSpPr>
          <p:nvPr/>
        </p:nvSpPr>
        <p:spPr bwMode="gray">
          <a:xfrm>
            <a:off x="3429000" y="1676400"/>
            <a:ext cx="15240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單位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: NT$MN</a:t>
            </a:r>
          </a:p>
        </p:txBody>
      </p:sp>
      <p:sp>
        <p:nvSpPr>
          <p:cNvPr id="1536008" name="Text Box 8"/>
          <p:cNvSpPr txBox="1">
            <a:spLocks noChangeArrowheads="1"/>
          </p:cNvSpPr>
          <p:nvPr/>
        </p:nvSpPr>
        <p:spPr bwMode="gray">
          <a:xfrm>
            <a:off x="457200" y="1219200"/>
            <a:ext cx="4114800" cy="2921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tIns="18288" bIns="18288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 b="1" dirty="0">
                <a:latin typeface="+mj-ea"/>
                <a:ea typeface="+mj-ea"/>
              </a:rPr>
              <a:t>兆豐集團合併淨收益</a:t>
            </a:r>
            <a:r>
              <a:rPr lang="zh-TW" altLang="en-US" dirty="0">
                <a:latin typeface="+mj-ea"/>
                <a:ea typeface="+mj-ea"/>
              </a:rPr>
              <a:t> </a:t>
            </a:r>
            <a:r>
              <a:rPr lang="en-US" altLang="zh-TW" sz="1600" b="1" dirty="0">
                <a:latin typeface="+mj-ea"/>
                <a:ea typeface="+mj-ea"/>
              </a:rPr>
              <a:t>*</a:t>
            </a:r>
          </a:p>
        </p:txBody>
      </p:sp>
      <p:sp>
        <p:nvSpPr>
          <p:cNvPr id="1536009" name="Text Box 9"/>
          <p:cNvSpPr txBox="1">
            <a:spLocks noChangeArrowheads="1"/>
          </p:cNvSpPr>
          <p:nvPr/>
        </p:nvSpPr>
        <p:spPr bwMode="gray">
          <a:xfrm>
            <a:off x="5181600" y="1219200"/>
            <a:ext cx="3581400" cy="2921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18288" bIns="1828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b="1" dirty="0">
                <a:latin typeface="+mj-ea"/>
                <a:ea typeface="+mj-ea"/>
              </a:rPr>
              <a:t>1Q/21</a:t>
            </a:r>
            <a:r>
              <a:rPr lang="zh-TW" altLang="en-US" sz="1600" b="1" dirty="0">
                <a:latin typeface="+mj-ea"/>
                <a:ea typeface="+mj-ea"/>
              </a:rPr>
              <a:t>集團合併淨收益分佈</a:t>
            </a:r>
            <a:endParaRPr lang="en-US" altLang="zh-TW" sz="1600" b="1" dirty="0">
              <a:latin typeface="+mj-ea"/>
              <a:ea typeface="+mj-ea"/>
            </a:endParaRPr>
          </a:p>
        </p:txBody>
      </p:sp>
      <p:sp>
        <p:nvSpPr>
          <p:cNvPr id="12" name="AutoShape 40"/>
          <p:cNvSpPr>
            <a:spLocks noChangeArrowheads="1"/>
          </p:cNvSpPr>
          <p:nvPr/>
        </p:nvSpPr>
        <p:spPr bwMode="gray">
          <a:xfrm rot="20650903">
            <a:off x="1348974" y="4585845"/>
            <a:ext cx="646606" cy="482907"/>
          </a:xfrm>
          <a:prstGeom prst="rightArrow">
            <a:avLst>
              <a:gd name="adj1" fmla="val 50000"/>
              <a:gd name="adj2" fmla="val 34690"/>
            </a:avLst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18000" tIns="18288" rIns="18000" bIns="18288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zh-TW" sz="1200" b="1" dirty="0">
                <a:latin typeface="+mj-ea"/>
                <a:ea typeface="+mj-ea"/>
              </a:rPr>
              <a:t>21.7%</a:t>
            </a:r>
          </a:p>
        </p:txBody>
      </p:sp>
      <p:sp>
        <p:nvSpPr>
          <p:cNvPr id="14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34462" y="6391718"/>
            <a:ext cx="7620000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marL="111125" indent="-11112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28700" indent="-411163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41463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54225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566988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30241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4813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9385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3957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zh-TW" sz="9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*  1Q/21</a:t>
            </a:r>
            <a:r>
              <a:rPr lang="zh-TW" altLang="en-US" sz="9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乃核閱數</a:t>
            </a:r>
            <a:r>
              <a:rPr lang="en-US" altLang="zh-TW" sz="9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;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TW" sz="9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**</a:t>
            </a:r>
            <a:r>
              <a:rPr lang="zh-TW" altLang="en-US" sz="9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包含透過損益按公允價值衡量之金融資產及負債損益、透過其他綜合損益按公允價值衡量之金融資產已實現損益、除列按攤銷後成本衡量之金融資產損益、兌換損益、資產減損損失、採用權益法認列之關聯企業及合資利益之份額等科目。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gray">
          <a:xfrm>
            <a:off x="5174411" y="3796964"/>
            <a:ext cx="3581400" cy="2921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18288" bIns="18288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 b="1" dirty="0">
                <a:latin typeface="+mj-ea"/>
                <a:ea typeface="+mj-ea"/>
              </a:rPr>
              <a:t>集團合併淨收益趨勢</a:t>
            </a:r>
            <a:endParaRPr lang="en-US" altLang="zh-TW" sz="1600" b="1" dirty="0">
              <a:latin typeface="+mj-ea"/>
              <a:ea typeface="+mj-ea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gray">
          <a:xfrm>
            <a:off x="7646162" y="4230383"/>
            <a:ext cx="1524000" cy="22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單位</a:t>
            </a:r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: NT$MN</a:t>
            </a:r>
          </a:p>
        </p:txBody>
      </p:sp>
      <p:graphicFrame>
        <p:nvGraphicFramePr>
          <p:cNvPr id="1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551427"/>
              </p:ext>
            </p:extLst>
          </p:nvPr>
        </p:nvGraphicFramePr>
        <p:xfrm>
          <a:off x="5615090" y="4575517"/>
          <a:ext cx="2843110" cy="1395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23085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" y="228600"/>
            <a:ext cx="8604250" cy="467179"/>
          </a:xfrm>
        </p:spPr>
        <p:txBody>
          <a:bodyPr>
            <a:noAutofit/>
          </a:bodyPr>
          <a:lstStyle/>
          <a:p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目錄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19620" name="Group 4"/>
          <p:cNvGrpSpPr>
            <a:grpSpLocks/>
          </p:cNvGrpSpPr>
          <p:nvPr/>
        </p:nvGrpSpPr>
        <p:grpSpPr bwMode="auto">
          <a:xfrm>
            <a:off x="405384" y="1827976"/>
            <a:ext cx="762000" cy="727075"/>
            <a:chOff x="240" y="960"/>
            <a:chExt cx="480" cy="458"/>
          </a:xfrm>
        </p:grpSpPr>
        <p:sp>
          <p:nvSpPr>
            <p:cNvPr id="1519621" name="Freeform 5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2" name="Freeform 6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3" name="Text Box 7"/>
            <p:cNvSpPr txBox="1">
              <a:spLocks noChangeArrowheads="1"/>
            </p:cNvSpPr>
            <p:nvPr/>
          </p:nvSpPr>
          <p:spPr bwMode="invGray">
            <a:xfrm>
              <a:off x="382" y="1133"/>
              <a:ext cx="107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TW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新細明體" pitchFamily="18" charset="-12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1519624" name="Group 8"/>
          <p:cNvGrpSpPr>
            <a:grpSpLocks/>
          </p:cNvGrpSpPr>
          <p:nvPr/>
        </p:nvGrpSpPr>
        <p:grpSpPr bwMode="auto">
          <a:xfrm>
            <a:off x="405384" y="2686366"/>
            <a:ext cx="762000" cy="727075"/>
            <a:chOff x="240" y="960"/>
            <a:chExt cx="480" cy="458"/>
          </a:xfrm>
          <a:solidFill>
            <a:schemeClr val="accent4"/>
          </a:solidFill>
        </p:grpSpPr>
        <p:sp>
          <p:nvSpPr>
            <p:cNvPr id="1519625" name="Freeform 9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6" name="Freeform 10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7" name="Text Box 11"/>
            <p:cNvSpPr txBox="1">
              <a:spLocks noChangeArrowheads="1"/>
            </p:cNvSpPr>
            <p:nvPr/>
          </p:nvSpPr>
          <p:spPr bwMode="invGray">
            <a:xfrm>
              <a:off x="382" y="1133"/>
              <a:ext cx="107" cy="1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CN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SimSun" pitchFamily="2" charset="-122"/>
                  <a:cs typeface="Arial" pitchFamily="34" charset="0"/>
                </a:rPr>
                <a:t>2</a:t>
              </a:r>
              <a:endPara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grpSp>
        <p:nvGrpSpPr>
          <p:cNvPr id="1519629" name="Group 13"/>
          <p:cNvGrpSpPr>
            <a:grpSpLocks/>
          </p:cNvGrpSpPr>
          <p:nvPr/>
        </p:nvGrpSpPr>
        <p:grpSpPr bwMode="auto">
          <a:xfrm>
            <a:off x="405384" y="3544756"/>
            <a:ext cx="762000" cy="727075"/>
            <a:chOff x="240" y="960"/>
            <a:chExt cx="480" cy="458"/>
          </a:xfrm>
          <a:solidFill>
            <a:schemeClr val="accent4"/>
          </a:solidFill>
        </p:grpSpPr>
        <p:sp>
          <p:nvSpPr>
            <p:cNvPr id="1519630" name="Freeform 14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31" name="Freeform 15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32" name="Text Box 16"/>
            <p:cNvSpPr txBox="1">
              <a:spLocks noChangeArrowheads="1"/>
            </p:cNvSpPr>
            <p:nvPr/>
          </p:nvSpPr>
          <p:spPr bwMode="invGray">
            <a:xfrm>
              <a:off x="382" y="1133"/>
              <a:ext cx="107" cy="19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TW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SimSun" pitchFamily="2" charset="-122"/>
                  <a:cs typeface="Arial" pitchFamily="34" charset="0"/>
                </a:rPr>
                <a:t>3</a:t>
              </a:r>
              <a:endPara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472184" y="3626731"/>
            <a:ext cx="22098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E0E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業務概況</a:t>
            </a:r>
          </a:p>
        </p:txBody>
      </p: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405384" y="4403146"/>
            <a:ext cx="762000" cy="727075"/>
            <a:chOff x="240" y="960"/>
            <a:chExt cx="480" cy="458"/>
          </a:xfrm>
          <a:solidFill>
            <a:schemeClr val="accent4"/>
          </a:solidFill>
        </p:grpSpPr>
        <p:sp>
          <p:nvSpPr>
            <p:cNvPr id="19" name="Freeform 15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/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invGray">
            <a:xfrm>
              <a:off x="381" y="1132"/>
              <a:ext cx="108" cy="19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TW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SimSun" pitchFamily="2" charset="-122"/>
                  <a:cs typeface="Arial" pitchFamily="34" charset="0"/>
                </a:rPr>
                <a:t>4</a:t>
              </a:r>
              <a:endPara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472184" y="4496740"/>
            <a:ext cx="22098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E0E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</a:t>
            </a: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1472184" y="2823685"/>
            <a:ext cx="1676400" cy="58737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財務概況</a:t>
            </a: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472184" y="1901339"/>
            <a:ext cx="3023616" cy="62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E0E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營運摘要</a:t>
            </a:r>
          </a:p>
        </p:txBody>
      </p:sp>
    </p:spTree>
    <p:extLst>
      <p:ext uri="{BB962C8B-B14F-4D97-AF65-F5344CB8AC3E}">
        <p14:creationId xmlns:p14="http://schemas.microsoft.com/office/powerpoint/2010/main" val="391550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32" name="Rectangle 2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70283" y="6324600"/>
            <a:ext cx="63992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marL="111125" indent="-11112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0" hangingPunct="0">
              <a:lnSpc>
                <a:spcPct val="90000"/>
              </a:lnSpc>
            </a:pP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*    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1Q/21</a:t>
            </a: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乃核閱數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; ROE/ROA</a:t>
            </a: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乃年化數據。</a:t>
            </a:r>
            <a:endParaRPr lang="en-US" altLang="zh-TW" sz="1000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eaLnBrk="0" hangingPunct="0">
              <a:lnSpc>
                <a:spcPct val="90000"/>
              </a:lnSpc>
            </a:pP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**  現金殖利率 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=</a:t>
            </a: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 現金股利 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/</a:t>
            </a: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 當年度最後交易日股價</a:t>
            </a:r>
          </a:p>
        </p:txBody>
      </p:sp>
      <p:sp>
        <p:nvSpPr>
          <p:cNvPr id="1600533" name="Rectangle 21"/>
          <p:cNvSpPr>
            <a:spLocks noChangeArrowheads="1"/>
          </p:cNvSpPr>
          <p:nvPr/>
        </p:nvSpPr>
        <p:spPr bwMode="gray">
          <a:xfrm>
            <a:off x="228600" y="299839"/>
            <a:ext cx="8604250" cy="51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  <a:lvl2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2pPr>
            <a:lvl3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3pPr>
            <a:lvl4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4pPr>
            <a:lvl5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5pPr>
            <a:lvl6pPr marL="4572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6pPr>
            <a:lvl7pPr marL="9144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7pPr>
            <a:lvl8pPr marL="13716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8pPr>
            <a:lvl9pPr marL="18288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9pPr>
          </a:lstStyle>
          <a:p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現金殖利率穩定</a:t>
            </a:r>
          </a:p>
        </p:txBody>
      </p:sp>
      <p:sp>
        <p:nvSpPr>
          <p:cNvPr id="1600534" name="Rectangle 22"/>
          <p:cNvSpPr>
            <a:spLocks noChangeArrowheads="1"/>
          </p:cNvSpPr>
          <p:nvPr/>
        </p:nvSpPr>
        <p:spPr bwMode="auto">
          <a:xfrm>
            <a:off x="228600" y="1219200"/>
            <a:ext cx="4648200" cy="2367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b="1" dirty="0">
                <a:latin typeface="+mj-ea"/>
                <a:ea typeface="+mj-ea"/>
              </a:rPr>
              <a:t>主要獲利指標</a:t>
            </a:r>
          </a:p>
        </p:txBody>
      </p:sp>
      <p:sp>
        <p:nvSpPr>
          <p:cNvPr id="1600535" name="Rectangle 23"/>
          <p:cNvSpPr>
            <a:spLocks noChangeArrowheads="1"/>
          </p:cNvSpPr>
          <p:nvPr/>
        </p:nvSpPr>
        <p:spPr bwMode="auto">
          <a:xfrm>
            <a:off x="5410200" y="1752600"/>
            <a:ext cx="3505200" cy="411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79400" indent="-279400" algn="l">
              <a:spcAft>
                <a:spcPct val="40000"/>
              </a:spcAft>
              <a:buClr>
                <a:srgbClr val="620A98"/>
              </a:buClr>
              <a:buSzPct val="85000"/>
              <a:buFont typeface="Wingdings" pitchFamily="2" charset="2"/>
              <a:buChar char="v"/>
              <a:defRPr kumimoji="1" sz="1300">
                <a:solidFill>
                  <a:srgbClr val="620A98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  <a:lvl2pPr marL="573088" indent="-292100" algn="l">
              <a:spcAft>
                <a:spcPct val="40000"/>
              </a:spcAft>
              <a:buClr>
                <a:schemeClr val="bg1"/>
              </a:buClr>
              <a:buFont typeface="Symbol" pitchFamily="18" charset="2"/>
              <a:buChar char="-"/>
              <a:defRPr kumimoji="1" sz="1300">
                <a:solidFill>
                  <a:srgbClr val="620A98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2pPr>
            <a:lvl3pPr marL="806450" indent="-231775" algn="l">
              <a:spcAft>
                <a:spcPct val="40000"/>
              </a:spcAft>
              <a:buClr>
                <a:schemeClr val="bg2"/>
              </a:buClr>
              <a:buFont typeface="Arial" pitchFamily="34" charset="0"/>
              <a:buChar char="•"/>
              <a:defRPr kumimoji="1" sz="1300">
                <a:solidFill>
                  <a:srgbClr val="620A98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3pPr>
            <a:lvl4pPr marL="1600200" indent="-228600" algn="l">
              <a:spcAft>
                <a:spcPct val="40000"/>
              </a:spcAft>
              <a:buChar char="–"/>
              <a:defRPr kumimoji="1" sz="1300">
                <a:solidFill>
                  <a:srgbClr val="6C1E6C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4pPr>
            <a:lvl5pPr marL="2057400" indent="-228600" algn="l">
              <a:spcAft>
                <a:spcPct val="40000"/>
              </a:spcAft>
              <a:buChar char="»"/>
              <a:defRPr kumimoji="1" sz="1300">
                <a:solidFill>
                  <a:srgbClr val="6C1E6C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40000"/>
              </a:spcAft>
              <a:buChar char="»"/>
              <a:defRPr kumimoji="1" sz="1300">
                <a:solidFill>
                  <a:srgbClr val="6C1E6C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40000"/>
              </a:spcAft>
              <a:buChar char="»"/>
              <a:defRPr kumimoji="1" sz="1300">
                <a:solidFill>
                  <a:srgbClr val="6C1E6C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40000"/>
              </a:spcAft>
              <a:buChar char="»"/>
              <a:defRPr kumimoji="1" sz="1300">
                <a:solidFill>
                  <a:srgbClr val="6C1E6C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40000"/>
              </a:spcAft>
              <a:buChar char="»"/>
              <a:defRPr kumimoji="1" sz="1300">
                <a:solidFill>
                  <a:srgbClr val="6C1E6C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9pPr>
          </a:lstStyle>
          <a:p>
            <a:pPr>
              <a:spcAft>
                <a:spcPct val="30000"/>
              </a:spcAft>
              <a:buClr>
                <a:schemeClr val="accent6"/>
              </a:buClr>
            </a:pPr>
            <a:r>
              <a:rPr lang="zh-TW" altLang="en-US" sz="14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為了提昇</a:t>
            </a:r>
            <a:r>
              <a:rPr lang="en-US" altLang="zh-TW" sz="14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ROE</a:t>
            </a:r>
            <a:r>
              <a:rPr lang="zh-TW" altLang="en-US" sz="14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及避免股本過度膨脹，本公司股利政策為：</a:t>
            </a:r>
          </a:p>
          <a:p>
            <a:pPr lvl="1">
              <a:spcAft>
                <a:spcPct val="30000"/>
              </a:spcAft>
              <a:buClr>
                <a:schemeClr val="accent6"/>
              </a:buClr>
              <a:buFont typeface="Wingdings" panose="05000000000000000000" pitchFamily="2" charset="2"/>
              <a:buChar char="n"/>
            </a:pPr>
            <a:r>
              <a:rPr lang="zh-TW" altLang="en-US" sz="14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維持高額 </a:t>
            </a:r>
            <a:r>
              <a:rPr lang="en-US" altLang="zh-TW" sz="14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pay-out </a:t>
            </a:r>
            <a:r>
              <a:rPr lang="zh-TW" altLang="en-US" sz="14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比例。</a:t>
            </a:r>
          </a:p>
          <a:p>
            <a:pPr lvl="1">
              <a:spcAft>
                <a:spcPct val="30000"/>
              </a:spcAft>
              <a:buClr>
                <a:schemeClr val="accent6"/>
              </a:buClr>
              <a:buFont typeface="Wingdings" panose="05000000000000000000" pitchFamily="2" charset="2"/>
              <a:buChar char="n"/>
            </a:pPr>
            <a:r>
              <a:rPr lang="zh-TW" altLang="en-US" sz="14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現金股利</a:t>
            </a:r>
            <a:r>
              <a:rPr lang="en-US" altLang="zh-TW" sz="14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&gt;50%</a:t>
            </a:r>
            <a:r>
              <a:rPr lang="zh-TW" altLang="en-US" sz="14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。</a:t>
            </a:r>
          </a:p>
          <a:p>
            <a:pPr lvl="1">
              <a:spcAft>
                <a:spcPct val="30000"/>
              </a:spcAft>
              <a:buClr>
                <a:schemeClr val="accent1"/>
              </a:buClr>
              <a:buFont typeface="Wingdings 2" pitchFamily="18" charset="2"/>
              <a:buChar char="­"/>
            </a:pPr>
            <a:endParaRPr lang="zh-TW" altLang="en-US" sz="1400" b="1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  <a:p>
            <a:pPr lvl="1">
              <a:spcAft>
                <a:spcPct val="30000"/>
              </a:spcAft>
              <a:buClr>
                <a:schemeClr val="accent1"/>
              </a:buClr>
              <a:buFont typeface="Wingdings 2" pitchFamily="18" charset="2"/>
              <a:buChar char="­"/>
            </a:pPr>
            <a:endParaRPr lang="en-US" altLang="zh-TW" sz="1400" b="1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gray">
          <a:xfrm>
            <a:off x="127911" y="3591718"/>
            <a:ext cx="1095946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rgbClr val="B6A9C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單位</a:t>
            </a:r>
            <a:r>
              <a:rPr lang="en-US" altLang="zh-TW" sz="1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: NT$</a:t>
            </a:r>
          </a:p>
        </p:txBody>
      </p:sp>
      <p:sp>
        <p:nvSpPr>
          <p:cNvPr id="47" name="Text Box 28"/>
          <p:cNvSpPr txBox="1">
            <a:spLocks noChangeArrowheads="1"/>
          </p:cNvSpPr>
          <p:nvPr/>
        </p:nvSpPr>
        <p:spPr bwMode="gray">
          <a:xfrm>
            <a:off x="294884" y="5862850"/>
            <a:ext cx="762000" cy="37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288" rIns="18000" bIns="18288" anchor="ctr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1100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Arial Unicode MS" pitchFamily="34" charset="-120"/>
              </a:rPr>
              <a:t>現金殖利率**</a:t>
            </a:r>
          </a:p>
        </p:txBody>
      </p:sp>
      <p:sp>
        <p:nvSpPr>
          <p:cNvPr id="49" name="Text Box 27"/>
          <p:cNvSpPr txBox="1">
            <a:spLocks noChangeArrowheads="1"/>
          </p:cNvSpPr>
          <p:nvPr/>
        </p:nvSpPr>
        <p:spPr bwMode="gray">
          <a:xfrm>
            <a:off x="214651" y="5917244"/>
            <a:ext cx="96108" cy="100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0" tIns="0" rIns="0" bIns="0"/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zh-TW" altLang="en-US">
              <a:solidFill>
                <a:schemeClr val="accent6">
                  <a:lumMod val="50000"/>
                </a:schemeClr>
              </a:solidFill>
              <a:latin typeface="Arial Narrow" pitchFamily="34" charset="0"/>
              <a:cs typeface="Arial Unicode MS" pitchFamily="34" charset="-120"/>
            </a:endParaRPr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33026"/>
              </p:ext>
            </p:extLst>
          </p:nvPr>
        </p:nvGraphicFramePr>
        <p:xfrm>
          <a:off x="119062" y="2663031"/>
          <a:ext cx="5184775" cy="313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 Box 25"/>
          <p:cNvSpPr txBox="1">
            <a:spLocks noChangeArrowheads="1"/>
          </p:cNvSpPr>
          <p:nvPr/>
        </p:nvSpPr>
        <p:spPr bwMode="gray">
          <a:xfrm>
            <a:off x="3778335" y="5881044"/>
            <a:ext cx="542925" cy="2215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18000" tIns="18288" rIns="18000" bIns="18288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zh-TW" sz="1200" b="1" dirty="0">
                <a:latin typeface="Arial" pitchFamily="34" charset="0"/>
              </a:rPr>
              <a:t>5.30%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gray">
          <a:xfrm>
            <a:off x="1129032" y="5881525"/>
            <a:ext cx="542925" cy="2215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18000" tIns="18288" rIns="18000" bIns="18288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zh-TW" sz="1200" b="1" dirty="0">
                <a:latin typeface="Arial" pitchFamily="34" charset="0"/>
              </a:rPr>
              <a:t>6.17%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gray">
          <a:xfrm>
            <a:off x="1792257" y="5881525"/>
            <a:ext cx="542925" cy="2215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18000" tIns="18288" rIns="18000" bIns="18288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zh-TW" sz="1200" b="1" dirty="0">
                <a:latin typeface="Arial" pitchFamily="34" charset="0"/>
              </a:rPr>
              <a:t>6.24%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gray">
          <a:xfrm>
            <a:off x="2438442" y="5890493"/>
            <a:ext cx="542925" cy="2215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18000" tIns="18288" rIns="18000" bIns="18288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zh-TW" sz="1200" b="1" dirty="0">
                <a:latin typeface="Arial" pitchFamily="34" charset="0"/>
              </a:rPr>
              <a:t>6.55%</a:t>
            </a: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gray">
          <a:xfrm>
            <a:off x="3125401" y="5881884"/>
            <a:ext cx="542925" cy="2215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18000" tIns="18288" rIns="18000" bIns="18288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zh-TW" sz="1200" b="1" dirty="0">
                <a:latin typeface="Arial" pitchFamily="34" charset="0"/>
              </a:rPr>
              <a:t>5.56%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gray">
          <a:xfrm>
            <a:off x="2421457" y="5016075"/>
            <a:ext cx="561974" cy="3429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lIns="18000" tIns="18288" rIns="18000" bIns="18288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b="1" dirty="0">
                <a:latin typeface="Arial" pitchFamily="34" charset="0"/>
              </a:rPr>
              <a:t>82% Payout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gray">
          <a:xfrm>
            <a:off x="3091376" y="5017574"/>
            <a:ext cx="560709" cy="3429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lIns="18000" tIns="18288" rIns="18000" bIns="18288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b="1" dirty="0">
                <a:latin typeface="Arial" pitchFamily="34" charset="0"/>
              </a:rPr>
              <a:t>80% Payout</a:t>
            </a: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gray">
          <a:xfrm>
            <a:off x="3756020" y="5023008"/>
            <a:ext cx="564500" cy="3429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lIns="18000" tIns="18288" rIns="18000" bIns="18288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b="1" dirty="0">
                <a:latin typeface="Arial" pitchFamily="34" charset="0"/>
              </a:rPr>
              <a:t>86% Payout</a:t>
            </a:r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gray">
          <a:xfrm>
            <a:off x="1075435" y="5016863"/>
            <a:ext cx="561975" cy="3429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lIns="18000" tIns="18288" rIns="18000" bIns="18288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b="1" dirty="0">
                <a:latin typeface="Arial" pitchFamily="34" charset="0"/>
              </a:rPr>
              <a:t>86% Payout</a:t>
            </a:r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gray">
          <a:xfrm>
            <a:off x="1751668" y="5022816"/>
            <a:ext cx="554993" cy="3429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lIns="18000" tIns="18288" rIns="18000" bIns="18288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b="1" dirty="0">
                <a:latin typeface="Arial" pitchFamily="34" charset="0"/>
              </a:rPr>
              <a:t>79% Payout</a:t>
            </a:r>
          </a:p>
        </p:txBody>
      </p:sp>
      <p:graphicFrame>
        <p:nvGraphicFramePr>
          <p:cNvPr id="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242345"/>
              </p:ext>
            </p:extLst>
          </p:nvPr>
        </p:nvGraphicFramePr>
        <p:xfrm>
          <a:off x="85635" y="1487073"/>
          <a:ext cx="4946650" cy="1405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875615"/>
              </p:ext>
            </p:extLst>
          </p:nvPr>
        </p:nvGraphicFramePr>
        <p:xfrm>
          <a:off x="-87313" y="1887149"/>
          <a:ext cx="5194300" cy="1237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77035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989733"/>
              </p:ext>
            </p:extLst>
          </p:nvPr>
        </p:nvGraphicFramePr>
        <p:xfrm>
          <a:off x="3205688" y="2008832"/>
          <a:ext cx="2781300" cy="157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301245"/>
              </p:ext>
            </p:extLst>
          </p:nvPr>
        </p:nvGraphicFramePr>
        <p:xfrm>
          <a:off x="3314700" y="1932871"/>
          <a:ext cx="2781300" cy="140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251710"/>
              </p:ext>
            </p:extLst>
          </p:nvPr>
        </p:nvGraphicFramePr>
        <p:xfrm>
          <a:off x="6000750" y="4343400"/>
          <a:ext cx="2781300" cy="163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562144"/>
              </p:ext>
            </p:extLst>
          </p:nvPr>
        </p:nvGraphicFramePr>
        <p:xfrm>
          <a:off x="3200273" y="4343400"/>
          <a:ext cx="2781300" cy="163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4" name="Oval 19"/>
          <p:cNvSpPr>
            <a:spLocks noChangeArrowheads="1"/>
          </p:cNvSpPr>
          <p:nvPr/>
        </p:nvSpPr>
        <p:spPr bwMode="gray">
          <a:xfrm>
            <a:off x="5340147" y="2706920"/>
            <a:ext cx="712092" cy="318428"/>
          </a:xfrm>
          <a:prstGeom prst="ellipse">
            <a:avLst/>
          </a:prstGeom>
          <a:noFill/>
          <a:ln w="38100" algn="ctr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 bIns="18288" anchor="ctr"/>
          <a:lstStyle/>
          <a:p>
            <a:pPr algn="ctr"/>
            <a:endParaRPr kumimoji="0" lang="zh-TW" altLang="en-US"/>
          </a:p>
        </p:txBody>
      </p:sp>
      <p:graphicFrame>
        <p:nvGraphicFramePr>
          <p:cNvPr id="44" name="Object 21"/>
          <p:cNvGraphicFramePr>
            <a:graphicFrameLocks noChangeAspect="1"/>
          </p:cNvGraphicFramePr>
          <p:nvPr>
            <p:extLst/>
          </p:nvPr>
        </p:nvGraphicFramePr>
        <p:xfrm>
          <a:off x="6042504" y="2625725"/>
          <a:ext cx="1436133" cy="1143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37035" name="Rectangle 11"/>
          <p:cNvSpPr>
            <a:spLocks noChangeArrowheads="1"/>
          </p:cNvSpPr>
          <p:nvPr/>
        </p:nvSpPr>
        <p:spPr bwMode="auto">
          <a:xfrm>
            <a:off x="6165850" y="1454150"/>
            <a:ext cx="425450" cy="26193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37036" name="Rectangle 12" descr="寬右斜對角線"/>
          <p:cNvSpPr>
            <a:spLocks noChangeArrowheads="1"/>
          </p:cNvSpPr>
          <p:nvPr/>
        </p:nvSpPr>
        <p:spPr bwMode="auto">
          <a:xfrm>
            <a:off x="6172200" y="1905000"/>
            <a:ext cx="425450" cy="2619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37037" name="Text Box 13"/>
          <p:cNvSpPr txBox="1">
            <a:spLocks noChangeArrowheads="1"/>
          </p:cNvSpPr>
          <p:nvPr/>
        </p:nvSpPr>
        <p:spPr bwMode="auto">
          <a:xfrm>
            <a:off x="3129488" y="1778000"/>
            <a:ext cx="1404412" cy="230832"/>
          </a:xfrm>
          <a:prstGeom prst="rect">
            <a:avLst/>
          </a:prstGeom>
          <a:noFill/>
          <a:ln w="28575" algn="ctr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9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</a:rPr>
              <a:t>Moody’s: A1 / S&amp;P: A+  </a:t>
            </a:r>
          </a:p>
        </p:txBody>
      </p:sp>
      <p:sp>
        <p:nvSpPr>
          <p:cNvPr id="1537038" name="Text Box 14"/>
          <p:cNvSpPr txBox="1">
            <a:spLocks noChangeArrowheads="1"/>
          </p:cNvSpPr>
          <p:nvPr/>
        </p:nvSpPr>
        <p:spPr bwMode="auto">
          <a:xfrm>
            <a:off x="423863" y="1784350"/>
            <a:ext cx="1176337" cy="251619"/>
          </a:xfrm>
          <a:prstGeom prst="rect">
            <a:avLst/>
          </a:prstGeom>
          <a:noFill/>
          <a:ln w="28575" algn="ctr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</a:rPr>
              <a:t>Moody’s: A2</a:t>
            </a:r>
            <a:endParaRPr lang="zh-TW" altLang="en-US" sz="1000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1537040" name="Text Box 16"/>
          <p:cNvSpPr txBox="1">
            <a:spLocks noChangeArrowheads="1"/>
          </p:cNvSpPr>
          <p:nvPr/>
        </p:nvSpPr>
        <p:spPr bwMode="auto">
          <a:xfrm>
            <a:off x="3219450" y="4038599"/>
            <a:ext cx="1394619" cy="230832"/>
          </a:xfrm>
          <a:prstGeom prst="rect">
            <a:avLst/>
          </a:prstGeom>
          <a:noFill/>
          <a:ln w="28575" algn="ctr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9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</a:rPr>
              <a:t>Moody’s: A3 / S&amp;P: A-</a:t>
            </a:r>
          </a:p>
        </p:txBody>
      </p:sp>
      <p:sp>
        <p:nvSpPr>
          <p:cNvPr id="1537041" name="Rectangle 17"/>
          <p:cNvSpPr>
            <a:spLocks noGrp="1" noChangeArrowheads="1"/>
          </p:cNvSpPr>
          <p:nvPr>
            <p:ph type="title"/>
          </p:nvPr>
        </p:nvSpPr>
        <p:spPr bwMode="gray">
          <a:xfrm>
            <a:off x="284162" y="304800"/>
            <a:ext cx="8564563" cy="512961"/>
          </a:xfrm>
          <a:noFill/>
          <a:ln/>
        </p:spPr>
        <p:txBody>
          <a:bodyPr>
            <a:normAutofit/>
          </a:bodyPr>
          <a:lstStyle/>
          <a:p>
            <a:r>
              <a:rPr lang="zh-TW" altLang="en-US" sz="2800" dirty="0">
                <a:latin typeface="+mj-ea"/>
              </a:rPr>
              <a:t>資本穩健</a:t>
            </a:r>
          </a:p>
        </p:txBody>
      </p:sp>
      <p:sp>
        <p:nvSpPr>
          <p:cNvPr id="1537042" name="Rectangle 18"/>
          <p:cNvSpPr>
            <a:spLocks noChangeArrowheads="1"/>
          </p:cNvSpPr>
          <p:nvPr/>
        </p:nvSpPr>
        <p:spPr bwMode="auto">
          <a:xfrm>
            <a:off x="3225800" y="1363663"/>
            <a:ext cx="2616200" cy="31908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sz="1600" b="1" dirty="0">
                <a:latin typeface="+mj-ea"/>
                <a:ea typeface="+mj-ea"/>
              </a:rPr>
              <a:t>兆豐銀行</a:t>
            </a:r>
          </a:p>
        </p:txBody>
      </p:sp>
      <p:sp>
        <p:nvSpPr>
          <p:cNvPr id="1537043" name="Rectangle 19"/>
          <p:cNvSpPr>
            <a:spLocks noChangeArrowheads="1"/>
          </p:cNvSpPr>
          <p:nvPr/>
        </p:nvSpPr>
        <p:spPr bwMode="auto">
          <a:xfrm>
            <a:off x="419100" y="3638550"/>
            <a:ext cx="2697163" cy="31908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en-US" altLang="zh-TW" sz="1600" b="1">
                <a:latin typeface="+mj-ea"/>
                <a:ea typeface="+mj-ea"/>
              </a:rPr>
              <a:t>   </a:t>
            </a:r>
            <a:r>
              <a:rPr lang="zh-TW" altLang="en-US" sz="1600" b="1">
                <a:latin typeface="+mj-ea"/>
                <a:ea typeface="+mj-ea"/>
              </a:rPr>
              <a:t>兆豐票劵</a:t>
            </a:r>
          </a:p>
        </p:txBody>
      </p:sp>
      <p:sp>
        <p:nvSpPr>
          <p:cNvPr id="1537044" name="Rectangle 20"/>
          <p:cNvSpPr>
            <a:spLocks noChangeArrowheads="1"/>
          </p:cNvSpPr>
          <p:nvPr/>
        </p:nvSpPr>
        <p:spPr bwMode="auto">
          <a:xfrm>
            <a:off x="6016625" y="3638550"/>
            <a:ext cx="2697163" cy="31908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sz="1600" b="1">
                <a:latin typeface="+mj-ea"/>
                <a:ea typeface="+mj-ea"/>
              </a:rPr>
              <a:t>兆豐證劵</a:t>
            </a:r>
          </a:p>
        </p:txBody>
      </p:sp>
      <p:sp>
        <p:nvSpPr>
          <p:cNvPr id="1537045" name="Rectangle 21"/>
          <p:cNvSpPr>
            <a:spLocks noChangeArrowheads="1"/>
          </p:cNvSpPr>
          <p:nvPr/>
        </p:nvSpPr>
        <p:spPr bwMode="auto">
          <a:xfrm>
            <a:off x="3217863" y="3638550"/>
            <a:ext cx="2697162" cy="31908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sz="1600" b="1">
                <a:latin typeface="+mj-ea"/>
                <a:ea typeface="+mj-ea"/>
              </a:rPr>
              <a:t>兆豐產險</a:t>
            </a:r>
          </a:p>
        </p:txBody>
      </p:sp>
      <p:sp>
        <p:nvSpPr>
          <p:cNvPr id="1537046" name="Rectangle 22"/>
          <p:cNvSpPr>
            <a:spLocks noChangeArrowheads="1"/>
          </p:cNvSpPr>
          <p:nvPr/>
        </p:nvSpPr>
        <p:spPr bwMode="auto">
          <a:xfrm>
            <a:off x="381000" y="1371600"/>
            <a:ext cx="2705100" cy="31908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sz="1600" b="1" dirty="0">
                <a:latin typeface="+mj-ea"/>
                <a:ea typeface="+mj-ea"/>
              </a:rPr>
              <a:t>兆豐金控</a:t>
            </a:r>
          </a:p>
        </p:txBody>
      </p:sp>
      <p:sp>
        <p:nvSpPr>
          <p:cNvPr id="1537047" name="Text Box 23"/>
          <p:cNvSpPr txBox="1">
            <a:spLocks noChangeArrowheads="1"/>
          </p:cNvSpPr>
          <p:nvPr/>
        </p:nvSpPr>
        <p:spPr bwMode="auto">
          <a:xfrm>
            <a:off x="4861750" y="4038600"/>
            <a:ext cx="11731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法定要求 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: 200%</a:t>
            </a:r>
          </a:p>
        </p:txBody>
      </p:sp>
      <p:sp>
        <p:nvSpPr>
          <p:cNvPr id="1537048" name="Text Box 24"/>
          <p:cNvSpPr txBox="1">
            <a:spLocks noChangeArrowheads="1"/>
          </p:cNvSpPr>
          <p:nvPr/>
        </p:nvSpPr>
        <p:spPr bwMode="auto">
          <a:xfrm>
            <a:off x="7681876" y="4069396"/>
            <a:ext cx="14017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法定要求 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: 150%</a:t>
            </a:r>
          </a:p>
        </p:txBody>
      </p:sp>
      <p:sp>
        <p:nvSpPr>
          <p:cNvPr id="1537049" name="Text Box 25"/>
          <p:cNvSpPr txBox="1">
            <a:spLocks noChangeArrowheads="1"/>
          </p:cNvSpPr>
          <p:nvPr/>
        </p:nvSpPr>
        <p:spPr bwMode="auto">
          <a:xfrm>
            <a:off x="1986819" y="4018861"/>
            <a:ext cx="11890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法定要求 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: 8.0%</a:t>
            </a:r>
          </a:p>
        </p:txBody>
      </p:sp>
      <p:sp>
        <p:nvSpPr>
          <p:cNvPr id="1537050" name="Text Box 26"/>
          <p:cNvSpPr txBox="1">
            <a:spLocks noChangeArrowheads="1"/>
          </p:cNvSpPr>
          <p:nvPr/>
        </p:nvSpPr>
        <p:spPr bwMode="auto">
          <a:xfrm>
            <a:off x="4533899" y="1752600"/>
            <a:ext cx="15621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9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法定要求 </a:t>
            </a:r>
            <a:r>
              <a:rPr lang="en-US" altLang="zh-TW" sz="9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: CAR: 10.50%</a:t>
            </a:r>
          </a:p>
          <a:p>
            <a:pPr algn="l">
              <a:spcBef>
                <a:spcPts val="0"/>
              </a:spcBef>
            </a:pPr>
            <a:r>
              <a:rPr lang="en-US" altLang="zh-TW" sz="9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                 Tier-1: 8.50%</a:t>
            </a:r>
          </a:p>
        </p:txBody>
      </p:sp>
      <p:sp>
        <p:nvSpPr>
          <p:cNvPr id="1537051" name="Text Box 27"/>
          <p:cNvSpPr txBox="1">
            <a:spLocks noChangeArrowheads="1"/>
          </p:cNvSpPr>
          <p:nvPr/>
        </p:nvSpPr>
        <p:spPr bwMode="auto">
          <a:xfrm>
            <a:off x="1804257" y="1876176"/>
            <a:ext cx="13716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CAR</a:t>
            </a: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法定要求 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: 100%</a:t>
            </a:r>
          </a:p>
        </p:txBody>
      </p:sp>
      <p:sp>
        <p:nvSpPr>
          <p:cNvPr id="1537052" name="Text Box 28"/>
          <p:cNvSpPr txBox="1">
            <a:spLocks noChangeArrowheads="1"/>
          </p:cNvSpPr>
          <p:nvPr/>
        </p:nvSpPr>
        <p:spPr bwMode="auto">
          <a:xfrm>
            <a:off x="6527800" y="1435100"/>
            <a:ext cx="1092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資本適足率</a:t>
            </a:r>
          </a:p>
        </p:txBody>
      </p:sp>
      <p:sp>
        <p:nvSpPr>
          <p:cNvPr id="1537053" name="Text Box 29"/>
          <p:cNvSpPr txBox="1">
            <a:spLocks noChangeArrowheads="1"/>
          </p:cNvSpPr>
          <p:nvPr/>
        </p:nvSpPr>
        <p:spPr bwMode="auto">
          <a:xfrm>
            <a:off x="6432550" y="1866900"/>
            <a:ext cx="21859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普通股第一類資本適足率</a:t>
            </a:r>
            <a:endParaRPr lang="zh-TW" altLang="en-US" sz="1200" baseline="30000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37071" name="Text Box 18"/>
          <p:cNvSpPr txBox="1">
            <a:spLocks noChangeArrowheads="1"/>
          </p:cNvSpPr>
          <p:nvPr/>
        </p:nvSpPr>
        <p:spPr bwMode="auto">
          <a:xfrm>
            <a:off x="6172200" y="2352675"/>
            <a:ext cx="419100" cy="246221"/>
          </a:xfrm>
          <a:prstGeom prst="rect">
            <a:avLst/>
          </a:prstGeom>
          <a:noFill/>
          <a:ln w="28575" algn="ctr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zh-TW" altLang="en-US" sz="1000">
              <a:solidFill>
                <a:schemeClr val="accent6">
                  <a:lumMod val="50000"/>
                </a:schemeClr>
              </a:solidFill>
              <a:latin typeface="+mj-ea"/>
              <a:ea typeface="+mj-ea"/>
              <a:cs typeface="Arial Unicode MS" pitchFamily="34" charset="-120"/>
            </a:endParaRPr>
          </a:p>
        </p:txBody>
      </p:sp>
      <p:sp>
        <p:nvSpPr>
          <p:cNvPr id="1537072" name="Text Box 27"/>
          <p:cNvSpPr txBox="1">
            <a:spLocks noChangeArrowheads="1"/>
          </p:cNvSpPr>
          <p:nvPr/>
        </p:nvSpPr>
        <p:spPr bwMode="auto">
          <a:xfrm>
            <a:off x="6562879" y="2343150"/>
            <a:ext cx="13811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2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 Unicode MS" pitchFamily="34" charset="-120"/>
              </a:rPr>
              <a:t>信評</a:t>
            </a:r>
            <a:endParaRPr lang="zh-TW" altLang="en-US" sz="1200" baseline="30000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  <a:cs typeface="Arial Unicode MS" pitchFamily="34" charset="-120"/>
            </a:endParaRPr>
          </a:p>
        </p:txBody>
      </p:sp>
      <p:sp>
        <p:nvSpPr>
          <p:cNvPr id="46" name="Text Box 27"/>
          <p:cNvSpPr txBox="1">
            <a:spLocks noChangeArrowheads="1"/>
          </p:cNvSpPr>
          <p:nvPr/>
        </p:nvSpPr>
        <p:spPr bwMode="auto">
          <a:xfrm>
            <a:off x="6597650" y="2866783"/>
            <a:ext cx="13811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baseline="30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 Unicode MS" pitchFamily="34" charset="-120"/>
              </a:rPr>
              <a:t>雙重槓桿比率</a:t>
            </a:r>
          </a:p>
        </p:txBody>
      </p:sp>
      <p:sp>
        <p:nvSpPr>
          <p:cNvPr id="37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85800" y="6400800"/>
            <a:ext cx="63992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marL="111125" indent="-11112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28700" indent="-411163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41463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54225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566988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30241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4813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9385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3957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* 1Q/21</a:t>
            </a: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乃自結數</a:t>
            </a:r>
          </a:p>
        </p:txBody>
      </p:sp>
      <p:graphicFrame>
        <p:nvGraphicFramePr>
          <p:cNvPr id="4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80073"/>
              </p:ext>
            </p:extLst>
          </p:nvPr>
        </p:nvGraphicFramePr>
        <p:xfrm>
          <a:off x="320040" y="2067604"/>
          <a:ext cx="2781300" cy="163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149486"/>
              </p:ext>
            </p:extLst>
          </p:nvPr>
        </p:nvGraphicFramePr>
        <p:xfrm>
          <a:off x="304800" y="2507052"/>
          <a:ext cx="2811463" cy="1143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187853"/>
              </p:ext>
            </p:extLst>
          </p:nvPr>
        </p:nvGraphicFramePr>
        <p:xfrm>
          <a:off x="402495" y="4343535"/>
          <a:ext cx="2781300" cy="163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1407888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" y="228600"/>
            <a:ext cx="8604250" cy="467179"/>
          </a:xfrm>
        </p:spPr>
        <p:txBody>
          <a:bodyPr>
            <a:noAutofit/>
          </a:bodyPr>
          <a:lstStyle/>
          <a:p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目錄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19620" name="Group 4"/>
          <p:cNvGrpSpPr>
            <a:grpSpLocks/>
          </p:cNvGrpSpPr>
          <p:nvPr/>
        </p:nvGrpSpPr>
        <p:grpSpPr bwMode="auto">
          <a:xfrm>
            <a:off x="405384" y="1827976"/>
            <a:ext cx="762000" cy="727075"/>
            <a:chOff x="240" y="960"/>
            <a:chExt cx="480" cy="458"/>
          </a:xfrm>
        </p:grpSpPr>
        <p:sp>
          <p:nvSpPr>
            <p:cNvPr id="1519621" name="Freeform 5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2" name="Freeform 6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3" name="Text Box 7"/>
            <p:cNvSpPr txBox="1">
              <a:spLocks noChangeArrowheads="1"/>
            </p:cNvSpPr>
            <p:nvPr/>
          </p:nvSpPr>
          <p:spPr bwMode="invGray">
            <a:xfrm>
              <a:off x="382" y="1133"/>
              <a:ext cx="107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TW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新細明體" pitchFamily="18" charset="-12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1519624" name="Group 8"/>
          <p:cNvGrpSpPr>
            <a:grpSpLocks/>
          </p:cNvGrpSpPr>
          <p:nvPr/>
        </p:nvGrpSpPr>
        <p:grpSpPr bwMode="auto">
          <a:xfrm>
            <a:off x="405384" y="2686366"/>
            <a:ext cx="762000" cy="727075"/>
            <a:chOff x="240" y="960"/>
            <a:chExt cx="480" cy="458"/>
          </a:xfrm>
          <a:solidFill>
            <a:schemeClr val="accent4"/>
          </a:solidFill>
        </p:grpSpPr>
        <p:sp>
          <p:nvSpPr>
            <p:cNvPr id="1519625" name="Freeform 9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6" name="Freeform 10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7" name="Text Box 11"/>
            <p:cNvSpPr txBox="1">
              <a:spLocks noChangeArrowheads="1"/>
            </p:cNvSpPr>
            <p:nvPr/>
          </p:nvSpPr>
          <p:spPr bwMode="invGray">
            <a:xfrm>
              <a:off x="382" y="1133"/>
              <a:ext cx="107" cy="1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CN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SimSun" pitchFamily="2" charset="-122"/>
                  <a:cs typeface="Arial" pitchFamily="34" charset="0"/>
                </a:rPr>
                <a:t>2</a:t>
              </a:r>
              <a:endPara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grpSp>
        <p:nvGrpSpPr>
          <p:cNvPr id="1519629" name="Group 13"/>
          <p:cNvGrpSpPr>
            <a:grpSpLocks/>
          </p:cNvGrpSpPr>
          <p:nvPr/>
        </p:nvGrpSpPr>
        <p:grpSpPr bwMode="auto">
          <a:xfrm>
            <a:off x="405384" y="3544756"/>
            <a:ext cx="762000" cy="727075"/>
            <a:chOff x="240" y="960"/>
            <a:chExt cx="480" cy="458"/>
          </a:xfrm>
          <a:solidFill>
            <a:schemeClr val="accent4"/>
          </a:solidFill>
        </p:grpSpPr>
        <p:sp>
          <p:nvSpPr>
            <p:cNvPr id="1519630" name="Freeform 14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31" name="Freeform 15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32" name="Text Box 16"/>
            <p:cNvSpPr txBox="1">
              <a:spLocks noChangeArrowheads="1"/>
            </p:cNvSpPr>
            <p:nvPr/>
          </p:nvSpPr>
          <p:spPr bwMode="invGray">
            <a:xfrm>
              <a:off x="382" y="1133"/>
              <a:ext cx="107" cy="19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TW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SimSun" pitchFamily="2" charset="-122"/>
                  <a:cs typeface="Arial" pitchFamily="34" charset="0"/>
                </a:rPr>
                <a:t>3</a:t>
              </a:r>
              <a:endPara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sp>
        <p:nvSpPr>
          <p:cNvPr id="1519633" name="Rectangle 17"/>
          <p:cNvSpPr>
            <a:spLocks noChangeArrowheads="1"/>
          </p:cNvSpPr>
          <p:nvPr/>
        </p:nvSpPr>
        <p:spPr bwMode="auto">
          <a:xfrm>
            <a:off x="1472184" y="2756722"/>
            <a:ext cx="22098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E0E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財務概況</a:t>
            </a:r>
          </a:p>
        </p:txBody>
      </p: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405384" y="4403146"/>
            <a:ext cx="762000" cy="727075"/>
            <a:chOff x="240" y="960"/>
            <a:chExt cx="480" cy="458"/>
          </a:xfrm>
          <a:solidFill>
            <a:schemeClr val="accent4"/>
          </a:solidFill>
        </p:grpSpPr>
        <p:sp>
          <p:nvSpPr>
            <p:cNvPr id="19" name="Freeform 15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/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invGray">
            <a:xfrm>
              <a:off x="381" y="1132"/>
              <a:ext cx="108" cy="19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TW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SimSun" pitchFamily="2" charset="-122"/>
                  <a:cs typeface="Arial" pitchFamily="34" charset="0"/>
                </a:rPr>
                <a:t>4</a:t>
              </a:r>
              <a:endPara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472184" y="4496740"/>
            <a:ext cx="22098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E0E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</a:t>
            </a: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1535495" y="3614605"/>
            <a:ext cx="1754885" cy="58737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業務概況</a:t>
            </a: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472184" y="1901339"/>
            <a:ext cx="3023616" cy="62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E0E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營運摘要</a:t>
            </a:r>
          </a:p>
        </p:txBody>
      </p:sp>
    </p:spTree>
    <p:extLst>
      <p:ext uri="{BB962C8B-B14F-4D97-AF65-F5344CB8AC3E}">
        <p14:creationId xmlns:p14="http://schemas.microsoft.com/office/powerpoint/2010/main" val="21523812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FOOTER"/>
  <p:tag name="IGNOREFONTNONCOMPLIANCE" val="0"/>
  <p:tag name="FONTNAME" val="Times New Roman"/>
  <p:tag name="FONTSIZE" val="8"/>
  <p:tag name="FONTBOLD" val="0"/>
  <p:tag name="FONTITALIC" val="-1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Black"/>
  <p:tag name="LINEVISIBLE" val="0"/>
  <p:tag name="FILLCOLORING" val="No Fill"/>
  <p:tag name="LINECOLORING" val="No Line"/>
  <p:tag name="FONT_COLOR_SCHEME_INDEX" val="0"/>
  <p:tag name="FONT_COLOR_TYPE" val="1"/>
  <p:tag name="IGNOREPOSITIONNONCOMPLIANCE" val="0"/>
  <p:tag name="POSITIONTOP" val="528.5"/>
  <p:tag name="POSITIONLEFT" val="54"/>
  <p:tag name="IGNORESIZENONCOMPLIANCE" val="0"/>
  <p:tag name="SIZEWIDTH" val="684"/>
  <p:tag name="SIZEHEIGHT" val="2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MANAGED"/>
  <p:tag name="IGNOREFONTNONCOMPLIANCE" val="0"/>
  <p:tag name="FONTNAME" val="Arial"/>
  <p:tag name="FONTSIZE" val="12"/>
  <p:tag name="FONTBOLD" val="-1"/>
  <p:tag name="FONTITALIC" val="-1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Black"/>
  <p:tag name="LINEVISIBLE" val="0"/>
  <p:tag name="FILLCOLORING" val="No Fill"/>
  <p:tag name="LINECOLORING" val="No Line"/>
  <p:tag name="FONT_COLOR_SCHEME_INDEX" val="0"/>
  <p:tag name="FONT_COLOR_TYPE" val="1"/>
  <p:tag name="IGNOREPOSITIONNONCOMPLIANCE" val="0"/>
  <p:tag name="POSITIONTOP" val="73.125"/>
  <p:tag name="POSITIONLEFT" val="143.625"/>
  <p:tag name="IGNORESIZENONCOMPLIANCE" val="0"/>
  <p:tag name="SIZEWIDTH" val="90"/>
  <p:tag name="SIZEHEIGHT" val="36.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FOOTER"/>
  <p:tag name="IGNOREFONTNONCOMPLIANCE" val="0"/>
  <p:tag name="FONTNAME" val="Times New Roman"/>
  <p:tag name="FONTSIZE" val="8"/>
  <p:tag name="FONTBOLD" val="0"/>
  <p:tag name="FONTITALIC" val="-1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Black"/>
  <p:tag name="LINEVISIBLE" val="0"/>
  <p:tag name="FILLCOLORING" val="No Fill"/>
  <p:tag name="LINECOLORING" val="No Line"/>
  <p:tag name="FONT_COLOR_SCHEME_INDEX" val="0"/>
  <p:tag name="FONT_COLOR_TYPE" val="1"/>
  <p:tag name="IGNOREPOSITIONNONCOMPLIANCE" val="0"/>
  <p:tag name="POSITIONTOP" val="528.5"/>
  <p:tag name="POSITIONLEFT" val="54"/>
  <p:tag name="IGNORESIZENONCOMPLIANCE" val="0"/>
  <p:tag name="SIZEWIDTH" val="684"/>
  <p:tag name="SIZEHEIGHT" val="2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FOOTER"/>
  <p:tag name="IGNOREFONTNONCOMPLIANCE" val="0"/>
  <p:tag name="FONTNAME" val="Times New Roman"/>
  <p:tag name="FONTSIZE" val="8"/>
  <p:tag name="FONTBOLD" val="0"/>
  <p:tag name="FONTITALIC" val="-1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Black"/>
  <p:tag name="LINEVISIBLE" val="0"/>
  <p:tag name="FILLCOLORING" val="No Fill"/>
  <p:tag name="LINECOLORING" val="No Line"/>
  <p:tag name="FONT_COLOR_SCHEME_INDEX" val="0"/>
  <p:tag name="FONT_COLOR_TYPE" val="1"/>
  <p:tag name="IGNOREPOSITIONNONCOMPLIANCE" val="0"/>
  <p:tag name="POSITIONTOP" val="528.5"/>
  <p:tag name="POSITIONLEFT" val="54"/>
  <p:tag name="IGNORESIZENONCOMPLIANCE" val="0"/>
  <p:tag name="SIZEWIDTH" val="684"/>
  <p:tag name="SIZEHEIGHT" val="2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FOOTER"/>
  <p:tag name="IGNOREFONTNONCOMPLIANCE" val="0"/>
  <p:tag name="FONTNAME" val="Times New Roman"/>
  <p:tag name="FONTSIZE" val="8"/>
  <p:tag name="FONTBOLD" val="0"/>
  <p:tag name="FONTITALIC" val="-1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Black"/>
  <p:tag name="LINEVISIBLE" val="0"/>
  <p:tag name="FILLCOLORING" val="No Fill"/>
  <p:tag name="LINECOLORING" val="No Line"/>
  <p:tag name="FONT_COLOR_SCHEME_INDEX" val="0"/>
  <p:tag name="FONT_COLOR_TYPE" val="1"/>
  <p:tag name="IGNOREPOSITIONNONCOMPLIANCE" val="0"/>
  <p:tag name="POSITIONTOP" val="528.5"/>
  <p:tag name="POSITIONLEFT" val="54"/>
  <p:tag name="IGNORESIZENONCOMPLIANCE" val="0"/>
  <p:tag name="SIZEWIDTH" val="684"/>
  <p:tag name="SIZEHEIGHT" val="2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FOOTER"/>
  <p:tag name="IGNOREFONTNONCOMPLIANCE" val="0"/>
  <p:tag name="FONTNAME" val="Times New Roman"/>
  <p:tag name="FONTSIZE" val="8"/>
  <p:tag name="FONTBOLD" val="0"/>
  <p:tag name="FONTITALIC" val="-1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Black"/>
  <p:tag name="LINEVISIBLE" val="0"/>
  <p:tag name="FILLCOLORING" val="No Fill"/>
  <p:tag name="LINECOLORING" val="No Line"/>
  <p:tag name="FONT_COLOR_SCHEME_INDEX" val="0"/>
  <p:tag name="FONT_COLOR_TYPE" val="1"/>
  <p:tag name="IGNOREPOSITIONNONCOMPLIANCE" val="0"/>
  <p:tag name="POSITIONTOP" val="528.5"/>
  <p:tag name="POSITIONLEFT" val="54"/>
  <p:tag name="IGNORESIZENONCOMPLIANCE" val="0"/>
  <p:tag name="SIZEWIDTH" val="684"/>
  <p:tag name="SIZEHEIGHT" val="2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FOOTER"/>
  <p:tag name="IGNOREFONTNONCOMPLIANCE" val="0"/>
  <p:tag name="FONTNAME" val="Times New Roman"/>
  <p:tag name="FONTSIZE" val="8"/>
  <p:tag name="FONTBOLD" val="0"/>
  <p:tag name="FONTITALIC" val="-1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Black"/>
  <p:tag name="LINEVISIBLE" val="0"/>
  <p:tag name="FILLCOLORING" val="No Fill"/>
  <p:tag name="LINECOLORING" val="No Line"/>
  <p:tag name="FONT_COLOR_SCHEME_INDEX" val="0"/>
  <p:tag name="FONT_COLOR_TYPE" val="1"/>
  <p:tag name="IGNOREPOSITIONNONCOMPLIANCE" val="0"/>
  <p:tag name="POSITIONTOP" val="528.5"/>
  <p:tag name="POSITIONLEFT" val="54"/>
  <p:tag name="IGNORESIZENONCOMPLIANCE" val="0"/>
  <p:tag name="SIZEWIDTH" val="684"/>
  <p:tag name="SIZEHEIGHT" val="2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FOOTER"/>
  <p:tag name="IGNOREFONTNONCOMPLIANCE" val="0"/>
  <p:tag name="FONTNAME" val="Times New Roman"/>
  <p:tag name="FONTSIZE" val="8"/>
  <p:tag name="FONTBOLD" val="0"/>
  <p:tag name="FONTITALIC" val="-1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Black"/>
  <p:tag name="LINEVISIBLE" val="0"/>
  <p:tag name="FILLCOLORING" val="No Fill"/>
  <p:tag name="LINECOLORING" val="No Line"/>
  <p:tag name="FONT_COLOR_SCHEME_INDEX" val="0"/>
  <p:tag name="FONT_COLOR_TYPE" val="1"/>
  <p:tag name="IGNOREPOSITIONNONCOMPLIANCE" val="0"/>
  <p:tag name="POSITIONTOP" val="528.5"/>
  <p:tag name="POSITIONLEFT" val="54"/>
  <p:tag name="IGNORESIZENONCOMPLIANCE" val="0"/>
  <p:tag name="SIZEWIDTH" val="684"/>
  <p:tag name="SIZEHEIGHT" val="23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FOOTER"/>
  <p:tag name="IGNOREFONTNONCOMPLIANCE" val="0"/>
  <p:tag name="FONTNAME" val="Times New Roman"/>
  <p:tag name="FONTSIZE" val="8"/>
  <p:tag name="FONTBOLD" val="0"/>
  <p:tag name="FONTITALIC" val="-1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Black"/>
  <p:tag name="LINEVISIBLE" val="0"/>
  <p:tag name="FILLCOLORING" val="No Fill"/>
  <p:tag name="LINECOLORING" val="No Line"/>
  <p:tag name="FONT_COLOR_SCHEME_INDEX" val="0"/>
  <p:tag name="FONT_COLOR_TYPE" val="1"/>
  <p:tag name="IGNOREPOSITIONNONCOMPLIANCE" val="0"/>
  <p:tag name="POSITIONTOP" val="528.5"/>
  <p:tag name="POSITIONLEFT" val="54"/>
  <p:tag name="IGNORESIZENONCOMPLIANCE" val="0"/>
  <p:tag name="SIZEWIDTH" val="684"/>
  <p:tag name="SIZEHEIGHT" val="23.5"/>
</p:tagLst>
</file>

<file path=ppt/theme/theme1.xml><?xml version="1.0" encoding="utf-8"?>
<a:theme xmlns:a="http://schemas.openxmlformats.org/drawingml/2006/main" name="1_Default Design">
  <a:themeElements>
    <a:clrScheme name="綜合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古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20A98">
                <a:gamma/>
                <a:shade val="46275"/>
                <a:invGamma/>
              </a:srgbClr>
            </a:gs>
            <a:gs pos="100000">
              <a:srgbClr val="620A98"/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42000" tIns="18288" rIns="18000" bIns="1828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20A98">
                <a:gamma/>
                <a:shade val="46275"/>
                <a:invGamma/>
              </a:srgbClr>
            </a:gs>
            <a:gs pos="100000">
              <a:srgbClr val="620A98"/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42000" tIns="18288" rIns="18000" bIns="1828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C0C0C0"/>
        </a:dk1>
        <a:lt1>
          <a:srgbClr val="FFFFFF"/>
        </a:lt1>
        <a:dk2>
          <a:srgbClr val="663300"/>
        </a:dk2>
        <a:lt2>
          <a:srgbClr val="663300"/>
        </a:lt2>
        <a:accent1>
          <a:srgbClr val="64835B"/>
        </a:accent1>
        <a:accent2>
          <a:srgbClr val="AC984C"/>
        </a:accent2>
        <a:accent3>
          <a:srgbClr val="B8ADAA"/>
        </a:accent3>
        <a:accent4>
          <a:srgbClr val="DADADA"/>
        </a:accent4>
        <a:accent5>
          <a:srgbClr val="B8C1B5"/>
        </a:accent5>
        <a:accent6>
          <a:srgbClr val="9B8944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C0C0C0"/>
        </a:dk1>
        <a:lt1>
          <a:srgbClr val="FFFFFF"/>
        </a:lt1>
        <a:dk2>
          <a:srgbClr val="AC984C"/>
        </a:dk2>
        <a:lt2>
          <a:srgbClr val="663300"/>
        </a:lt2>
        <a:accent1>
          <a:srgbClr val="64835B"/>
        </a:accent1>
        <a:accent2>
          <a:srgbClr val="FFFFFF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E7E7E7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FFFFFF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E7E7E7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808080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737373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808080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737373"/>
        </a:accent6>
        <a:hlink>
          <a:srgbClr val="CA2A2A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CA2A2A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B72525"/>
        </a:accent6>
        <a:hlink>
          <a:srgbClr val="80808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FFF2E0"/>
        </a:dk1>
        <a:lt1>
          <a:srgbClr val="FFFFFF"/>
        </a:lt1>
        <a:dk2>
          <a:srgbClr val="FFF2E0"/>
        </a:dk2>
        <a:lt2>
          <a:srgbClr val="344164"/>
        </a:lt2>
        <a:accent1>
          <a:srgbClr val="4A8F8D"/>
        </a:accent1>
        <a:accent2>
          <a:srgbClr val="4A5C8F"/>
        </a:accent2>
        <a:accent3>
          <a:srgbClr val="FFF7ED"/>
        </a:accent3>
        <a:accent4>
          <a:srgbClr val="DADADA"/>
        </a:accent4>
        <a:accent5>
          <a:srgbClr val="B1C6C5"/>
        </a:accent5>
        <a:accent6>
          <a:srgbClr val="425381"/>
        </a:accent6>
        <a:hlink>
          <a:srgbClr val="664A8F"/>
        </a:hlink>
        <a:folHlink>
          <a:srgbClr val="8F814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綜合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20A98">
                <a:gamma/>
                <a:shade val="46275"/>
                <a:invGamma/>
              </a:srgbClr>
            </a:gs>
            <a:gs pos="100000">
              <a:srgbClr val="620A98"/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42000" tIns="18288" rIns="18000" bIns="1828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20A98">
                <a:gamma/>
                <a:shade val="46275"/>
                <a:invGamma/>
              </a:srgbClr>
            </a:gs>
            <a:gs pos="100000">
              <a:srgbClr val="620A98"/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42000" tIns="18288" rIns="18000" bIns="1828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C0C0C0"/>
        </a:dk1>
        <a:lt1>
          <a:srgbClr val="FFFFFF"/>
        </a:lt1>
        <a:dk2>
          <a:srgbClr val="663300"/>
        </a:dk2>
        <a:lt2>
          <a:srgbClr val="663300"/>
        </a:lt2>
        <a:accent1>
          <a:srgbClr val="64835B"/>
        </a:accent1>
        <a:accent2>
          <a:srgbClr val="AC984C"/>
        </a:accent2>
        <a:accent3>
          <a:srgbClr val="B8ADAA"/>
        </a:accent3>
        <a:accent4>
          <a:srgbClr val="DADADA"/>
        </a:accent4>
        <a:accent5>
          <a:srgbClr val="B8C1B5"/>
        </a:accent5>
        <a:accent6>
          <a:srgbClr val="9B8944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C0C0C0"/>
        </a:dk1>
        <a:lt1>
          <a:srgbClr val="FFFFFF"/>
        </a:lt1>
        <a:dk2>
          <a:srgbClr val="AC984C"/>
        </a:dk2>
        <a:lt2>
          <a:srgbClr val="663300"/>
        </a:lt2>
        <a:accent1>
          <a:srgbClr val="64835B"/>
        </a:accent1>
        <a:accent2>
          <a:srgbClr val="FFFFFF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E7E7E7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FFFFFF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E7E7E7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808080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737373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808080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737373"/>
        </a:accent6>
        <a:hlink>
          <a:srgbClr val="CA2A2A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CA2A2A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B72525"/>
        </a:accent6>
        <a:hlink>
          <a:srgbClr val="80808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FFF2E0"/>
        </a:dk1>
        <a:lt1>
          <a:srgbClr val="FFFFFF"/>
        </a:lt1>
        <a:dk2>
          <a:srgbClr val="FFF2E0"/>
        </a:dk2>
        <a:lt2>
          <a:srgbClr val="344164"/>
        </a:lt2>
        <a:accent1>
          <a:srgbClr val="4A8F8D"/>
        </a:accent1>
        <a:accent2>
          <a:srgbClr val="4A5C8F"/>
        </a:accent2>
        <a:accent3>
          <a:srgbClr val="FFF7ED"/>
        </a:accent3>
        <a:accent4>
          <a:srgbClr val="DADADA"/>
        </a:accent4>
        <a:accent5>
          <a:srgbClr val="B1C6C5"/>
        </a:accent5>
        <a:accent6>
          <a:srgbClr val="425381"/>
        </a:accent6>
        <a:hlink>
          <a:srgbClr val="664A8F"/>
        </a:hlink>
        <a:folHlink>
          <a:srgbClr val="8F814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綜合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20A98">
                <a:gamma/>
                <a:shade val="46275"/>
                <a:invGamma/>
              </a:srgbClr>
            </a:gs>
            <a:gs pos="100000">
              <a:srgbClr val="620A98"/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42000" tIns="18288" rIns="18000" bIns="1828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20A98">
                <a:gamma/>
                <a:shade val="46275"/>
                <a:invGamma/>
              </a:srgbClr>
            </a:gs>
            <a:gs pos="100000">
              <a:srgbClr val="620A98"/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42000" tIns="18288" rIns="18000" bIns="1828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C0C0C0"/>
        </a:dk1>
        <a:lt1>
          <a:srgbClr val="FFFFFF"/>
        </a:lt1>
        <a:dk2>
          <a:srgbClr val="663300"/>
        </a:dk2>
        <a:lt2>
          <a:srgbClr val="663300"/>
        </a:lt2>
        <a:accent1>
          <a:srgbClr val="64835B"/>
        </a:accent1>
        <a:accent2>
          <a:srgbClr val="AC984C"/>
        </a:accent2>
        <a:accent3>
          <a:srgbClr val="B8ADAA"/>
        </a:accent3>
        <a:accent4>
          <a:srgbClr val="DADADA"/>
        </a:accent4>
        <a:accent5>
          <a:srgbClr val="B8C1B5"/>
        </a:accent5>
        <a:accent6>
          <a:srgbClr val="9B8944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C0C0C0"/>
        </a:dk1>
        <a:lt1>
          <a:srgbClr val="FFFFFF"/>
        </a:lt1>
        <a:dk2>
          <a:srgbClr val="AC984C"/>
        </a:dk2>
        <a:lt2>
          <a:srgbClr val="663300"/>
        </a:lt2>
        <a:accent1>
          <a:srgbClr val="64835B"/>
        </a:accent1>
        <a:accent2>
          <a:srgbClr val="FFFFFF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E7E7E7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FFFFFF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E7E7E7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808080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737373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808080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737373"/>
        </a:accent6>
        <a:hlink>
          <a:srgbClr val="CA2A2A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CA2A2A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B72525"/>
        </a:accent6>
        <a:hlink>
          <a:srgbClr val="80808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FFF2E0"/>
        </a:dk1>
        <a:lt1>
          <a:srgbClr val="FFFFFF"/>
        </a:lt1>
        <a:dk2>
          <a:srgbClr val="FFF2E0"/>
        </a:dk2>
        <a:lt2>
          <a:srgbClr val="344164"/>
        </a:lt2>
        <a:accent1>
          <a:srgbClr val="4A8F8D"/>
        </a:accent1>
        <a:accent2>
          <a:srgbClr val="4A5C8F"/>
        </a:accent2>
        <a:accent3>
          <a:srgbClr val="FFF7ED"/>
        </a:accent3>
        <a:accent4>
          <a:srgbClr val="DADADA"/>
        </a:accent4>
        <a:accent5>
          <a:srgbClr val="B1C6C5"/>
        </a:accent5>
        <a:accent6>
          <a:srgbClr val="425381"/>
        </a:accent6>
        <a:hlink>
          <a:srgbClr val="664A8F"/>
        </a:hlink>
        <a:folHlink>
          <a:srgbClr val="8F814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綜合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古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20A98">
                <a:gamma/>
                <a:shade val="46275"/>
                <a:invGamma/>
              </a:srgbClr>
            </a:gs>
            <a:gs pos="100000">
              <a:srgbClr val="620A98"/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42000" tIns="18288" rIns="18000" bIns="1828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20A98">
                <a:gamma/>
                <a:shade val="46275"/>
                <a:invGamma/>
              </a:srgbClr>
            </a:gs>
            <a:gs pos="100000">
              <a:srgbClr val="620A98"/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42000" tIns="18288" rIns="18000" bIns="1828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C0C0C0"/>
        </a:dk1>
        <a:lt1>
          <a:srgbClr val="FFFFFF"/>
        </a:lt1>
        <a:dk2>
          <a:srgbClr val="663300"/>
        </a:dk2>
        <a:lt2>
          <a:srgbClr val="663300"/>
        </a:lt2>
        <a:accent1>
          <a:srgbClr val="64835B"/>
        </a:accent1>
        <a:accent2>
          <a:srgbClr val="AC984C"/>
        </a:accent2>
        <a:accent3>
          <a:srgbClr val="B8ADAA"/>
        </a:accent3>
        <a:accent4>
          <a:srgbClr val="DADADA"/>
        </a:accent4>
        <a:accent5>
          <a:srgbClr val="B8C1B5"/>
        </a:accent5>
        <a:accent6>
          <a:srgbClr val="9B8944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C0C0C0"/>
        </a:dk1>
        <a:lt1>
          <a:srgbClr val="FFFFFF"/>
        </a:lt1>
        <a:dk2>
          <a:srgbClr val="AC984C"/>
        </a:dk2>
        <a:lt2>
          <a:srgbClr val="663300"/>
        </a:lt2>
        <a:accent1>
          <a:srgbClr val="64835B"/>
        </a:accent1>
        <a:accent2>
          <a:srgbClr val="FFFFFF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E7E7E7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FFFFFF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E7E7E7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808080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737373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808080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737373"/>
        </a:accent6>
        <a:hlink>
          <a:srgbClr val="CA2A2A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CA2A2A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B72525"/>
        </a:accent6>
        <a:hlink>
          <a:srgbClr val="80808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FFF2E0"/>
        </a:dk1>
        <a:lt1>
          <a:srgbClr val="FFFFFF"/>
        </a:lt1>
        <a:dk2>
          <a:srgbClr val="FFF2E0"/>
        </a:dk2>
        <a:lt2>
          <a:srgbClr val="344164"/>
        </a:lt2>
        <a:accent1>
          <a:srgbClr val="4A8F8D"/>
        </a:accent1>
        <a:accent2>
          <a:srgbClr val="4A5C8F"/>
        </a:accent2>
        <a:accent3>
          <a:srgbClr val="FFF7ED"/>
        </a:accent3>
        <a:accent4>
          <a:srgbClr val="DADADA"/>
        </a:accent4>
        <a:accent5>
          <a:srgbClr val="B1C6C5"/>
        </a:accent5>
        <a:accent6>
          <a:srgbClr val="425381"/>
        </a:accent6>
        <a:hlink>
          <a:srgbClr val="664A8F"/>
        </a:hlink>
        <a:folHlink>
          <a:srgbClr val="8F814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綜合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20A98">
                <a:gamma/>
                <a:shade val="46275"/>
                <a:invGamma/>
              </a:srgbClr>
            </a:gs>
            <a:gs pos="100000">
              <a:srgbClr val="620A98"/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42000" tIns="18288" rIns="18000" bIns="1828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20A98">
                <a:gamma/>
                <a:shade val="46275"/>
                <a:invGamma/>
              </a:srgbClr>
            </a:gs>
            <a:gs pos="100000">
              <a:srgbClr val="620A98"/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42000" tIns="18288" rIns="18000" bIns="1828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C0C0C0"/>
        </a:dk1>
        <a:lt1>
          <a:srgbClr val="FFFFFF"/>
        </a:lt1>
        <a:dk2>
          <a:srgbClr val="663300"/>
        </a:dk2>
        <a:lt2>
          <a:srgbClr val="663300"/>
        </a:lt2>
        <a:accent1>
          <a:srgbClr val="64835B"/>
        </a:accent1>
        <a:accent2>
          <a:srgbClr val="AC984C"/>
        </a:accent2>
        <a:accent3>
          <a:srgbClr val="B8ADAA"/>
        </a:accent3>
        <a:accent4>
          <a:srgbClr val="DADADA"/>
        </a:accent4>
        <a:accent5>
          <a:srgbClr val="B8C1B5"/>
        </a:accent5>
        <a:accent6>
          <a:srgbClr val="9B8944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C0C0C0"/>
        </a:dk1>
        <a:lt1>
          <a:srgbClr val="FFFFFF"/>
        </a:lt1>
        <a:dk2>
          <a:srgbClr val="AC984C"/>
        </a:dk2>
        <a:lt2>
          <a:srgbClr val="663300"/>
        </a:lt2>
        <a:accent1>
          <a:srgbClr val="64835B"/>
        </a:accent1>
        <a:accent2>
          <a:srgbClr val="FFFFFF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E7E7E7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FFFFFF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E7E7E7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808080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737373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808080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737373"/>
        </a:accent6>
        <a:hlink>
          <a:srgbClr val="CA2A2A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CA2A2A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B72525"/>
        </a:accent6>
        <a:hlink>
          <a:srgbClr val="80808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FFF2E0"/>
        </a:dk1>
        <a:lt1>
          <a:srgbClr val="FFFFFF"/>
        </a:lt1>
        <a:dk2>
          <a:srgbClr val="FFF2E0"/>
        </a:dk2>
        <a:lt2>
          <a:srgbClr val="344164"/>
        </a:lt2>
        <a:accent1>
          <a:srgbClr val="4A8F8D"/>
        </a:accent1>
        <a:accent2>
          <a:srgbClr val="4A5C8F"/>
        </a:accent2>
        <a:accent3>
          <a:srgbClr val="FFF7ED"/>
        </a:accent3>
        <a:accent4>
          <a:srgbClr val="DADADA"/>
        </a:accent4>
        <a:accent5>
          <a:srgbClr val="B1C6C5"/>
        </a:accent5>
        <a:accent6>
          <a:srgbClr val="425381"/>
        </a:accent6>
        <a:hlink>
          <a:srgbClr val="664A8F"/>
        </a:hlink>
        <a:folHlink>
          <a:srgbClr val="8F814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綜合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  <a:fontScheme name="Office 古典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綜合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  <a:fontScheme name="Office 古典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綜合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  <a:fontScheme name="Office 古典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綜合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  <a:fontScheme name="Office 古典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綜合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  <a:fontScheme name="Office 古典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175200</TotalTime>
  <Words>3099</Words>
  <Application>Microsoft Office PowerPoint</Application>
  <PresentationFormat>如螢幕大小 (4:3)</PresentationFormat>
  <Paragraphs>553</Paragraphs>
  <Slides>27</Slides>
  <Notes>27</Notes>
  <HiddenSlides>0</HiddenSlides>
  <MMClips>0</MMClips>
  <ScaleCrop>false</ScaleCrop>
  <HeadingPairs>
    <vt:vector size="8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5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47" baseType="lpstr">
      <vt:lpstr>Arial Unicode MS</vt:lpstr>
      <vt:lpstr>Batang</vt:lpstr>
      <vt:lpstr>SimSun</vt:lpstr>
      <vt:lpstr>細明體</vt:lpstr>
      <vt:lpstr>Microsoft JhengHei</vt:lpstr>
      <vt:lpstr>Microsoft JhengHei</vt:lpstr>
      <vt:lpstr>新細明體</vt:lpstr>
      <vt:lpstr>標楷體</vt:lpstr>
      <vt:lpstr>Arial</vt:lpstr>
      <vt:lpstr>Arial Narrow</vt:lpstr>
      <vt:lpstr>Symbol</vt:lpstr>
      <vt:lpstr>Times New Roman</vt:lpstr>
      <vt:lpstr>Wingdings</vt:lpstr>
      <vt:lpstr>Wingdings 2</vt:lpstr>
      <vt:lpstr>1_Default Design</vt:lpstr>
      <vt:lpstr>2_Default Design</vt:lpstr>
      <vt:lpstr>3_Default Design</vt:lpstr>
      <vt:lpstr>4_Default Design</vt:lpstr>
      <vt:lpstr>5_Default Design</vt:lpstr>
      <vt:lpstr>Worksheet</vt:lpstr>
      <vt:lpstr>PowerPoint 簡報</vt:lpstr>
      <vt:lpstr>公司聲明</vt:lpstr>
      <vt:lpstr>目錄</vt:lpstr>
      <vt:lpstr>1Q/21集團稅後淨利成長222.5%YoY</vt:lpstr>
      <vt:lpstr>集團手續費淨收益增加21.7% YoY; 集團淨收益增加35.1%YoY</vt:lpstr>
      <vt:lpstr>目錄</vt:lpstr>
      <vt:lpstr>PowerPoint 簡報</vt:lpstr>
      <vt:lpstr>資本穩健</vt:lpstr>
      <vt:lpstr>目錄</vt:lpstr>
      <vt:lpstr>大企業、中小企業放款及房貸放款餘額同步增加</vt:lpstr>
      <vt:lpstr>PowerPoint 簡報</vt:lpstr>
      <vt:lpstr>1Q/21 OBU及國內分行放款成長6% QoQ</vt:lpstr>
      <vt:lpstr>PowerPoint 簡報</vt:lpstr>
      <vt:lpstr>1Q/21台外幣活存持續增加; 1Q/21台幣定存增加有助於未來台幣放款動能</vt:lpstr>
      <vt:lpstr>PowerPoint 簡報</vt:lpstr>
      <vt:lpstr>1Q/21 存放利差持續增加</vt:lpstr>
      <vt:lpstr>1Q/21 外幣及美元NIM持續上揚</vt:lpstr>
      <vt:lpstr>財富管理手續費收益表現穩定</vt:lpstr>
      <vt:lpstr>銀行財富管理手續費淨收益成長20.7%YoY</vt:lpstr>
      <vt:lpstr>PowerPoint 簡報</vt:lpstr>
      <vt:lpstr>PowerPoint 簡報</vt:lpstr>
      <vt:lpstr>目錄</vt:lpstr>
      <vt:lpstr>兆豐金控1Q/21合併損益表</vt:lpstr>
      <vt:lpstr>兆豐金控1Q/21合併資產負債表</vt:lpstr>
      <vt:lpstr>兆豐銀行1Q/21合併損益表</vt:lpstr>
      <vt:lpstr>兆豐銀行1Q/21合併資產負債表</vt:lpstr>
      <vt:lpstr>PowerPoint 簡報</vt:lpstr>
    </vt:vector>
  </TitlesOfParts>
  <Company>Lehman Brothers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hkcscom</dc:creator>
  <cp:lastModifiedBy>林志維</cp:lastModifiedBy>
  <cp:revision>5408</cp:revision>
  <cp:lastPrinted>2021-06-09T06:45:54Z</cp:lastPrinted>
  <dcterms:created xsi:type="dcterms:W3CDTF">2003-07-31T10:09:04Z</dcterms:created>
  <dcterms:modified xsi:type="dcterms:W3CDTF">2021-06-09T06:50:10Z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B_TRACKING_CODE">
    <vt:lpwstr>hkgisfls003\hkibd\fig\asia fig clients\mega financial holdings\treasury share monetization 2003\credit rating presentation\drafts\mega to moody v24 (projection mode).ppt - scochen - 8/19/2003 5:45:57 PM</vt:lpwstr>
  </property>
</Properties>
</file>