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8.xml" ContentType="application/vnd.openxmlformats-officedocument.presentationml.notesSlide+xml"/>
  <Override PartName="/ppt/charts/chart37.xml" ContentType="application/vnd.openxmlformats-officedocument.drawingml.chart+xml"/>
  <Override PartName="/ppt/notesSlides/notesSlide19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1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6" r:id="rId2"/>
    <p:sldMasterId id="2147483682" r:id="rId3"/>
    <p:sldMasterId id="2147483698" r:id="rId4"/>
    <p:sldMasterId id="2147483714" r:id="rId5"/>
  </p:sldMasterIdLst>
  <p:notesMasterIdLst>
    <p:notesMasterId r:id="rId33"/>
  </p:notesMasterIdLst>
  <p:handoutMasterIdLst>
    <p:handoutMasterId r:id="rId34"/>
  </p:handoutMasterIdLst>
  <p:sldIdLst>
    <p:sldId id="964" r:id="rId6"/>
    <p:sldId id="789" r:id="rId7"/>
    <p:sldId id="791" r:id="rId8"/>
    <p:sldId id="954" r:id="rId9"/>
    <p:sldId id="955" r:id="rId10"/>
    <p:sldId id="879" r:id="rId11"/>
    <p:sldId id="983" r:id="rId12"/>
    <p:sldId id="965" r:id="rId13"/>
    <p:sldId id="880" r:id="rId14"/>
    <p:sldId id="979" r:id="rId15"/>
    <p:sldId id="980" r:id="rId16"/>
    <p:sldId id="981" r:id="rId17"/>
    <p:sldId id="986" r:id="rId18"/>
    <p:sldId id="987" r:id="rId19"/>
    <p:sldId id="988" r:id="rId20"/>
    <p:sldId id="989" r:id="rId21"/>
    <p:sldId id="990" r:id="rId22"/>
    <p:sldId id="991" r:id="rId23"/>
    <p:sldId id="992" r:id="rId24"/>
    <p:sldId id="993" r:id="rId25"/>
    <p:sldId id="994" r:id="rId26"/>
    <p:sldId id="881" r:id="rId27"/>
    <p:sldId id="995" r:id="rId28"/>
    <p:sldId id="996" r:id="rId29"/>
    <p:sldId id="997" r:id="rId30"/>
    <p:sldId id="998" r:id="rId31"/>
    <p:sldId id="962" r:id="rId32"/>
  </p:sldIdLst>
  <p:sldSz cx="9144000" cy="6858000" type="screen4x3"/>
  <p:notesSz cx="6802438" cy="99345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9pPr>
  </p:defaultTextStyle>
  <p:extLst>
    <p:ext uri="{521415D9-36F7-43E2-AB2F-B90AF26B5E84}">
      <p14:sectionLst xmlns:p14="http://schemas.microsoft.com/office/powerpoint/2010/main">
        <p14:section name="預設章節" id="{175B489F-1E1F-4E0F-A5A6-7E51A54AA603}">
          <p14:sldIdLst>
            <p14:sldId id="964"/>
            <p14:sldId id="789"/>
            <p14:sldId id="791"/>
            <p14:sldId id="954"/>
            <p14:sldId id="955"/>
            <p14:sldId id="879"/>
            <p14:sldId id="983"/>
            <p14:sldId id="965"/>
            <p14:sldId id="880"/>
            <p14:sldId id="979"/>
            <p14:sldId id="980"/>
            <p14:sldId id="981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881"/>
            <p14:sldId id="995"/>
            <p14:sldId id="996"/>
            <p14:sldId id="997"/>
            <p14:sldId id="998"/>
            <p14:sldId id="9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94">
          <p15:clr>
            <a:srgbClr val="A4A3A4"/>
          </p15:clr>
        </p15:guide>
        <p15:guide id="5" orient="horz" pos="3456">
          <p15:clr>
            <a:srgbClr val="A4A3A4"/>
          </p15:clr>
        </p15:guide>
        <p15:guide id="6" orient="horz" pos="2784">
          <p15:clr>
            <a:srgbClr val="A4A3A4"/>
          </p15:clr>
        </p15:guide>
        <p15:guide id="7" orient="horz" pos="2592">
          <p15:clr>
            <a:srgbClr val="A4A3A4"/>
          </p15:clr>
        </p15:guide>
        <p15:guide id="8" pos="1502">
          <p15:clr>
            <a:srgbClr val="A4A3A4"/>
          </p15:clr>
        </p15:guide>
        <p15:guide id="9" pos="289">
          <p15:clr>
            <a:srgbClr val="A4A3A4"/>
          </p15:clr>
        </p15:guide>
        <p15:guide id="10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pos="2146">
          <p15:clr>
            <a:srgbClr val="A4A3A4"/>
          </p15:clr>
        </p15:guide>
        <p15:guide id="7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0012_陳馨宜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  <a:srgbClr val="C610A3"/>
    <a:srgbClr val="FFFFFF"/>
    <a:srgbClr val="947F3C"/>
    <a:srgbClr val="4E2F81"/>
    <a:srgbClr val="6D2C84"/>
    <a:srgbClr val="745DAF"/>
    <a:srgbClr val="2A0C2A"/>
    <a:srgbClr val="D5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97" autoAdjust="0"/>
    <p:restoredTop sz="91829" autoAdjust="0"/>
  </p:normalViewPr>
  <p:slideViewPr>
    <p:cSldViewPr>
      <p:cViewPr varScale="1">
        <p:scale>
          <a:sx n="86" d="100"/>
          <a:sy n="86" d="100"/>
        </p:scale>
        <p:origin x="1958" y="48"/>
      </p:cViewPr>
      <p:guideLst>
        <p:guide orient="horz" pos="816"/>
        <p:guide orient="horz" pos="1824"/>
        <p:guide orient="horz" pos="4032"/>
        <p:guide orient="horz" pos="494"/>
        <p:guide orient="horz" pos="3456"/>
        <p:guide orient="horz" pos="2784"/>
        <p:guide orient="horz" pos="2592"/>
        <p:guide pos="1502"/>
        <p:guide pos="289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1670"/>
      </p:cViewPr>
      <p:guideLst>
        <p:guide orient="horz" pos="3131"/>
        <p:guide pos="2145"/>
        <p:guide orient="horz" pos="3111"/>
        <p:guide pos="2142"/>
        <p:guide orient="horz" pos="3151"/>
        <p:guide pos="2146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48593925759281E-3"/>
          <c:y val="9.8334437867163865E-2"/>
          <c:w val="0.98533455404245707"/>
          <c:h val="0.744007997573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862837078749445E-3"/>
                  <c:y val="-3.138373751783164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3-4B04-8C7B-0F6F7BA5760F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83-4B04-8C7B-0F6F7BA5760F}"/>
                </c:ext>
              </c:extLst>
            </c:dLbl>
            <c:dLbl>
              <c:idx val="2"/>
              <c:layout>
                <c:manualLayout>
                  <c:x val="-2.391324605134415E-3"/>
                  <c:y val="-1.038060471467672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CDF-8FBE-C719D80ECD86}"/>
                </c:ext>
              </c:extLst>
            </c:dLbl>
            <c:dLbl>
              <c:idx val="3"/>
              <c:layout>
                <c:manualLayout>
                  <c:x val="-7.7171788757394329E-17"/>
                  <c:y val="7.417974322396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0-43C7-B265-F6113636BF0C}"/>
                </c:ext>
              </c:extLst>
            </c:dLbl>
            <c:dLbl>
              <c:idx val="4"/>
              <c:layout>
                <c:manualLayout>
                  <c:x val="0"/>
                  <c:y val="7.132667617689016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3-4B04-8C7B-0F6F7BA5760F}"/>
                </c:ext>
              </c:extLst>
            </c:dLbl>
            <c:dLbl>
              <c:idx val="5"/>
              <c:layout>
                <c:manualLayout>
                  <c:x val="-8.4188378457254586E-3"/>
                  <c:y val="-1.7118402282453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3-4B04-8C7B-0F6F7BA5760F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兆豐銀行</c:v>
                </c:pt>
                <c:pt idx="1">
                  <c:v>兆豐票券</c:v>
                </c:pt>
                <c:pt idx="2">
                  <c:v>兆豐證券</c:v>
                </c:pt>
                <c:pt idx="3">
                  <c:v>兆豐產險</c:v>
                </c:pt>
                <c:pt idx="4">
                  <c:v>其他子公司與調整數</c:v>
                </c:pt>
                <c:pt idx="5">
                  <c:v>兆豐金控</c:v>
                </c:pt>
              </c:strCache>
            </c:strRef>
          </c:cat>
          <c:val>
            <c:numRef>
              <c:f>Sheet2!$B$3:$I$3</c:f>
              <c:numCache>
                <c:formatCode>0_ </c:formatCode>
                <c:ptCount val="6"/>
                <c:pt idx="0">
                  <c:v>1386</c:v>
                </c:pt>
                <c:pt idx="1">
                  <c:v>711.87</c:v>
                </c:pt>
                <c:pt idx="2">
                  <c:v>58.98</c:v>
                </c:pt>
                <c:pt idx="3">
                  <c:v>-128.61000000000001</c:v>
                </c:pt>
                <c:pt idx="4">
                  <c:v>-99.099999999999881</c:v>
                </c:pt>
                <c:pt idx="5">
                  <c:v>1929.14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F-4CDF-8FBE-C719D80ECD86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1Q/21*</c:v>
                </c:pt>
              </c:strCache>
            </c:strRef>
          </c:tx>
          <c:spPr>
            <a:solidFill>
              <a:schemeClr val="accent5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3842012884467951E-3"/>
                  <c:y val="-4.147168836420409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CDF-8FBE-C719D80ECD86}"/>
                </c:ext>
              </c:extLst>
            </c:dLbl>
            <c:dLbl>
              <c:idx val="1"/>
              <c:layout>
                <c:manualLayout>
                  <c:x val="1.7034044620361809E-2"/>
                  <c:y val="-3.256742336594516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F-4CDF-8FBE-C719D80ECD86}"/>
                </c:ext>
              </c:extLst>
            </c:dLbl>
            <c:dLbl>
              <c:idx val="2"/>
              <c:layout>
                <c:manualLayout>
                  <c:x val="4.5827869889044637E-3"/>
                  <c:y val="-1.80257038304852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F-4CDF-8FBE-C719D80ECD86}"/>
                </c:ext>
              </c:extLst>
            </c:dLbl>
            <c:dLbl>
              <c:idx val="3"/>
              <c:layout>
                <c:manualLayout>
                  <c:x val="-1.7997916680533299E-3"/>
                  <c:y val="-2.504220697360393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F-4CDF-8FBE-C719D80ECD86}"/>
                </c:ext>
              </c:extLst>
            </c:dLbl>
            <c:dLbl>
              <c:idx val="4"/>
              <c:layout>
                <c:manualLayout>
                  <c:x val="0"/>
                  <c:y val="2.8530670470756064E-3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83-4B04-8C7B-0F6F7BA5760F}"/>
                </c:ext>
              </c:extLst>
            </c:dLbl>
            <c:dLbl>
              <c:idx val="5"/>
              <c:layout>
                <c:manualLayout>
                  <c:x val="8.4188378457254586E-3"/>
                  <c:y val="-1.426533523537803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12-8B4B-BAC3-FCF1671C9A4F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兆豐銀行</c:v>
                </c:pt>
                <c:pt idx="1">
                  <c:v>兆豐票券</c:v>
                </c:pt>
                <c:pt idx="2">
                  <c:v>兆豐證券</c:v>
                </c:pt>
                <c:pt idx="3">
                  <c:v>兆豐產險</c:v>
                </c:pt>
                <c:pt idx="4">
                  <c:v>其他子公司與調整數</c:v>
                </c:pt>
                <c:pt idx="5">
                  <c:v>兆豐金控</c:v>
                </c:pt>
              </c:strCache>
            </c:strRef>
          </c:cat>
          <c:val>
            <c:numRef>
              <c:f>Sheet2!$B$4:$I$4</c:f>
              <c:numCache>
                <c:formatCode>0_ </c:formatCode>
                <c:ptCount val="6"/>
                <c:pt idx="0">
                  <c:v>4263.62</c:v>
                </c:pt>
                <c:pt idx="1">
                  <c:v>1153.1300000000001</c:v>
                </c:pt>
                <c:pt idx="2">
                  <c:v>584.97</c:v>
                </c:pt>
                <c:pt idx="3">
                  <c:v>104.99</c:v>
                </c:pt>
                <c:pt idx="4">
                  <c:v>114.89000000000034</c:v>
                </c:pt>
                <c:pt idx="5">
                  <c:v>6221.6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F-4CDF-8FBE-C719D80EC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36310016"/>
        <c:axId val="36324096"/>
      </c:barChart>
      <c:catAx>
        <c:axId val="363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2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217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3632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24096"/>
        <c:scaling>
          <c:orientation val="minMax"/>
        </c:scaling>
        <c:delete val="1"/>
        <c:axPos val="l"/>
        <c:numFmt formatCode="0_ " sourceLinked="1"/>
        <c:majorTickMark val="out"/>
        <c:minorTickMark val="none"/>
        <c:tickLblPos val="nextTo"/>
        <c:crossAx val="36310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7371095246057935"/>
          <c:y val="8.2507553888146387E-3"/>
          <c:w val="0.39471185928143276"/>
          <c:h val="8.9486110955103504E-2"/>
        </c:manualLayout>
      </c:layout>
      <c:overlay val="0"/>
      <c:spPr>
        <a:noFill/>
        <a:ln w="25767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accent6">
                  <a:lumMod val="50000"/>
                </a:schemeClr>
              </a:solidFill>
              <a:latin typeface="+mj-lt"/>
              <a:ea typeface="+mn-ea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5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5.0003000000000002</c:v>
                </c:pt>
                <c:pt idx="1">
                  <c:v>4.4781000000000004</c:v>
                </c:pt>
                <c:pt idx="2">
                  <c:v>3.6303000000000001</c:v>
                </c:pt>
                <c:pt idx="3">
                  <c:v>3.4922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416320"/>
        <c:axId val="181417856"/>
      </c:barChart>
      <c:catAx>
        <c:axId val="1814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417856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417856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41632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7.6218000000000004</c:v>
                </c:pt>
                <c:pt idx="1">
                  <c:v>7.2013999999999996</c:v>
                </c:pt>
                <c:pt idx="2">
                  <c:v>6.8399000000000001</c:v>
                </c:pt>
                <c:pt idx="3">
                  <c:v>6.4470000000000001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434240"/>
        <c:axId val="181435776"/>
      </c:barChart>
      <c:catAx>
        <c:axId val="1814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435776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435776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43424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14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elete val="1"/>
          </c:dLbls>
          <c:cat>
            <c:numRef>
              <c:f>Sheet1!$B$1:$AB$1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Sheet1!$B$2:$AB$2</c:f>
              <c:numCache>
                <c:formatCode>0.00%</c:formatCode>
                <c:ptCount val="4"/>
                <c:pt idx="0">
                  <c:v>1.1000000000000001</c:v>
                </c:pt>
                <c:pt idx="1">
                  <c:v>1.1000000000000001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CF-4F93-9666-752AA64FE7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Sheet1!$B$1:$AB$1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Sheet1!$B$3:$AB$3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CF-4F93-9666-752AA64FE7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598848"/>
        <c:axId val="181737728"/>
      </c:lineChart>
      <c:catAx>
        <c:axId val="18159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73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7377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1598848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1.2961</c:v>
                </c:pt>
                <c:pt idx="1">
                  <c:v>1.2295</c:v>
                </c:pt>
                <c:pt idx="2">
                  <c:v>1.2211000000000001</c:v>
                </c:pt>
                <c:pt idx="3">
                  <c:v>1.1959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967104"/>
        <c:axId val="181972992"/>
      </c:barChart>
      <c:catAx>
        <c:axId val="1819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972992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972992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967104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double leverage ratio</c:v>
                </c:pt>
              </c:strCache>
            </c:strRef>
          </c:tx>
          <c:spPr>
            <a:ln w="2814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5.0836521768203954E-2"/>
                  <c:y val="-0.123260152227661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D-4C44-9A90-EF9784C378B3}"/>
                </c:ext>
              </c:extLst>
            </c:dLbl>
            <c:dLbl>
              <c:idx val="5"/>
              <c:layout>
                <c:manualLayout>
                  <c:x val="-8.3540526229576945E-2"/>
                  <c:y val="-0.13655932484723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71-4642-BBD4-B252A3F1ACCC}"/>
                </c:ext>
              </c:extLst>
            </c:dLbl>
            <c:dLbl>
              <c:idx val="9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DD-4C44-9A90-EF9784C378B3}"/>
                </c:ext>
              </c:extLst>
            </c:dLbl>
            <c:dLbl>
              <c:idx val="10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6DD-4C44-9A90-EF9784C378B3}"/>
                </c:ext>
              </c:extLst>
            </c:dLbl>
            <c:dLbl>
              <c:idx val="11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DD-4C44-9A90-EF9784C378B3}"/>
                </c:ext>
              </c:extLst>
            </c:dLbl>
            <c:spPr>
              <a:noFill/>
              <a:ln w="18765">
                <a:noFill/>
              </a:ln>
            </c:spPr>
            <c:txPr>
              <a:bodyPr/>
              <a:lstStyle/>
              <a:p>
                <a:pPr algn="ctr" rtl="0"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4"/>
                <c:pt idx="0">
                  <c:v>1.0981000000000001</c:v>
                </c:pt>
                <c:pt idx="1">
                  <c:v>1.1137999999999999</c:v>
                </c:pt>
                <c:pt idx="2">
                  <c:v>1.1174999999999999</c:v>
                </c:pt>
                <c:pt idx="3">
                  <c:v>1.1234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271-4642-BBD4-B252A3F1AC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71-4642-BBD4-B252A3F1AC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049792"/>
        <c:axId val="182133504"/>
      </c:lineChart>
      <c:catAx>
        <c:axId val="18204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1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1335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2049792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0.13569999999999999</c:v>
                </c:pt>
                <c:pt idx="1">
                  <c:v>0.1258</c:v>
                </c:pt>
                <c:pt idx="2">
                  <c:v>0.1321</c:v>
                </c:pt>
                <c:pt idx="3">
                  <c:v>0.13689999999999999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2211328"/>
        <c:axId val="182212864"/>
      </c:barChart>
      <c:catAx>
        <c:axId val="1822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221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212864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2211328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80710659898477E-2"/>
          <c:y val="1.6260162601626018E-2"/>
          <c:w val="0.97969543147208127"/>
          <c:h val="0.878048780487804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Other consumer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7A-4F6E-9979-687CE8A69BD2}"/>
                </c:ext>
              </c:extLst>
            </c:dLbl>
            <c:dLbl>
              <c:idx val="4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7A-4F6E-9979-687CE8A69BD2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85.549999999999969</c:v>
                </c:pt>
                <c:pt idx="1">
                  <c:v>87.996999999999971</c:v>
                </c:pt>
                <c:pt idx="2">
                  <c:v>89.24</c:v>
                </c:pt>
                <c:pt idx="3">
                  <c:v>92.230000000000018</c:v>
                </c:pt>
                <c:pt idx="4">
                  <c:v>94.740000000000009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0-4EDB-B219-4A9CB49DAA6E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0509355576201969E-3"/>
                  <c:y val="5.7095018511108611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352.72</c:v>
                </c:pt>
                <c:pt idx="1">
                  <c:v>366.65000000000003</c:v>
                </c:pt>
                <c:pt idx="2">
                  <c:v>384.78999999999996</c:v>
                </c:pt>
                <c:pt idx="3">
                  <c:v>405.24</c:v>
                </c:pt>
                <c:pt idx="4">
                  <c:v>424.47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B0-4EDB-B219-4A9CB49DAA6E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Gov.-linked</c:v>
                </c:pt>
              </c:strCache>
            </c:strRef>
          </c:tx>
          <c:spPr>
            <a:solidFill>
              <a:schemeClr val="accent3"/>
            </a:solidFill>
            <a:ln w="4738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7A-4F6E-9979-687CE8A69BD2}"/>
                </c:ext>
              </c:extLst>
            </c:dLbl>
            <c:dLbl>
              <c:idx val="2"/>
              <c:layout>
                <c:manualLayout>
                  <c:x val="-3.0227740422730243E-3"/>
                  <c:y val="-7.2762365267295959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B0-4EDB-B219-4A9CB49DAA6E}"/>
                </c:ext>
              </c:extLst>
            </c:dLbl>
            <c:dLbl>
              <c:idx val="3"/>
              <c:layout>
                <c:manualLayout>
                  <c:x val="-6.0684632953609263E-3"/>
                  <c:y val="-1.1455229870346084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B0-4EDB-B219-4A9CB49DAA6E}"/>
                </c:ext>
              </c:extLst>
            </c:dLbl>
            <c:dLbl>
              <c:idx val="4"/>
              <c:layout>
                <c:manualLayout>
                  <c:x val="-4.0380104164691177E-3"/>
                  <c:y val="-6.5120252627862696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12.700000000000001</c:v>
                </c:pt>
                <c:pt idx="1">
                  <c:v>13.228000000000002</c:v>
                </c:pt>
                <c:pt idx="2">
                  <c:v>12.489999999999998</c:v>
                </c:pt>
                <c:pt idx="3">
                  <c:v>10.600000000000001</c:v>
                </c:pt>
                <c:pt idx="4">
                  <c:v>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B0-4EDB-B219-4A9CB49DAA6E}"/>
            </c:ext>
          </c:extLst>
        </c:ser>
        <c:ser>
          <c:idx val="4"/>
          <c:order val="3"/>
          <c:tx>
            <c:strRef>
              <c:f>Sheet2!$A$6</c:f>
              <c:strCache>
                <c:ptCount val="1"/>
                <c:pt idx="0">
                  <c:v>Other corp.</c:v>
                </c:pt>
              </c:strCache>
            </c:strRef>
          </c:tx>
          <c:spPr>
            <a:solidFill>
              <a:schemeClr val="accent4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686044639026411E-3"/>
                  <c:y val="-3.0024321824736466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B0-4EDB-B219-4A9CB49DAA6E}"/>
                </c:ext>
              </c:extLst>
            </c:dLbl>
            <c:dLbl>
              <c:idx val="1"/>
              <c:layout>
                <c:manualLayout>
                  <c:x val="-5.0532269211649439E-3"/>
                  <c:y val="-3.376401657311201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B0-4EDB-B219-4A9CB49DAA6E}"/>
                </c:ext>
              </c:extLst>
            </c:dLbl>
            <c:dLbl>
              <c:idx val="2"/>
              <c:layout>
                <c:manualLayout>
                  <c:x val="9.6551593018805101E-3"/>
                  <c:y val="-3.4346521677912779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B0-4EDB-B219-4A9CB49DAA6E}"/>
                </c:ext>
              </c:extLst>
            </c:dLbl>
            <c:dLbl>
              <c:idx val="3"/>
              <c:layout>
                <c:manualLayout>
                  <c:x val="0"/>
                  <c:y val="-3.576341127922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B0-4EDB-B219-4A9CB49DAA6E}"/>
                </c:ext>
              </c:extLst>
            </c:dLbl>
            <c:dLbl>
              <c:idx val="4"/>
              <c:layout>
                <c:manualLayout>
                  <c:x val="1.0381317155104819E-3"/>
                  <c:y val="-2.6959220680163987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Sheet2!$B$6:$H$6</c:f>
              <c:numCache>
                <c:formatCode>#,##0_ </c:formatCode>
                <c:ptCount val="5"/>
                <c:pt idx="0">
                  <c:v>47.79</c:v>
                </c:pt>
                <c:pt idx="1">
                  <c:v>47.61</c:v>
                </c:pt>
                <c:pt idx="2">
                  <c:v>47.28</c:v>
                </c:pt>
                <c:pt idx="3">
                  <c:v>48.18</c:v>
                </c:pt>
                <c:pt idx="4">
                  <c:v>47.08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B0-4EDB-B219-4A9CB49DAA6E}"/>
            </c:ext>
          </c:extLst>
        </c:ser>
        <c:ser>
          <c:idx val="5"/>
          <c:order val="4"/>
          <c:tx>
            <c:strRef>
              <c:f>Sheet2!$A$7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Sheet2!$B$7:$H$7</c:f>
              <c:numCache>
                <c:formatCode>#,##0_ </c:formatCode>
                <c:ptCount val="5"/>
                <c:pt idx="0">
                  <c:v>667</c:v>
                </c:pt>
                <c:pt idx="1">
                  <c:v>684.58</c:v>
                </c:pt>
                <c:pt idx="2">
                  <c:v>690.47</c:v>
                </c:pt>
                <c:pt idx="3">
                  <c:v>711.63</c:v>
                </c:pt>
                <c:pt idx="4">
                  <c:v>726.13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AB0-4EDB-B219-4A9CB49DAA6E}"/>
            </c:ext>
          </c:extLst>
        </c:ser>
        <c:ser>
          <c:idx val="6"/>
          <c:order val="5"/>
          <c:tx>
            <c:strRef>
              <c:f>Sheet2!$A$8</c:f>
              <c:strCache>
                <c:ptCount val="1"/>
                <c:pt idx="0">
                  <c:v>Large corp.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Sheet2!$B$8:$H$8</c:f>
              <c:numCache>
                <c:formatCode>#,##0_ </c:formatCode>
                <c:ptCount val="5"/>
                <c:pt idx="0">
                  <c:v>722.48</c:v>
                </c:pt>
                <c:pt idx="1">
                  <c:v>700.44</c:v>
                </c:pt>
                <c:pt idx="2">
                  <c:v>673.45</c:v>
                </c:pt>
                <c:pt idx="3">
                  <c:v>632.67999999999995</c:v>
                </c:pt>
                <c:pt idx="4">
                  <c:v>684.38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AB0-4EDB-B219-4A9CB49DA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5923">
              <a:solidFill>
                <a:srgbClr val="000000"/>
              </a:solidFill>
              <a:prstDash val="solid"/>
            </a:ln>
          </c:spPr>
        </c:serLines>
        <c:axId val="66806912"/>
        <c:axId val="66808448"/>
      </c:barChart>
      <c:catAx>
        <c:axId val="668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6680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808448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66806912"/>
        <c:crosses val="autoZero"/>
        <c:crossBetween val="between"/>
      </c:valAx>
      <c:spPr>
        <a:noFill/>
        <a:ln w="47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8788501026688"/>
          <c:y val="0.27252747252747256"/>
          <c:w val="0.44558521560574937"/>
          <c:h val="0.476923076923076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8788501026688"/>
          <c:y val="0.27252747252747256"/>
          <c:w val="0.44558521560574937"/>
          <c:h val="0.476923076923076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886-46DE-9706-B8398916F43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886-46DE-9706-B8398916F43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3886-46DE-9706-B8398916F43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3886-46DE-9706-B8398916F43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3886-46DE-9706-B8398916F437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3886-46DE-9706-B8398916F437}"/>
              </c:ext>
            </c:extLst>
          </c:dPt>
          <c:dLbls>
            <c:dLbl>
              <c:idx val="0"/>
              <c:layout>
                <c:manualLayout>
                  <c:x val="-1.1796697388901317E-2"/>
                  <c:y val="-1.33329839505856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86-46DE-9706-B8398916F437}"/>
                </c:ext>
              </c:extLst>
            </c:dLbl>
            <c:dLbl>
              <c:idx val="1"/>
              <c:layout>
                <c:manualLayout>
                  <c:x val="6.5390237834275833E-2"/>
                  <c:y val="4.17402079085951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86-46DE-9706-B8398916F437}"/>
                </c:ext>
              </c:extLst>
            </c:dLbl>
            <c:dLbl>
              <c:idx val="2"/>
              <c:layout>
                <c:manualLayout>
                  <c:x val="-6.9742127665297166E-2"/>
                  <c:y val="0.107028405529821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86-46DE-9706-B8398916F437}"/>
                </c:ext>
              </c:extLst>
            </c:dLbl>
            <c:dLbl>
              <c:idx val="3"/>
              <c:layout>
                <c:manualLayout>
                  <c:x val="-1.7132943779124107E-2"/>
                  <c:y val="-0.121539071111079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86-46DE-9706-B8398916F437}"/>
                </c:ext>
              </c:extLst>
            </c:dLbl>
            <c:dLbl>
              <c:idx val="4"/>
              <c:layout>
                <c:manualLayout>
                  <c:x val="2.0387716266465837E-4"/>
                  <c:y val="-0.12904424000979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86-46DE-9706-B8398916F437}"/>
                </c:ext>
              </c:extLst>
            </c:dLbl>
            <c:dLbl>
              <c:idx val="5"/>
              <c:layout>
                <c:manualLayout>
                  <c:x val="3.6081147414216266E-2"/>
                  <c:y val="-4.0235139866437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86-46DE-9706-B8398916F43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細明體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大企業</c:v>
                </c:pt>
                <c:pt idx="1">
                  <c:v>中小企業</c:v>
                </c:pt>
                <c:pt idx="2">
                  <c:v>其他企業</c:v>
                </c:pt>
                <c:pt idx="3">
                  <c:v>政府相關</c:v>
                </c:pt>
                <c:pt idx="4">
                  <c:v>房貸</c:v>
                </c:pt>
                <c:pt idx="5">
                  <c:v>其他消金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684</c:v>
                </c:pt>
                <c:pt idx="1">
                  <c:v>726</c:v>
                </c:pt>
                <c:pt idx="2">
                  <c:v>47</c:v>
                </c:pt>
                <c:pt idx="3">
                  <c:v>13</c:v>
                </c:pt>
                <c:pt idx="4">
                  <c:v>424</c:v>
                </c:pt>
                <c:pt idx="5" formatCode="General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86-46DE-9706-B8398916F4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82338902147971"/>
          <c:y val="0.15466101694915255"/>
          <c:w val="0.68019093078758952"/>
          <c:h val="0.81587567542715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6"/>
            </a:solidFill>
            <a:ln w="29911">
              <a:noFill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26-440C-818B-63C6E4FA08C4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26-440C-818B-63C6E4FA08C4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F26-440C-818B-63C6E4FA08C4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26-440C-818B-63C6E4FA08C4}"/>
                </c:ext>
              </c:extLst>
            </c:dLbl>
            <c:numFmt formatCode="#,##0_);[Red]\(#,##0\)" sourceLinked="0"/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Sheet2!$B$3:$J$3</c:f>
              <c:numCache>
                <c:formatCode>0_ </c:formatCode>
                <c:ptCount val="9"/>
                <c:pt idx="0">
                  <c:v>519.59</c:v>
                </c:pt>
                <c:pt idx="1">
                  <c:v>147.46</c:v>
                </c:pt>
                <c:pt idx="2">
                  <c:v>306.7</c:v>
                </c:pt>
                <c:pt idx="3">
                  <c:v>141.97999999999999</c:v>
                </c:pt>
                <c:pt idx="4">
                  <c:v>127.27</c:v>
                </c:pt>
                <c:pt idx="5">
                  <c:v>56.07</c:v>
                </c:pt>
                <c:pt idx="6">
                  <c:v>6.87</c:v>
                </c:pt>
                <c:pt idx="7">
                  <c:v>545.05000000000007</c:v>
                </c:pt>
                <c:pt idx="8">
                  <c:v>138.54000000000002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9-40F0-BFF2-DC6658B983EF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4Q/20</c:v>
                </c:pt>
              </c:strCache>
            </c:strRef>
          </c:tx>
          <c:spPr>
            <a:solidFill>
              <a:schemeClr val="accent5"/>
            </a:solidFill>
            <a:ln w="29911">
              <a:noFill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F26-440C-818B-63C6E4FA08C4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F26-440C-818B-63C6E4FA08C4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F26-440C-818B-63C6E4FA08C4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F26-440C-818B-63C6E4FA08C4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F26-440C-818B-63C6E4FA08C4}"/>
                </c:ext>
              </c:extLst>
            </c:dLbl>
            <c:dLbl>
              <c:idx val="5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F26-440C-818B-63C6E4FA08C4}"/>
                </c:ext>
              </c:extLst>
            </c:dLbl>
            <c:numFmt formatCode="#,##0_);[Red]\(#,##0\)" sourceLinked="0"/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Sheet2!$B$4:$J$4</c:f>
              <c:numCache>
                <c:formatCode>0_ </c:formatCode>
                <c:ptCount val="9"/>
                <c:pt idx="0">
                  <c:v>484.3</c:v>
                </c:pt>
                <c:pt idx="1">
                  <c:v>143.9</c:v>
                </c:pt>
                <c:pt idx="2">
                  <c:v>302.39999999999998</c:v>
                </c:pt>
                <c:pt idx="3">
                  <c:v>136.15</c:v>
                </c:pt>
                <c:pt idx="4">
                  <c:v>122</c:v>
                </c:pt>
                <c:pt idx="5">
                  <c:v>55.2</c:v>
                </c:pt>
                <c:pt idx="6">
                  <c:v>7.9</c:v>
                </c:pt>
                <c:pt idx="7">
                  <c:v>511.87</c:v>
                </c:pt>
                <c:pt idx="8">
                  <c:v>140.58000000000001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49-40F0-BFF2-DC6658B983EF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9911">
              <a:noFill/>
            </a:ln>
          </c:spPr>
          <c:invertIfNegative val="0"/>
          <c:dLbls>
            <c:dLbl>
              <c:idx val="7"/>
              <c:layout>
                <c:manualLayout>
                  <c:x val="7.3644828774551696E-3"/>
                  <c:y val="5.1530860961324088E-5"/>
                </c:manualLayout>
              </c:layout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49-40F0-BFF2-DC6658B983EF}"/>
                </c:ext>
              </c:extLst>
            </c:dLbl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Sheet2!$B$5:$J$5</c:f>
              <c:numCache>
                <c:formatCode>0_ </c:formatCode>
                <c:ptCount val="9"/>
                <c:pt idx="0">
                  <c:v>518</c:v>
                </c:pt>
                <c:pt idx="1">
                  <c:v>147</c:v>
                </c:pt>
                <c:pt idx="2">
                  <c:v>272</c:v>
                </c:pt>
                <c:pt idx="3">
                  <c:v>138</c:v>
                </c:pt>
                <c:pt idx="4">
                  <c:v>143</c:v>
                </c:pt>
                <c:pt idx="5">
                  <c:v>59</c:v>
                </c:pt>
                <c:pt idx="6">
                  <c:v>8</c:v>
                </c:pt>
                <c:pt idx="7">
                  <c:v>464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49-40F0-BFF2-DC6658B983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317504"/>
        <c:axId val="63319040"/>
      </c:barChart>
      <c:catAx>
        <c:axId val="6331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739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178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6331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319040"/>
        <c:scaling>
          <c:orientation val="minMax"/>
        </c:scaling>
        <c:delete val="1"/>
        <c:axPos val="t"/>
        <c:numFmt formatCode="0_ " sourceLinked="1"/>
        <c:majorTickMark val="out"/>
        <c:minorTickMark val="none"/>
        <c:tickLblPos val="nextTo"/>
        <c:crossAx val="63317504"/>
        <c:crosses val="autoZero"/>
        <c:crossBetween val="between"/>
      </c:valAx>
      <c:spPr>
        <a:noFill/>
        <a:ln w="29911">
          <a:noFill/>
        </a:ln>
      </c:spPr>
    </c:plotArea>
    <c:legend>
      <c:legendPos val="t"/>
      <c:layout>
        <c:manualLayout>
          <c:xMode val="edge"/>
          <c:yMode val="edge"/>
          <c:x val="0.19012962109401621"/>
          <c:y val="8.6864406779661021E-2"/>
          <c:w val="0.76691090001450057"/>
          <c:h val="8.031072852294284E-2"/>
        </c:manualLayout>
      </c:layout>
      <c:overlay val="0"/>
      <c:spPr>
        <a:noFill/>
        <a:ln w="29911">
          <a:noFill/>
        </a:ln>
      </c:spPr>
      <c:txPr>
        <a:bodyPr/>
        <a:lstStyle/>
        <a:p>
          <a:pPr>
            <a:defRPr sz="12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0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71052631578951E-2"/>
          <c:y val="0.19584055459272093"/>
          <c:w val="0.95559210526315808"/>
          <c:h val="0.66724436741767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1Q/2020</c:v>
                </c:pt>
              </c:strCache>
            </c:strRef>
          </c:tx>
          <c:spPr>
            <a:solidFill>
              <a:schemeClr val="accent2"/>
            </a:solidFill>
            <a:ln w="13348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2460748713199802E-2"/>
                  <c:y val="-3.5616230012338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84-46B4-9DE2-FA990EA125F2}"/>
                </c:ext>
              </c:extLst>
            </c:dLbl>
            <c:dLbl>
              <c:idx val="1"/>
              <c:layout>
                <c:manualLayout>
                  <c:x val="-1.5350656932927064E-2"/>
                  <c:y val="-9.2944144180006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4-46B4-9DE2-FA990EA125F2}"/>
                </c:ext>
              </c:extLst>
            </c:dLbl>
            <c:dLbl>
              <c:idx val="2"/>
              <c:layout>
                <c:manualLayout>
                  <c:x val="-1.4034967014988079E-2"/>
                  <c:y val="-8.93153735753290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4-46B4-9DE2-FA990EA125F2}"/>
                </c:ext>
              </c:extLst>
            </c:dLbl>
            <c:dLbl>
              <c:idx val="3"/>
              <c:layout>
                <c:manualLayout>
                  <c:x val="-1.7653487623364633E-2"/>
                  <c:y val="-1.0982715473279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4-46B4-9DE2-FA990EA125F2}"/>
                </c:ext>
              </c:extLst>
            </c:dLbl>
            <c:dLbl>
              <c:idx val="4"/>
              <c:layout>
                <c:manualLayout>
                  <c:x val="-1.1403381993031704E-2"/>
                  <c:y val="-1.2225527208374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4-46B4-9DE2-FA990EA125F2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88651315789473684"/>
                  <c:y val="0.7694974003466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4-46B4-9DE2-FA990EA125F2}"/>
                </c:ext>
              </c:extLst>
            </c:dLbl>
            <c:spPr>
              <a:noFill/>
              <a:ln w="266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交易收益**</c:v>
                </c:pt>
                <c:pt idx="3">
                  <c:v>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8269</c:v>
                </c:pt>
                <c:pt idx="1">
                  <c:v>2315</c:v>
                </c:pt>
                <c:pt idx="2">
                  <c:v>-539</c:v>
                </c:pt>
                <c:pt idx="3">
                  <c:v>464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84-46B4-9DE2-FA990EA125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1Q/2021*</c:v>
                </c:pt>
              </c:strCache>
            </c:strRef>
          </c:tx>
          <c:spPr>
            <a:solidFill>
              <a:schemeClr val="accent5"/>
            </a:solidFill>
            <a:ln w="13348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169692261380067E-2"/>
                  <c:y val="-3.4026493237734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4-46B4-9DE2-FA990EA125F2}"/>
                </c:ext>
              </c:extLst>
            </c:dLbl>
            <c:dLbl>
              <c:idx val="1"/>
              <c:layout>
                <c:manualLayout>
                  <c:x val="9.5513768390815251E-3"/>
                  <c:y val="-1.8650113514475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84-46B4-9DE2-FA990EA125F2}"/>
                </c:ext>
              </c:extLst>
            </c:dLbl>
            <c:dLbl>
              <c:idx val="2"/>
              <c:layout>
                <c:manualLayout>
                  <c:x val="8.2316064855009793E-5"/>
                  <c:y val="-1.3043229852254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4-46B4-9DE2-FA990EA125F2}"/>
                </c:ext>
              </c:extLst>
            </c:dLbl>
            <c:dLbl>
              <c:idx val="3"/>
              <c:layout>
                <c:manualLayout>
                  <c:x val="-2.4652567323296746E-4"/>
                  <c:y val="-2.367983785888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84-46B4-9DE2-FA990EA125F2}"/>
                </c:ext>
              </c:extLst>
            </c:dLbl>
            <c:dLbl>
              <c:idx val="4"/>
              <c:layout>
                <c:manualLayout>
                  <c:x val="-4.1425017312575344E-3"/>
                  <c:y val="8.5830269148340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84-46B4-9DE2-FA990EA125F2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97697368421052655"/>
                  <c:y val="0.7694974003466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84-46B4-9DE2-FA990EA125F2}"/>
                </c:ext>
              </c:extLst>
            </c:dLbl>
            <c:spPr>
              <a:noFill/>
              <a:ln w="266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交易收益**</c:v>
                </c:pt>
                <c:pt idx="3">
                  <c:v>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7832</c:v>
                </c:pt>
                <c:pt idx="1">
                  <c:v>2818</c:v>
                </c:pt>
                <c:pt idx="2">
                  <c:v>3159</c:v>
                </c:pt>
                <c:pt idx="3">
                  <c:v>510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84-46B4-9DE2-FA990EA12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6962688"/>
        <c:axId val="36964224"/>
      </c:barChart>
      <c:catAx>
        <c:axId val="369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3348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36964224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3696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962688"/>
        <c:crosses val="autoZero"/>
        <c:crossBetween val="between"/>
      </c:valAx>
      <c:spPr>
        <a:noFill/>
        <a:ln w="26696">
          <a:noFill/>
        </a:ln>
      </c:spPr>
    </c:plotArea>
    <c:legend>
      <c:legendPos val="t"/>
      <c:layout>
        <c:manualLayout>
          <c:xMode val="edge"/>
          <c:yMode val="edge"/>
          <c:x val="2.3026315789473686E-2"/>
          <c:y val="2.9462738301559786E-2"/>
          <c:w val="0.64473684210526316"/>
          <c:h val="8.3188908145580581E-2"/>
        </c:manualLayout>
      </c:layout>
      <c:overlay val="0"/>
      <c:spPr>
        <a:noFill/>
        <a:ln w="26696">
          <a:noFill/>
        </a:ln>
      </c:spPr>
      <c:txPr>
        <a:bodyPr/>
        <a:lstStyle/>
        <a:p>
          <a:pPr>
            <a:defRPr sz="2000"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3000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</a:defRPr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54083885209707"/>
          <c:y val="0.26213592233009708"/>
          <c:w val="0.41501103752759377"/>
          <c:h val="0.456310679611650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0C4-46BB-9830-1FDC9365F9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0C4-46BB-9830-1FDC9365F9C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0C4-46BB-9830-1FDC9365F9C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0C4-46BB-9830-1FDC9365F9C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0C4-46BB-9830-1FDC9365F9C1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60C4-46BB-9830-1FDC9365F9C1}"/>
              </c:ext>
            </c:extLst>
          </c:dPt>
          <c:dPt>
            <c:idx val="6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4A5C8F" mc:Ignorable="a14" a14:legacySpreadsheetColorIndex="2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2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0C4-46BB-9830-1FDC9365F9C1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60C4-46BB-9830-1FDC9365F9C1}"/>
              </c:ext>
            </c:extLst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60C4-46BB-9830-1FDC9365F9C1}"/>
              </c:ext>
            </c:extLst>
          </c:dPt>
          <c:dLbls>
            <c:dLbl>
              <c:idx val="0"/>
              <c:layout>
                <c:manualLayout>
                  <c:x val="-2.5120699665868291E-2"/>
                  <c:y val="-4.3102890466457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4-46BB-9830-1FDC9365F9C1}"/>
                </c:ext>
              </c:extLst>
            </c:dLbl>
            <c:dLbl>
              <c:idx val="1"/>
              <c:layout>
                <c:manualLayout>
                  <c:x val="7.0622957323845562E-2"/>
                  <c:y val="-5.66750737526045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4-46BB-9830-1FDC9365F9C1}"/>
                </c:ext>
              </c:extLst>
            </c:dLbl>
            <c:dLbl>
              <c:idx val="2"/>
              <c:layout>
                <c:manualLayout>
                  <c:x val="0.15076357110382765"/>
                  <c:y val="-6.804363651735667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4-46BB-9830-1FDC9365F9C1}"/>
                </c:ext>
              </c:extLst>
            </c:dLbl>
            <c:dLbl>
              <c:idx val="3"/>
              <c:layout>
                <c:manualLayout>
                  <c:x val="0.11186637981692836"/>
                  <c:y val="3.97577262714017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4-46BB-9830-1FDC9365F9C1}"/>
                </c:ext>
              </c:extLst>
            </c:dLbl>
            <c:dLbl>
              <c:idx val="4"/>
              <c:layout>
                <c:manualLayout>
                  <c:x val="-1.0221600512464075E-2"/>
                  <c:y val="3.9697188309956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4-46BB-9830-1FDC9365F9C1}"/>
                </c:ext>
              </c:extLst>
            </c:dLbl>
            <c:dLbl>
              <c:idx val="5"/>
              <c:layout>
                <c:manualLayout>
                  <c:x val="-9.9232070655485491E-2"/>
                  <c:y val="-4.42765487198393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4-46BB-9830-1FDC9365F9C1}"/>
                </c:ext>
              </c:extLst>
            </c:dLbl>
            <c:dLbl>
              <c:idx val="6"/>
              <c:layout>
                <c:manualLayout>
                  <c:x val="-0.10531814120476572"/>
                  <c:y val="-0.104402867918135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C4-46BB-9830-1FDC9365F9C1}"/>
                </c:ext>
              </c:extLst>
            </c:dLbl>
            <c:dLbl>
              <c:idx val="7"/>
              <c:layout>
                <c:manualLayout>
                  <c:x val="8.8246129450110056E-4"/>
                  <c:y val="-4.43249022565369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C4-46BB-9830-1FDC9365F9C1}"/>
                </c:ext>
              </c:extLst>
            </c:dLbl>
            <c:dLbl>
              <c:idx val="8"/>
              <c:layout>
                <c:manualLayout>
                  <c:x val="-2.6809629080707824E-2"/>
                  <c:y val="1.0373043192570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C4-46BB-9830-1FDC9365F9C1}"/>
                </c:ext>
              </c:extLst>
            </c:dLbl>
            <c:numFmt formatCode="0%" sourceLinked="0"/>
            <c:spPr>
              <a:noFill/>
              <a:ln w="25399">
                <a:noFill/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Sheet1!$B$2:$J$2</c:f>
              <c:numCache>
                <c:formatCode>0_ </c:formatCode>
                <c:ptCount val="9"/>
                <c:pt idx="0">
                  <c:v>520</c:v>
                </c:pt>
                <c:pt idx="1">
                  <c:v>147</c:v>
                </c:pt>
                <c:pt idx="2">
                  <c:v>307</c:v>
                </c:pt>
                <c:pt idx="3">
                  <c:v>142</c:v>
                </c:pt>
                <c:pt idx="4">
                  <c:v>127</c:v>
                </c:pt>
                <c:pt idx="5">
                  <c:v>56</c:v>
                </c:pt>
                <c:pt idx="6">
                  <c:v>7</c:v>
                </c:pt>
                <c:pt idx="7">
                  <c:v>545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0C4-46BB-9830-1FDC9365F9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60C4-46BB-9830-1FDC9365F9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5-60C4-46BB-9830-1FDC9365F9C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0C4-46BB-9830-1FDC9365F9C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4-60C4-46BB-9830-1FDC9365F9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60C4-46BB-9830-1FDC9365F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60C4-46BB-9830-1FDC9365F9C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9-60C4-46BB-9830-1FDC9365F9C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6-60C4-46BB-9830-1FDC9365F9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8-60C4-46BB-9830-1FDC9365F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A-60C4-46BB-9830-1FDC9365F9C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C-60C4-46BB-9830-1FDC9365F9C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3D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48-60C4-46BB-9830-1FDC9365F9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8644338118023"/>
          <c:y val="0.27521367521367518"/>
          <c:w val="0.45933014354066981"/>
          <c:h val="0.492307692307692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9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D2D-491C-A18E-DE0219B36A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D2D-491C-A18E-DE0219B36A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ED2D-491C-A18E-DE0219B36A71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8F814A" mc:Ignorable="a14" a14:legacySpreadsheetColorIndex="27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2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D2D-491C-A18E-DE0219B36A71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9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D2D-491C-A18E-DE0219B36A71}"/>
              </c:ext>
            </c:extLst>
          </c:dPt>
          <c:dLbls>
            <c:dLbl>
              <c:idx val="0"/>
              <c:layout>
                <c:manualLayout>
                  <c:x val="-1.1042609502251676E-2"/>
                  <c:y val="-1.68103228451416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2D-491C-A18E-DE0219B36A71}"/>
                </c:ext>
              </c:extLst>
            </c:dLbl>
            <c:dLbl>
              <c:idx val="1"/>
              <c:layout>
                <c:manualLayout>
                  <c:x val="-1.387282925250782E-2"/>
                  <c:y val="7.6760239832406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D-491C-A18E-DE0219B36A71}"/>
                </c:ext>
              </c:extLst>
            </c:dLbl>
            <c:dLbl>
              <c:idx val="2"/>
              <c:layout>
                <c:manualLayout>
                  <c:x val="2.2052610161129138E-2"/>
                  <c:y val="3.17835704552457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2D-491C-A18E-DE0219B36A71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232854864433812"/>
                  <c:y val="7.0085470085470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2D-491C-A18E-DE0219B36A71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3604465709728872"/>
                  <c:y val="7.521367521367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2D-491C-A18E-DE0219B36A71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24880382775119619"/>
                  <c:y val="5.98290598290598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2D-491C-A18E-DE0219B36A71}"/>
                </c:ext>
              </c:extLst>
            </c:dLbl>
            <c:numFmt formatCode="0%" sourceLinked="0"/>
            <c:spPr>
              <a:noFill/>
              <a:ln w="19805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903">
                  <a:solidFill>
                    <a:schemeClr val="tx2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國內</c:v>
                </c:pt>
                <c:pt idx="1">
                  <c:v>OBU</c:v>
                </c:pt>
                <c:pt idx="2">
                  <c:v>海外分行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1417</c:v>
                </c:pt>
                <c:pt idx="1">
                  <c:v>237</c:v>
                </c:pt>
                <c:pt idx="2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2D-491C-A18E-DE0219B36A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198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69184290030211E-2"/>
          <c:y val="6.1728395061728392E-3"/>
          <c:w val="0.90634441087613293"/>
          <c:h val="0.89814814814814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5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6B-4E7B-A3B8-C9102CA41110}"/>
                </c:ext>
              </c:extLst>
            </c:dLbl>
            <c:dLbl>
              <c:idx val="4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5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6B-4E7B-A3B8-C9102CA41110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1282.8</c:v>
                </c:pt>
                <c:pt idx="1">
                  <c:v>1305.7800000000002</c:v>
                </c:pt>
                <c:pt idx="2">
                  <c:v>1316.5</c:v>
                </c:pt>
                <c:pt idx="3">
                  <c:v>1336</c:v>
                </c:pt>
                <c:pt idx="4">
                  <c:v>1416.6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6-4E2F-A164-8C3D54E1B1E3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OBU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845294123750905E-3"/>
                  <c:y val="-1.2621820412195783E-2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6-4E2F-A164-8C3D54E1B1E3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270.94</c:v>
                </c:pt>
                <c:pt idx="1">
                  <c:v>251.96</c:v>
                </c:pt>
                <c:pt idx="2">
                  <c:v>232.28</c:v>
                </c:pt>
                <c:pt idx="3">
                  <c:v>223.18</c:v>
                </c:pt>
                <c:pt idx="4">
                  <c:v>236.83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E6-4E2F-A164-8C3D54E1B1E3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Overseas branches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6B-4E7B-A3B8-C9102CA41110}"/>
                </c:ext>
              </c:extLst>
            </c:dLbl>
            <c:dLbl>
              <c:idx val="2"/>
              <c:layout>
                <c:manualLayout>
                  <c:x val="-1.3632931395960446E-3"/>
                  <c:y val="4.8696404926382719E-3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E6-4E2F-A164-8C3D54E1B1E3}"/>
                </c:ext>
              </c:extLst>
            </c:dLbl>
            <c:dLbl>
              <c:idx val="3"/>
              <c:layout>
                <c:manualLayout>
                  <c:x val="-1.3633658464928811E-3"/>
                  <c:y val="-3.2060245936867682E-3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6-4E2F-A164-8C3D54E1B1E3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334.65</c:v>
                </c:pt>
                <c:pt idx="1">
                  <c:v>342.77499999999998</c:v>
                </c:pt>
                <c:pt idx="2">
                  <c:v>348.89</c:v>
                </c:pt>
                <c:pt idx="3">
                  <c:v>340.38</c:v>
                </c:pt>
                <c:pt idx="4">
                  <c:v>336.17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E6-4E2F-A164-8C3D54E1B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276">
              <a:solidFill>
                <a:srgbClr val="000000"/>
              </a:solidFill>
              <a:prstDash val="solid"/>
            </a:ln>
          </c:spPr>
        </c:serLines>
        <c:axId val="76835840"/>
        <c:axId val="76854016"/>
      </c:barChart>
      <c:catAx>
        <c:axId val="768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2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8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7685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54016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76835840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8644338118023"/>
          <c:y val="0.27521367521367518"/>
          <c:w val="0.45933014354066981"/>
          <c:h val="0.492307692307692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5"/>
            </a:solidFill>
            <a:ln w="9903">
              <a:noFill/>
              <a:prstDash val="solid"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153-46AF-BD09-BEBA60D0822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153-46AF-BD09-BEBA60D082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153-46AF-BD09-BEBA60D082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153-46AF-BD09-BEBA60D082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A153-46AF-BD09-BEBA60D0822C}"/>
              </c:ext>
            </c:extLst>
          </c:dPt>
          <c:dLbls>
            <c:dLbl>
              <c:idx val="2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153-46AF-BD09-BEBA60D0822C}"/>
                </c:ext>
              </c:extLst>
            </c:dLbl>
            <c:dLbl>
              <c:idx val="3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153-46AF-BD09-BEBA60D0822C}"/>
                </c:ext>
              </c:extLst>
            </c:dLbl>
            <c:dLbl>
              <c:idx val="4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153-46AF-BD09-BEBA60D0822C}"/>
                </c:ext>
              </c:extLst>
            </c:dLbl>
            <c:dLbl>
              <c:idx val="5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72C2-4386-A970-77F90B8731A6}"/>
                </c:ext>
              </c:extLst>
            </c:dLbl>
            <c:numFmt formatCode="0%" sourceLinked="0"/>
            <c:spPr>
              <a:noFill/>
              <a:ln w="19805">
                <a:noFill/>
              </a:ln>
            </c:spPr>
            <c:txPr>
              <a:bodyPr/>
              <a:lstStyle/>
              <a:p>
                <a:pPr>
                  <a:defRPr sz="109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903">
                  <a:solidFill>
                    <a:schemeClr val="tx2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台幣</c:v>
                </c:pt>
                <c:pt idx="1">
                  <c:v>外幣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1296</c:v>
                </c:pt>
                <c:pt idx="1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53-46AF-BD09-BEBA60D082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198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91812865497075E-2"/>
          <c:y val="1.3605442176870748E-2"/>
          <c:w val="0.9064327485380117"/>
          <c:h val="0.78231292517006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NTD loan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DA-4B50-8BC1-770542B7A98B}"/>
                </c:ext>
              </c:extLst>
            </c:dLbl>
            <c:dLbl>
              <c:idx val="4"/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DA-4B50-8BC1-770542B7A98B}"/>
                </c:ext>
              </c:extLst>
            </c:dLbl>
            <c:spPr>
              <a:noFill/>
              <a:ln w="328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1198.2</c:v>
                </c:pt>
                <c:pt idx="1">
                  <c:v>1213.8800000000001</c:v>
                </c:pt>
                <c:pt idx="2">
                  <c:v>1242.8499999999999</c:v>
                </c:pt>
                <c:pt idx="3">
                  <c:v>1268.3</c:v>
                </c:pt>
                <c:pt idx="4">
                  <c:v>1295.52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D-41AD-AECE-A56C80992F32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FX loan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53989618147931E-4"/>
                  <c:y val="-2.0254620881749341E-2"/>
                </c:manualLayout>
              </c:layout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D-41AD-AECE-A56C80992F32}"/>
                </c:ext>
              </c:extLst>
            </c:dLbl>
            <c:spPr>
              <a:noFill/>
              <a:ln w="328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655.89</c:v>
                </c:pt>
                <c:pt idx="1">
                  <c:v>664.96</c:v>
                </c:pt>
                <c:pt idx="2">
                  <c:v>648.24</c:v>
                </c:pt>
                <c:pt idx="3">
                  <c:v>620.66</c:v>
                </c:pt>
                <c:pt idx="4">
                  <c:v>625.4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4D-41AD-AECE-A56C80992F32}"/>
            </c:ext>
          </c:extLst>
        </c:ser>
        <c:ser>
          <c:idx val="3"/>
          <c:order val="2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2870">
              <a:noFill/>
            </a:ln>
          </c:spPr>
          <c:invertIfNegative val="0"/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extLst>
            <c:ext xmlns:c16="http://schemas.microsoft.com/office/drawing/2014/chart" uri="{C3380CC4-5D6E-409C-BE32-E72D297353CC}">
              <c16:uniqueId val="{00000005-254D-41AD-AECE-A56C80992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109">
              <a:solidFill>
                <a:srgbClr val="000000"/>
              </a:solidFill>
              <a:prstDash val="solid"/>
            </a:ln>
          </c:spPr>
        </c:serLines>
        <c:axId val="177042944"/>
        <c:axId val="177044480"/>
      </c:barChart>
      <c:catAx>
        <c:axId val="177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1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7704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044480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177042944"/>
        <c:crosses val="autoZero"/>
        <c:crossBetween val="between"/>
      </c:valAx>
      <c:spPr>
        <a:noFill/>
        <a:ln w="252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8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50553596797479E-2"/>
          <c:y val="5.3589534184939211E-2"/>
          <c:w val="0.90533980582524276"/>
          <c:h val="0.74834437086092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 w="34784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34784">
                <a:noFill/>
              </a:ln>
            </c:spPr>
            <c:txPr>
              <a:bodyPr/>
              <a:lstStyle/>
              <a:p>
                <a:pPr>
                  <a:defRPr sz="116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Sheet2!$D$3:$H$3</c:f>
              <c:numCache>
                <c:formatCode>#,##0</c:formatCode>
                <c:ptCount val="5"/>
                <c:pt idx="0">
                  <c:v>476.27</c:v>
                </c:pt>
                <c:pt idx="1">
                  <c:v>478</c:v>
                </c:pt>
                <c:pt idx="2">
                  <c:v>453.74</c:v>
                </c:pt>
                <c:pt idx="3">
                  <c:v>424.97</c:v>
                </c:pt>
                <c:pt idx="4">
                  <c:v>431.08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5-4E65-A6C1-DAD5DE8462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7059712"/>
        <c:axId val="178868992"/>
      </c:barChart>
      <c:catAx>
        <c:axId val="1770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7886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68992"/>
        <c:scaling>
          <c:orientation val="minMax"/>
          <c:min val="200"/>
        </c:scaling>
        <c:delete val="1"/>
        <c:axPos val="l"/>
        <c:numFmt formatCode="#,##0" sourceLinked="1"/>
        <c:majorTickMark val="out"/>
        <c:minorTickMark val="none"/>
        <c:tickLblPos val="nextTo"/>
        <c:crossAx val="1770597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90196078431376"/>
          <c:y val="0.23195876288659792"/>
          <c:w val="0.54166666666666663"/>
          <c:h val="0.569587628865979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5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0626-4BAB-8B09-E3EA0F9B7E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0626-4BAB-8B09-E3EA0F9B7E7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0626-4BAB-8B09-E3EA0F9B7E7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6-0626-4BAB-8B09-E3EA0F9B7E71}"/>
              </c:ext>
            </c:extLst>
          </c:dPt>
          <c:dLbls>
            <c:dLbl>
              <c:idx val="0"/>
              <c:layout>
                <c:manualLayout>
                  <c:x val="-5.9432823771076004E-2"/>
                  <c:y val="-1.73765055090993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26-4BAB-8B09-E3EA0F9B7E71}"/>
                </c:ext>
              </c:extLst>
            </c:dLbl>
            <c:dLbl>
              <c:idx val="1"/>
              <c:layout>
                <c:manualLayout>
                  <c:x val="3.1405220339177024E-2"/>
                  <c:y val="-9.71487776408027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26-4BAB-8B09-E3EA0F9B7E71}"/>
                </c:ext>
              </c:extLst>
            </c:dLbl>
            <c:dLbl>
              <c:idx val="2"/>
              <c:layout>
                <c:manualLayout>
                  <c:x val="3.0625709707571766E-2"/>
                  <c:y val="-5.03073132362251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26-4BAB-8B09-E3EA0F9B7E71}"/>
                </c:ext>
              </c:extLst>
            </c:dLbl>
            <c:dLbl>
              <c:idx val="3"/>
              <c:layout>
                <c:manualLayout>
                  <c:x val="-2.323514263947327E-2"/>
                  <c:y val="7.60356354811597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26-4BAB-8B09-E3EA0F9B7E71}"/>
                </c:ext>
              </c:extLst>
            </c:dLbl>
            <c:numFmt formatCode="0%" sourceLinked="0"/>
            <c:spPr>
              <a:noFill/>
              <a:ln w="25161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外幣定存</c:v>
                </c:pt>
                <c:pt idx="1">
                  <c:v>台幣定存</c:v>
                </c:pt>
                <c:pt idx="2">
                  <c:v>台幣活存</c:v>
                </c:pt>
                <c:pt idx="3">
                  <c:v>外幣活存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548</c:v>
                </c:pt>
                <c:pt idx="1">
                  <c:v>813</c:v>
                </c:pt>
                <c:pt idx="2">
                  <c:v>854</c:v>
                </c:pt>
                <c:pt idx="3" formatCode="General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26-4BAB-8B09-E3EA0F9B7E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5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26-4BAB-8B09-E3EA0F9B7E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0626-4BAB-8B09-E3EA0F9B7E7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626-4BAB-8B09-E3EA0F9B7E7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0626-4BAB-8B09-E3EA0F9B7E71}"/>
              </c:ext>
            </c:extLst>
          </c:dPt>
          <c:dLbls>
            <c:numFmt formatCode="0%" sourceLinked="0"/>
            <c:spPr>
              <a:noFill/>
              <a:ln w="25161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外幣定存</c:v>
                </c:pt>
                <c:pt idx="1">
                  <c:v>台幣定存</c:v>
                </c:pt>
                <c:pt idx="2">
                  <c:v>台幣活存</c:v>
                </c:pt>
                <c:pt idx="3">
                  <c:v>外幣活存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0626-4BAB-8B09-E3EA0F9B7E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1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73015873015872E-2"/>
          <c:y val="0"/>
          <c:w val="0.8928571428571429"/>
          <c:h val="0.92429598194435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NTD demand deposit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4E-4EE1-BC3D-950C42F33E13}"/>
                </c:ext>
              </c:extLst>
            </c:dLbl>
            <c:dLbl>
              <c:idx val="4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4E-4EE1-BC3D-950C42F33E13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715.4</c:v>
                </c:pt>
                <c:pt idx="1">
                  <c:v>719.67</c:v>
                </c:pt>
                <c:pt idx="2">
                  <c:v>761.82</c:v>
                </c:pt>
                <c:pt idx="3">
                  <c:v>818.51</c:v>
                </c:pt>
                <c:pt idx="4">
                  <c:v>854.44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B-4F11-BFF5-E7875D4827D7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FX demand deposit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138856368527325E-3"/>
                  <c:y val="-1.410612004450118E-2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412.6</c:v>
                </c:pt>
                <c:pt idx="1">
                  <c:v>476.23</c:v>
                </c:pt>
                <c:pt idx="2">
                  <c:v>480.79</c:v>
                </c:pt>
                <c:pt idx="3">
                  <c:v>509.56</c:v>
                </c:pt>
                <c:pt idx="4">
                  <c:v>528.01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B-4F11-BFF5-E7875D4827D7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NTD time deposit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4E-4EE1-BC3D-950C42F33E13}"/>
                </c:ext>
              </c:extLst>
            </c:dLbl>
            <c:dLbl>
              <c:idx val="2"/>
              <c:layout>
                <c:manualLayout>
                  <c:x val="-4.5139047508611085E-3"/>
                  <c:y val="4.3182325583140946E-4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CB-4F11-BFF5-E7875D4827D7}"/>
                </c:ext>
              </c:extLst>
            </c:dLbl>
            <c:dLbl>
              <c:idx val="3"/>
              <c:layout>
                <c:manualLayout>
                  <c:x val="-4.5139143078652966E-3"/>
                  <c:y val="-4.118108360114725E-3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668.3</c:v>
                </c:pt>
                <c:pt idx="1">
                  <c:v>653.41999999999996</c:v>
                </c:pt>
                <c:pt idx="2">
                  <c:v>623.23</c:v>
                </c:pt>
                <c:pt idx="3">
                  <c:v>694.08</c:v>
                </c:pt>
                <c:pt idx="4">
                  <c:v>813.28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CB-4F11-BFF5-E7875D4827D7}"/>
            </c:ext>
          </c:extLst>
        </c:ser>
        <c:ser>
          <c:idx val="4"/>
          <c:order val="3"/>
          <c:tx>
            <c:strRef>
              <c:f>Sheet2!$A$6</c:f>
              <c:strCache>
                <c:ptCount val="1"/>
                <c:pt idx="0">
                  <c:v>FX time deposit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8.4821587191150627E-3"/>
                  <c:y val="-9.5128879083110074E-3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Sheet2!$B$6:$H$6</c:f>
              <c:numCache>
                <c:formatCode>#,##0_ </c:formatCode>
                <c:ptCount val="5"/>
                <c:pt idx="0">
                  <c:v>605.79999999999995</c:v>
                </c:pt>
                <c:pt idx="1">
                  <c:v>626.55899999999997</c:v>
                </c:pt>
                <c:pt idx="2">
                  <c:v>575.77</c:v>
                </c:pt>
                <c:pt idx="3">
                  <c:v>570.97</c:v>
                </c:pt>
                <c:pt idx="4">
                  <c:v>548.41999999999996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CB-4F11-BFF5-E7875D482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884">
              <a:solidFill>
                <a:srgbClr val="000000"/>
              </a:solidFill>
              <a:prstDash val="solid"/>
            </a:ln>
          </c:spPr>
        </c:serLines>
        <c:axId val="183865344"/>
        <c:axId val="183866880"/>
      </c:barChart>
      <c:catAx>
        <c:axId val="1838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8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1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38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866880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183865344"/>
        <c:crosses val="autoZero"/>
        <c:crossBetween val="between"/>
      </c:valAx>
      <c:spPr>
        <a:noFill/>
        <a:ln w="390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6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69604605875892E-2"/>
          <c:y val="0.21967279090113739"/>
          <c:w val="0.83944177116749297"/>
          <c:h val="0.5867631233595800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Mega LDR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2"/>
              <c:layout>
                <c:manualLayout>
                  <c:x val="-8.1068707137414278E-2"/>
                  <c:y val="-5.9236001749781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55-6A44-8C30-956E841112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/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9D-4CA4-8939-D7580EBA7D06}"/>
                </c:ext>
              </c:extLst>
            </c:dLbl>
            <c:dLbl>
              <c:idx val="7"/>
              <c:layout>
                <c:manualLayout>
                  <c:x val="-5.3763440860216038E-3"/>
                  <c:y val="4.302077865266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9D-4CA4-8939-D7580EBA7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0.77459999999999996</c:v>
                </c:pt>
                <c:pt idx="1">
                  <c:v>0.78610000000000002</c:v>
                </c:pt>
                <c:pt idx="2">
                  <c:v>0.77210000000000001</c:v>
                </c:pt>
                <c:pt idx="3">
                  <c:v>0.76600000000000001</c:v>
                </c:pt>
                <c:pt idx="4">
                  <c:v>0.77529999999999999</c:v>
                </c:pt>
                <c:pt idx="5">
                  <c:v>0.76449999999999996</c:v>
                </c:pt>
                <c:pt idx="6">
                  <c:v>0.74109999999999998</c:v>
                </c:pt>
                <c:pt idx="7">
                  <c:v>0.71950000000000003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92-4CFA-BE12-72620F3A1C4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Industry LDR***</c:v>
                </c:pt>
              </c:strCache>
            </c:strRef>
          </c:tx>
          <c:dLbls>
            <c:dLbl>
              <c:idx val="2"/>
              <c:layout>
                <c:manualLayout>
                  <c:x val="-8.1068707137414278E-2"/>
                  <c:y val="6.756955380577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5-6A44-8C30-956E84111290}"/>
                </c:ext>
              </c:extLst>
            </c:dLbl>
            <c:dLbl>
              <c:idx val="7"/>
              <c:layout>
                <c:manualLayout>
                  <c:x val="-6.3143679620692672E-2"/>
                  <c:y val="-3.1909667541557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9D-4CA4-8939-D7580EBA7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0.754</c:v>
                </c:pt>
                <c:pt idx="1">
                  <c:v>0.73809999999999998</c:v>
                </c:pt>
                <c:pt idx="2">
                  <c:v>0.72709999999999997</c:v>
                </c:pt>
                <c:pt idx="3">
                  <c:v>0.7339</c:v>
                </c:pt>
                <c:pt idx="4">
                  <c:v>0.73070000000000002</c:v>
                </c:pt>
                <c:pt idx="5">
                  <c:v>0.72789999999999999</c:v>
                </c:pt>
                <c:pt idx="6">
                  <c:v>0.70750000000000002</c:v>
                </c:pt>
                <c:pt idx="7">
                  <c:v>0.72609999999999997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94-4322-80AA-8D1BCB861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10528"/>
        <c:axId val="183511680"/>
      </c:lineChart>
      <c:catAx>
        <c:axId val="18351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183511680"/>
        <c:crosses val="autoZero"/>
        <c:auto val="1"/>
        <c:lblAlgn val="ctr"/>
        <c:lblOffset val="100"/>
        <c:noMultiLvlLbl val="0"/>
      </c:catAx>
      <c:valAx>
        <c:axId val="183511680"/>
        <c:scaling>
          <c:orientation val="minMax"/>
          <c:min val="0.5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8351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628503090339515"/>
          <c:y val="8.3333333333333329E-2"/>
          <c:w val="0.87076327152654309"/>
          <c:h val="5.04639107611548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accent6">
              <a:lumMod val="50000"/>
            </a:schemeClr>
          </a:solidFill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9023708102062"/>
          <c:y val="0.21689501312335957"/>
          <c:w val="0.83944177116749297"/>
          <c:h val="0.60342979002624675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USD LDR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7"/>
              <c:layout>
                <c:manualLayout>
                  <c:x val="-3.1142578951824569E-3"/>
                  <c:y val="-4.6527996500437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1-4EBB-A7B7-89C71085C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accent6">
                        <a:lumMod val="50000"/>
                      </a:schemeClr>
                    </a:solidFill>
                    <a:latin typeface="+mj-ea"/>
                    <a:ea typeface="+mj-ea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0.56669999999999998</c:v>
                </c:pt>
                <c:pt idx="1">
                  <c:v>0.55800000000000005</c:v>
                </c:pt>
                <c:pt idx="2">
                  <c:v>0.53749999999999998</c:v>
                </c:pt>
                <c:pt idx="3">
                  <c:v>0.53359999999999996</c:v>
                </c:pt>
                <c:pt idx="4">
                  <c:v>0.54610000000000003</c:v>
                </c:pt>
                <c:pt idx="5">
                  <c:v>0.53369999999999995</c:v>
                </c:pt>
                <c:pt idx="6">
                  <c:v>0.52290000000000003</c:v>
                </c:pt>
                <c:pt idx="7">
                  <c:v>0.50380000000000003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1-41C1-A354-1646AE5B7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32544"/>
        <c:axId val="183644928"/>
      </c:lineChart>
      <c:catAx>
        <c:axId val="18353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 b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defRPr>
            </a:pPr>
            <a:endParaRPr lang="zh-TW"/>
          </a:p>
        </c:txPr>
        <c:crossAx val="183644928"/>
        <c:crosses val="autoZero"/>
        <c:auto val="1"/>
        <c:lblAlgn val="ctr"/>
        <c:lblOffset val="100"/>
        <c:noMultiLvlLbl val="0"/>
      </c:catAx>
      <c:valAx>
        <c:axId val="183644928"/>
        <c:scaling>
          <c:orientation val="minMax"/>
          <c:min val="0.30000000000000004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8353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"/>
          <c:y val="0.27674418604651163"/>
          <c:w val="0.43695652173913047"/>
          <c:h val="0.4674418604651163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1Q/2021*</c:v>
                </c:pt>
              </c:strCache>
            </c:strRef>
          </c:tx>
          <c:spPr>
            <a:solidFill>
              <a:schemeClr val="accent1"/>
            </a:solidFill>
            <a:ln w="1359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794-47EF-93EE-FF86E96F67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794-47EF-93EE-FF86E96F676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B794-47EF-93EE-FF86E96F676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B794-47EF-93EE-FF86E96F676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B794-47EF-93EE-FF86E96F6764}"/>
              </c:ext>
            </c:extLst>
          </c:dPt>
          <c:dLbls>
            <c:dLbl>
              <c:idx val="0"/>
              <c:layout>
                <c:manualLayout>
                  <c:x val="3.8494302136283597E-2"/>
                  <c:y val="-0.114720429801870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4-47EF-93EE-FF86E96F6764}"/>
                </c:ext>
              </c:extLst>
            </c:dLbl>
            <c:dLbl>
              <c:idx val="1"/>
              <c:layout>
                <c:manualLayout>
                  <c:x val="-7.2156815841057861E-2"/>
                  <c:y val="-0.121202706159924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4-47EF-93EE-FF86E96F6764}"/>
                </c:ext>
              </c:extLst>
            </c:dLbl>
            <c:dLbl>
              <c:idx val="2"/>
              <c:layout>
                <c:manualLayout>
                  <c:x val="-8.1444470927099999E-2"/>
                  <c:y val="1.66508428323715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4-47EF-93EE-FF86E96F6764}"/>
                </c:ext>
              </c:extLst>
            </c:dLbl>
            <c:dLbl>
              <c:idx val="3"/>
              <c:layout>
                <c:manualLayout>
                  <c:x val="-3.4066412722075098E-2"/>
                  <c:y val="-2.7628302297155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94-47EF-93EE-FF86E96F6764}"/>
                </c:ext>
              </c:extLst>
            </c:dLbl>
            <c:dLbl>
              <c:idx val="4"/>
              <c:layout>
                <c:manualLayout>
                  <c:x val="9.9273579795370909E-2"/>
                  <c:y val="-1.8683331823888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94-47EF-93EE-FF86E96F6764}"/>
                </c:ext>
              </c:extLst>
            </c:dLbl>
            <c:numFmt formatCode="0%" sourceLinked="0"/>
            <c:spPr>
              <a:noFill/>
              <a:ln w="27188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3594">
                  <a:solidFill>
                    <a:schemeClr val="accent6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淨交易收益</c:v>
                </c:pt>
                <c:pt idx="3">
                  <c:v>淨保險收益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7832</c:v>
                </c:pt>
                <c:pt idx="1">
                  <c:v>2818</c:v>
                </c:pt>
                <c:pt idx="2">
                  <c:v>3159</c:v>
                </c:pt>
                <c:pt idx="3">
                  <c:v>510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4-47EF-93EE-FF86E96F67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718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11531623063245E-2"/>
          <c:y val="0.16411861376223455"/>
          <c:w val="0.95629552549427677"/>
          <c:h val="0.698392254810083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637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5"/>
              </a:solidFill>
              <a:ln w="2773">
                <a:solidFill>
                  <a:schemeClr val="accent5">
                    <a:lumMod val="75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1.29E-2</c:v>
                </c:pt>
                <c:pt idx="1">
                  <c:v>1.35E-2</c:v>
                </c:pt>
                <c:pt idx="2">
                  <c:v>1.252E-2</c:v>
                </c:pt>
                <c:pt idx="3">
                  <c:v>1.1900000000000001E-2</c:v>
                </c:pt>
                <c:pt idx="4">
                  <c:v>1.2489999999999999E-2</c:v>
                </c:pt>
                <c:pt idx="5">
                  <c:v>1.312E-2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2A21-44E1-9CEC-C33FD0BD5F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546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9"/>
            <c:spPr>
              <a:solidFill>
                <a:schemeClr val="accent3"/>
              </a:solidFill>
              <a:ln w="2773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2.2800000000000001E-2</c:v>
                </c:pt>
                <c:pt idx="1">
                  <c:v>2.1999999999999999E-2</c:v>
                </c:pt>
                <c:pt idx="2">
                  <c:v>1.839E-2</c:v>
                </c:pt>
                <c:pt idx="3">
                  <c:v>1.61E-2</c:v>
                </c:pt>
                <c:pt idx="4">
                  <c:v>1.601E-2</c:v>
                </c:pt>
                <c:pt idx="5">
                  <c:v>1.78E-2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2A21-44E1-9CEC-C33FD0BD5F0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546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solidFill>
                <a:schemeClr val="accent2"/>
              </a:solidFill>
              <a:ln w="2773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9.9000000000000008E-3</c:v>
                </c:pt>
                <c:pt idx="1">
                  <c:v>8.5000000000000006E-3</c:v>
                </c:pt>
                <c:pt idx="2">
                  <c:v>5.8700000000000002E-3</c:v>
                </c:pt>
                <c:pt idx="3">
                  <c:v>4.1999999999999997E-3</c:v>
                </c:pt>
                <c:pt idx="4">
                  <c:v>3.5300000000000002E-3</c:v>
                </c:pt>
                <c:pt idx="5">
                  <c:v>4.6800000000000001E-3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A21-44E1-9CEC-C33FD0BD5F0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Industry spread **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layout>
                <c:manualLayout>
                  <c:x val="-8.257277114554229E-2"/>
                  <c:y val="3.9903233572313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F-4B96-8B37-EA8EB0B06BE9}"/>
                </c:ext>
              </c:extLst>
            </c:dLbl>
            <c:dLbl>
              <c:idx val="5"/>
              <c:layout>
                <c:manualLayout>
                  <c:x val="-2.8076454152908187E-2"/>
                  <c:y val="6.0093266729143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1F-4B96-8B37-EA8EB0B06BE9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Sheet1!$B$5:$AB$5</c:f>
              <c:numCache>
                <c:formatCode>0.00%</c:formatCode>
                <c:ptCount val="6"/>
                <c:pt idx="0">
                  <c:v>1.32E-2</c:v>
                </c:pt>
                <c:pt idx="1">
                  <c:v>1.3100000000000001E-2</c:v>
                </c:pt>
                <c:pt idx="2">
                  <c:v>1.2200000000000001E-2</c:v>
                </c:pt>
                <c:pt idx="3">
                  <c:v>1.1900000000000001E-2</c:v>
                </c:pt>
                <c:pt idx="4">
                  <c:v>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6-440D-BEBC-8EB7272412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75296"/>
        <c:axId val="183576832"/>
      </c:lineChart>
      <c:catAx>
        <c:axId val="1835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546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57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576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75296"/>
        <c:crosses val="autoZero"/>
        <c:crossBetween val="between"/>
      </c:valAx>
      <c:spPr>
        <a:noFill/>
        <a:ln w="11091">
          <a:noFill/>
        </a:ln>
      </c:spPr>
    </c:plotArea>
    <c:legend>
      <c:legendPos val="t"/>
      <c:layout>
        <c:manualLayout>
          <c:xMode val="edge"/>
          <c:yMode val="edge"/>
          <c:x val="3.3298647242455778E-2"/>
          <c:y val="0"/>
          <c:w val="0.96670129540259075"/>
          <c:h val="0.12560986923614414"/>
        </c:manualLayout>
      </c:layout>
      <c:overlay val="0"/>
      <c:spPr>
        <a:noFill/>
        <a:ln w="11091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72997745667352E-2"/>
          <c:y val="0.18229348604151757"/>
          <c:w val="0.95625000000000004"/>
          <c:h val="0.675262705798138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35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2726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2.253841731637524E-2"/>
                  <c:y val="-0.12209067048437128"/>
                </c:manualLayout>
              </c:layout>
              <c:spPr>
                <a:noFill/>
                <a:ln w="10905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5"/>
                      </a:solidFill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1-42AC-8CDC-13A897B15D1F}"/>
                </c:ext>
              </c:extLst>
            </c:dLbl>
            <c:spPr>
              <a:noFill/>
              <a:ln w="109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1.7899999999999999E-2</c:v>
                </c:pt>
                <c:pt idx="1">
                  <c:v>1.83E-2</c:v>
                </c:pt>
                <c:pt idx="2">
                  <c:v>1.653E-2</c:v>
                </c:pt>
                <c:pt idx="3">
                  <c:v>1.4800000000000001E-2</c:v>
                </c:pt>
                <c:pt idx="4">
                  <c:v>1.5180000000000001E-2</c:v>
                </c:pt>
                <c:pt idx="5">
                  <c:v>1.6670000000000001E-2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0B71-4507-845E-FB28367462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453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6"/>
            <c:spPr>
              <a:solidFill>
                <a:schemeClr val="accent3"/>
              </a:solidFill>
              <a:ln w="2726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0905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3.3099999999999997E-2</c:v>
                </c:pt>
                <c:pt idx="1">
                  <c:v>3.1300000000000001E-2</c:v>
                </c:pt>
                <c:pt idx="2">
                  <c:v>2.5080000000000002E-2</c:v>
                </c:pt>
                <c:pt idx="3">
                  <c:v>0.02</c:v>
                </c:pt>
                <c:pt idx="4">
                  <c:v>1.9099999999999999E-2</c:v>
                </c:pt>
                <c:pt idx="5">
                  <c:v>2.2880000000000001E-2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B71-4507-845E-FB28367462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453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726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3002396439575484E-2"/>
                  <c:y val="6.1485087091386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F-44CC-9A63-0E9B3AE917E2}"/>
                </c:ext>
              </c:extLst>
            </c:dLbl>
            <c:dLbl>
              <c:idx val="1"/>
              <c:layout>
                <c:manualLayout>
                  <c:x val="-7.6283774618410599E-2"/>
                  <c:y val="4.9363874970174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F-44CC-9A63-0E9B3AE917E2}"/>
                </c:ext>
              </c:extLst>
            </c:dLbl>
            <c:dLbl>
              <c:idx val="2"/>
              <c:layout>
                <c:manualLayout>
                  <c:x val="-7.6283774618410599E-2"/>
                  <c:y val="4.330326890956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F-44CC-9A63-0E9B3AE917E2}"/>
                </c:ext>
              </c:extLst>
            </c:dLbl>
            <c:dLbl>
              <c:idx val="3"/>
              <c:layout>
                <c:manualLayout>
                  <c:x val="-5.9876883724235046E-2"/>
                  <c:y val="5.542448103078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F-44CC-9A63-0E9B3AE917E2}"/>
                </c:ext>
              </c:extLst>
            </c:dLbl>
            <c:dLbl>
              <c:idx val="4"/>
              <c:layout>
                <c:manualLayout>
                  <c:x val="-7.6283774618410599E-2"/>
                  <c:y val="4.330326890956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F-44CC-9A63-0E9B3AE917E2}"/>
                </c:ext>
              </c:extLst>
            </c:dLbl>
            <c:dLbl>
              <c:idx val="5"/>
              <c:layout>
                <c:manualLayout>
                  <c:x val="-3.0643421418097842E-2"/>
                  <c:y val="4.936387497017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F-44CC-9A63-0E9B3AE917E2}"/>
                </c:ext>
              </c:extLst>
            </c:dLbl>
            <c:spPr>
              <a:noFill/>
              <a:ln w="10905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1.52E-2</c:v>
                </c:pt>
                <c:pt idx="1">
                  <c:v>1.2999999999999999E-2</c:v>
                </c:pt>
                <c:pt idx="2">
                  <c:v>8.5500000000000003E-3</c:v>
                </c:pt>
                <c:pt idx="3">
                  <c:v>5.1999999999999998E-3</c:v>
                </c:pt>
                <c:pt idx="4">
                  <c:v>3.9199999999999999E-3</c:v>
                </c:pt>
                <c:pt idx="5">
                  <c:v>6.2100000000000002E-3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B71-4507-845E-FB2836746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85600"/>
        <c:axId val="184187136"/>
      </c:lineChart>
      <c:catAx>
        <c:axId val="1841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5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18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871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185600"/>
        <c:crosses val="autoZero"/>
        <c:crossBetween val="between"/>
      </c:valAx>
      <c:spPr>
        <a:noFill/>
        <a:ln w="10905">
          <a:noFill/>
        </a:ln>
      </c:spPr>
    </c:plotArea>
    <c:legend>
      <c:legendPos val="t"/>
      <c:layout>
        <c:manualLayout>
          <c:xMode val="edge"/>
          <c:yMode val="edge"/>
          <c:x val="6.7708267393565127E-2"/>
          <c:y val="3.6363636363636362E-2"/>
          <c:w val="0.82219813581546775"/>
          <c:h val="0.11632653061224489"/>
        </c:manualLayout>
      </c:layout>
      <c:overlay val="0"/>
      <c:spPr>
        <a:noFill/>
        <a:ln w="1090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1666666666666E-2"/>
          <c:y val="0.24124529815938614"/>
          <c:w val="0.95729166666666665"/>
          <c:h val="0.6097753147098651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764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accent5"/>
              </a:solidFill>
              <a:ln w="2794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1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1.32E-2</c:v>
                </c:pt>
                <c:pt idx="1">
                  <c:v>1.29E-2</c:v>
                </c:pt>
                <c:pt idx="2">
                  <c:v>1.145E-2</c:v>
                </c:pt>
                <c:pt idx="3">
                  <c:v>1.094E-2</c:v>
                </c:pt>
                <c:pt idx="4">
                  <c:v>1.136E-2</c:v>
                </c:pt>
                <c:pt idx="5">
                  <c:v>1.1950000000000001E-2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F3F-4581-B5B8-F8046C166B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588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chemeClr val="accent3"/>
              </a:solidFill>
              <a:ln w="2794"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176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1.78E-2</c:v>
                </c:pt>
                <c:pt idx="1">
                  <c:v>1.7399999999999999E-2</c:v>
                </c:pt>
                <c:pt idx="2">
                  <c:v>1.506E-2</c:v>
                </c:pt>
                <c:pt idx="3">
                  <c:v>1.426E-2</c:v>
                </c:pt>
                <c:pt idx="4">
                  <c:v>1.456E-2</c:v>
                </c:pt>
                <c:pt idx="5">
                  <c:v>1.5469999999999999E-2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EF3F-4581-B5B8-F8046C166B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588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794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4451498206439162E-2"/>
                  <c:y val="4.5509804904960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C-45EC-B3AD-71CB2731EF94}"/>
                </c:ext>
              </c:extLst>
            </c:dLbl>
            <c:dLbl>
              <c:idx val="1"/>
              <c:layout>
                <c:manualLayout>
                  <c:x val="-7.7654060256078877E-2"/>
                  <c:y val="7.0987511911329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C-45EC-B3AD-71CB2731EF94}"/>
                </c:ext>
              </c:extLst>
            </c:dLbl>
            <c:dLbl>
              <c:idx val="2"/>
              <c:layout>
                <c:manualLayout>
                  <c:x val="-6.8046374107159746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C-45EC-B3AD-71CB2731EF94}"/>
                </c:ext>
              </c:extLst>
            </c:dLbl>
            <c:dLbl>
              <c:idx val="3"/>
              <c:layout>
                <c:manualLayout>
                  <c:x val="-7.4451498206439162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C-45EC-B3AD-71CB2731EF94}"/>
                </c:ext>
              </c:extLst>
            </c:dLbl>
            <c:dLbl>
              <c:idx val="4"/>
              <c:layout>
                <c:manualLayout>
                  <c:x val="-7.7654060256078877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EC-45EC-B3AD-71CB2731EF94}"/>
                </c:ext>
              </c:extLst>
            </c:dLbl>
            <c:dLbl>
              <c:idx val="5"/>
              <c:layout>
                <c:manualLayout>
                  <c:x val="-5.3860032908216456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EC-45EC-B3AD-71CB2731EF94}"/>
                </c:ext>
              </c:extLst>
            </c:dLbl>
            <c:spPr>
              <a:noFill/>
              <a:ln w="11176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4.4999999999999997E-3</c:v>
                </c:pt>
                <c:pt idx="1">
                  <c:v>4.5999999999999999E-3</c:v>
                </c:pt>
                <c:pt idx="2">
                  <c:v>3.6099999999999999E-3</c:v>
                </c:pt>
                <c:pt idx="3">
                  <c:v>3.31E-3</c:v>
                </c:pt>
                <c:pt idx="4">
                  <c:v>3.2100000000000002E-3</c:v>
                </c:pt>
                <c:pt idx="5">
                  <c:v>3.5200000000000001E-3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F3F-4581-B5B8-F8046C166B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718272"/>
        <c:axId val="183719808"/>
      </c:lineChart>
      <c:catAx>
        <c:axId val="1837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588">
            <a:solidFill>
              <a:schemeClr val="hlink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71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719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718272"/>
        <c:crosses val="autoZero"/>
        <c:crossBetween val="between"/>
      </c:valAx>
      <c:spPr>
        <a:noFill/>
        <a:ln w="11176">
          <a:noFill/>
        </a:ln>
      </c:spPr>
    </c:plotArea>
    <c:legend>
      <c:legendPos val="t"/>
      <c:layout>
        <c:manualLayout>
          <c:xMode val="edge"/>
          <c:yMode val="edge"/>
          <c:x val="6.9791666666666669E-2"/>
          <c:y val="0"/>
          <c:w val="0.86562499999999998"/>
          <c:h val="0.11632653061224489"/>
        </c:manualLayout>
      </c:layout>
      <c:overlay val="0"/>
      <c:spPr>
        <a:noFill/>
        <a:ln w="1117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5.3547948611686685E-2"/>
          <c:w val="0.96267696267696268"/>
          <c:h val="0.68445917944467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214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9.2999999999999992E-3</c:v>
                </c:pt>
                <c:pt idx="1">
                  <c:v>9.5499999999999995E-3</c:v>
                </c:pt>
                <c:pt idx="2">
                  <c:v>8.2000000000000007E-3</c:v>
                </c:pt>
                <c:pt idx="3">
                  <c:v>8.5000000000000006E-3</c:v>
                </c:pt>
                <c:pt idx="4">
                  <c:v>8.6999999999999994E-3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975936"/>
        <c:axId val="183977472"/>
      </c:lineChart>
      <c:catAx>
        <c:axId val="1839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977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977472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3975936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148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3540526229576945E-2"/>
                  <c:y val="-0.13655932484723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BC-4ADF-A5AC-F849AE438A9F}"/>
                </c:ext>
              </c:extLst>
            </c:dLbl>
            <c:dLbl>
              <c:idx val="8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5A-4EEE-9FC6-ACA947DBEF5E}"/>
                </c:ext>
              </c:extLst>
            </c:dLbl>
            <c:dLbl>
              <c:idx val="9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A-4EEE-9FC6-ACA947DBEF5E}"/>
                </c:ext>
              </c:extLst>
            </c:dLbl>
            <c:dLbl>
              <c:idx val="10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5A-4EEE-9FC6-ACA947DBEF5E}"/>
                </c:ext>
              </c:extLst>
            </c:dLbl>
            <c:dLbl>
              <c:idx val="11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5A-4EEE-9FC6-ACA947DBEF5E}"/>
                </c:ext>
              </c:extLst>
            </c:dLbl>
            <c:spPr>
              <a:noFill/>
              <a:ln w="18765">
                <a:noFill/>
              </a:ln>
            </c:spPr>
            <c:txPr>
              <a:bodyPr/>
              <a:lstStyle/>
              <a:p>
                <a:pPr algn="ctr" rtl="0">
                  <a:defRPr sz="12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9.1000000000000004E-3</c:v>
                </c:pt>
                <c:pt idx="1">
                  <c:v>9.5200000000000007E-3</c:v>
                </c:pt>
                <c:pt idx="2">
                  <c:v>7.4000000000000003E-3</c:v>
                </c:pt>
                <c:pt idx="3">
                  <c:v>7.4999999999999997E-3</c:v>
                </c:pt>
                <c:pt idx="4">
                  <c:v>8.0999999999999996E-3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3BC-4ADF-A5AC-F849AE438A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BC-4ADF-A5AC-F849AE438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022144"/>
        <c:axId val="184023680"/>
      </c:lineChart>
      <c:catAx>
        <c:axId val="184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8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18402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023680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022144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5.3547948611686706E-2"/>
          <c:w val="0.96267696267696268"/>
          <c:h val="0.68445917944467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214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1.03E-2</c:v>
                </c:pt>
                <c:pt idx="1">
                  <c:v>8.9300000000000004E-3</c:v>
                </c:pt>
                <c:pt idx="2">
                  <c:v>8.3999999999999995E-3</c:v>
                </c:pt>
                <c:pt idx="3">
                  <c:v>8.5000000000000006E-3</c:v>
                </c:pt>
                <c:pt idx="4">
                  <c:v>8.0999999999999996E-3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259328"/>
        <c:axId val="184260864"/>
      </c:lineChart>
      <c:catAx>
        <c:axId val="1842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26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60864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259328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0.24723247232472328"/>
          <c:w val="0.96267696267696268"/>
          <c:h val="0.490774907749077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47625">
              <a:solidFill>
                <a:schemeClr val="accent2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1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9.7999999999999997E-3</c:v>
                </c:pt>
                <c:pt idx="1">
                  <c:v>9.1999999999999998E-3</c:v>
                </c:pt>
                <c:pt idx="2">
                  <c:v>8.3000000000000001E-3</c:v>
                </c:pt>
                <c:pt idx="3">
                  <c:v>8.5000000000000006E-3</c:v>
                </c:pt>
                <c:pt idx="4">
                  <c:v>8.3000000000000001E-3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48352"/>
        <c:axId val="184149888"/>
      </c:lineChart>
      <c:catAx>
        <c:axId val="184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14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49888"/>
        <c:scaling>
          <c:orientation val="minMax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148352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84514081765153E-2"/>
          <c:y val="2.793425989536543E-3"/>
          <c:w val="0.97535211267605637"/>
          <c:h val="0.89944134078212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160">
              <a:noFill/>
            </a:ln>
          </c:spPr>
          <c:invertIfNegative val="0"/>
          <c:dLbls>
            <c:delete val="1"/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E-464F-8A2E-88C124B5DB97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Structured Notes Fee</c:v>
                </c:pt>
              </c:strCache>
            </c:strRef>
          </c:tx>
          <c:spPr>
            <a:solidFill>
              <a:schemeClr val="accent2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22267625351475E-3"/>
                  <c:y val="-1.5126133046686974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BE-464F-8A2E-88C124B5DB97}"/>
                </c:ext>
              </c:extLst>
            </c:dLbl>
            <c:dLbl>
              <c:idx val="3"/>
              <c:layout>
                <c:manualLayout>
                  <c:x val="1.3225244893874666E-3"/>
                  <c:y val="-8.3384073119614488E-3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BE-464F-8A2E-88C124B5DB97}"/>
                </c:ext>
              </c:extLst>
            </c:dLbl>
            <c:dLbl>
              <c:idx val="4"/>
              <c:layout>
                <c:manualLayout>
                  <c:x val="-8.7817819607149961E-4"/>
                  <c:y val="-1.2891609837810791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BE-464F-8A2E-88C124B5DB97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Sheet2!$B$3:$K$3</c:f>
              <c:numCache>
                <c:formatCode>0</c:formatCode>
                <c:ptCount val="8"/>
                <c:pt idx="0">
                  <c:v>67</c:v>
                </c:pt>
                <c:pt idx="1">
                  <c:v>87</c:v>
                </c:pt>
                <c:pt idx="2">
                  <c:v>72</c:v>
                </c:pt>
                <c:pt idx="3">
                  <c:v>94</c:v>
                </c:pt>
                <c:pt idx="4">
                  <c:v>56</c:v>
                </c:pt>
                <c:pt idx="5">
                  <c:v>139</c:v>
                </c:pt>
                <c:pt idx="6">
                  <c:v>126</c:v>
                </c:pt>
                <c:pt idx="7">
                  <c:v>135.32999999999998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BE-464F-8A2E-88C124B5DB97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Bancassurance Fee</c:v>
                </c:pt>
              </c:strCache>
            </c:strRef>
          </c:tx>
          <c:spPr>
            <a:solidFill>
              <a:schemeClr val="accent3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7818435564417097E-4"/>
                  <c:y val="-1.1718400385921535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BE-464F-8A2E-88C124B5DB97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Sheet2!$B$4:$K$4</c:f>
              <c:numCache>
                <c:formatCode>0</c:formatCode>
                <c:ptCount val="8"/>
                <c:pt idx="0" formatCode="General">
                  <c:v>320</c:v>
                </c:pt>
                <c:pt idx="1">
                  <c:v>377</c:v>
                </c:pt>
                <c:pt idx="2">
                  <c:v>431</c:v>
                </c:pt>
                <c:pt idx="3">
                  <c:v>239</c:v>
                </c:pt>
                <c:pt idx="4">
                  <c:v>289</c:v>
                </c:pt>
                <c:pt idx="5">
                  <c:v>101</c:v>
                </c:pt>
                <c:pt idx="6">
                  <c:v>170</c:v>
                </c:pt>
                <c:pt idx="7">
                  <c:v>166.03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BE-464F-8A2E-88C124B5DB97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Mutual Fund Fee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06-48B3-8B57-BA9C886A59C0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Sheet2!$B$5:$K$5</c:f>
              <c:numCache>
                <c:formatCode>0</c:formatCode>
                <c:ptCount val="8"/>
                <c:pt idx="0">
                  <c:v>108</c:v>
                </c:pt>
                <c:pt idx="1">
                  <c:v>121</c:v>
                </c:pt>
                <c:pt idx="2">
                  <c:v>106</c:v>
                </c:pt>
                <c:pt idx="3">
                  <c:v>144</c:v>
                </c:pt>
                <c:pt idx="4">
                  <c:v>138</c:v>
                </c:pt>
                <c:pt idx="5">
                  <c:v>203</c:v>
                </c:pt>
                <c:pt idx="6">
                  <c:v>255</c:v>
                </c:pt>
                <c:pt idx="7">
                  <c:v>202.85000000000002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BE-464F-8A2E-88C124B5DB97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Management Fee**</c:v>
                </c:pt>
              </c:strCache>
            </c:strRef>
          </c:tx>
          <c:spPr>
            <a:solidFill>
              <a:schemeClr val="accent6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3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Sheet2!$B$6:$K$6</c:f>
              <c:numCache>
                <c:formatCode>0</c:formatCode>
                <c:ptCount val="8"/>
                <c:pt idx="0" formatCode="General">
                  <c:v>113</c:v>
                </c:pt>
                <c:pt idx="1">
                  <c:v>101</c:v>
                </c:pt>
                <c:pt idx="2">
                  <c:v>92</c:v>
                </c:pt>
                <c:pt idx="3">
                  <c:v>89</c:v>
                </c:pt>
                <c:pt idx="4">
                  <c:v>106</c:v>
                </c:pt>
                <c:pt idx="5">
                  <c:v>110</c:v>
                </c:pt>
                <c:pt idx="6">
                  <c:v>107</c:v>
                </c:pt>
                <c:pt idx="7">
                  <c:v>139.47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BE-464F-8A2E-88C124B5DB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3520">
              <a:solidFill>
                <a:srgbClr val="000000"/>
              </a:solidFill>
              <a:prstDash val="solid"/>
            </a:ln>
          </c:spPr>
        </c:serLines>
        <c:axId val="184304000"/>
        <c:axId val="184305536"/>
      </c:barChart>
      <c:catAx>
        <c:axId val="1843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30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0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304000"/>
        <c:crosses val="autoZero"/>
        <c:crossBetween val="between"/>
      </c:valAx>
      <c:spPr>
        <a:noFill/>
        <a:ln w="281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48593925759281E-3"/>
          <c:y val="0.28378378378378377"/>
          <c:w val="1"/>
          <c:h val="0.45978765279194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57-44C7-88B7-091AA55B3662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57-44C7-88B7-091AA55B3662}"/>
                </c:ext>
              </c:extLst>
            </c:dLbl>
            <c:dLbl>
              <c:idx val="2"/>
              <c:layout>
                <c:manualLayout>
                  <c:x val="-2.391324605134415E-3"/>
                  <c:y val="-1.038060471467672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CDF-8FBE-C719D80ECD86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57-44C7-88B7-091AA55B3662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Sheet2!$B$2:$G$2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Sheet2!$B$3:$G$3</c:f>
              <c:numCache>
                <c:formatCode>0</c:formatCode>
                <c:ptCount val="6"/>
                <c:pt idx="0" formatCode="0_ ">
                  <c:v>648</c:v>
                </c:pt>
                <c:pt idx="1">
                  <c:v>294</c:v>
                </c:pt>
                <c:pt idx="2">
                  <c:v>562</c:v>
                </c:pt>
                <c:pt idx="3">
                  <c:v>99</c:v>
                </c:pt>
                <c:pt idx="4">
                  <c:v>52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F-4CDF-8FBE-C719D80ECD86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5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664026464147668E-3"/>
                  <c:y val="-2.150023374208981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CDF-8FBE-C719D80ECD86}"/>
                </c:ext>
              </c:extLst>
            </c:dLbl>
            <c:dLbl>
              <c:idx val="1"/>
              <c:layout>
                <c:manualLayout>
                  <c:x val="1.2081921712448485E-3"/>
                  <c:y val="-2.1155179885494257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F-4CDF-8FBE-C719D80ECD86}"/>
                </c:ext>
              </c:extLst>
            </c:dLbl>
            <c:dLbl>
              <c:idx val="2"/>
              <c:layout>
                <c:manualLayout>
                  <c:x val="4.5827869889044637E-3"/>
                  <c:y val="-1.80257038304852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F-4CDF-8FBE-C719D80ECD86}"/>
                </c:ext>
              </c:extLst>
            </c:dLbl>
            <c:dLbl>
              <c:idx val="3"/>
              <c:layout>
                <c:manualLayout>
                  <c:x val="-1.7997916680533299E-3"/>
                  <c:y val="-2.504220697360393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F-4CDF-8FBE-C719D80ECD86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57-44C7-88B7-091AA55B3662}"/>
                </c:ext>
              </c:extLst>
            </c:dLbl>
            <c:dLbl>
              <c:idx val="5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57-44C7-88B7-091AA55B3662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Sheet2!$B$2:$G$2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Sheet2!$B$4:$G$4</c:f>
              <c:numCache>
                <c:formatCode>0</c:formatCode>
                <c:ptCount val="6"/>
                <c:pt idx="0" formatCode="0_ ">
                  <c:v>781.80000000000007</c:v>
                </c:pt>
                <c:pt idx="1">
                  <c:v>250.19</c:v>
                </c:pt>
                <c:pt idx="2">
                  <c:v>512.14</c:v>
                </c:pt>
                <c:pt idx="3">
                  <c:v>53.55</c:v>
                </c:pt>
                <c:pt idx="4">
                  <c:v>63.42</c:v>
                </c:pt>
                <c:pt idx="5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F-4CDF-8FBE-C719D80EC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4355456"/>
        <c:axId val="184369536"/>
      </c:barChart>
      <c:catAx>
        <c:axId val="1843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2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217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36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69536"/>
        <c:scaling>
          <c:orientation val="minMax"/>
        </c:scaling>
        <c:delete val="1"/>
        <c:axPos val="l"/>
        <c:numFmt formatCode="0_ " sourceLinked="1"/>
        <c:majorTickMark val="out"/>
        <c:minorTickMark val="none"/>
        <c:tickLblPos val="nextTo"/>
        <c:crossAx val="184355456"/>
        <c:crosses val="autoZero"/>
        <c:crossBetween val="between"/>
      </c:valAx>
      <c:spPr>
        <a:noFill/>
        <a:ln w="25767">
          <a:noFill/>
        </a:ln>
      </c:spPr>
    </c:plotArea>
    <c:legend>
      <c:legendPos val="t"/>
      <c:layout>
        <c:manualLayout>
          <c:xMode val="edge"/>
          <c:yMode val="edge"/>
          <c:x val="1.1248427526440849E-3"/>
          <c:y val="5.2549687914835566E-2"/>
          <c:w val="0.26546681664791899"/>
          <c:h val="0.13513513513513514"/>
        </c:manualLayout>
      </c:layout>
      <c:overlay val="0"/>
      <c:spPr>
        <a:noFill/>
        <a:ln w="25767">
          <a:noFill/>
        </a:ln>
      </c:spPr>
      <c:txPr>
        <a:bodyPr/>
        <a:lstStyle/>
        <a:p>
          <a:pPr>
            <a:defRPr sz="149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5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3174603174607"/>
          <c:y val="0.18421052631578944"/>
          <c:w val="0.48412698412698413"/>
          <c:h val="0.687969924812030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1"/>
            </a:solidFill>
            <a:ln w="14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5BC-43F0-8351-0158F72D5B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5BC-43F0-8351-0158F72D5B2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5BC-43F0-8351-0158F72D5B2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F5BC-43F0-8351-0158F72D5B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F5BC-43F0-8351-0158F72D5B2F}"/>
              </c:ext>
            </c:extLst>
          </c:dPt>
          <c:dLbls>
            <c:dLbl>
              <c:idx val="0"/>
              <c:layout>
                <c:manualLayout>
                  <c:x val="1.6147559353942239E-2"/>
                  <c:y val="-7.88143739093032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C-43F0-8351-0158F72D5B2F}"/>
                </c:ext>
              </c:extLst>
            </c:dLbl>
            <c:dLbl>
              <c:idx val="1"/>
              <c:layout>
                <c:manualLayout>
                  <c:x val="-5.3905481928610915E-2"/>
                  <c:y val="-1.316662410633917E-2"/>
                </c:manualLayout>
              </c:layout>
              <c:numFmt formatCode="0%" sourceLinked="0"/>
              <c:spPr>
                <a:noFill/>
                <a:ln w="2927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5384960181687"/>
                      <c:h val="0.2126231951805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BC-43F0-8351-0158F72D5B2F}"/>
                </c:ext>
              </c:extLst>
            </c:dLbl>
            <c:dLbl>
              <c:idx val="2"/>
              <c:layout>
                <c:manualLayout>
                  <c:x val="-5.2092814773864841E-2"/>
                  <c:y val="0.127813329555220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C-43F0-8351-0158F72D5B2F}"/>
                </c:ext>
              </c:extLst>
            </c:dLbl>
            <c:dLbl>
              <c:idx val="3"/>
              <c:layout>
                <c:manualLayout>
                  <c:x val="-0.18835034140656517"/>
                  <c:y val="7.07428997072245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BC-43F0-8351-0158F72D5B2F}"/>
                </c:ext>
              </c:extLst>
            </c:dLbl>
            <c:dLbl>
              <c:idx val="4"/>
              <c:layout>
                <c:manualLayout>
                  <c:x val="-8.516577268448657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BC-43F0-8351-0158F72D5B2F}"/>
                </c:ext>
              </c:extLst>
            </c:dLbl>
            <c:dLbl>
              <c:idx val="5"/>
              <c:layout>
                <c:manualLayout>
                  <c:x val="0.1209663972269121"/>
                  <c:y val="1.0774408489215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BC-43F0-8351-0158F72D5B2F}"/>
                </c:ext>
              </c:extLst>
            </c:dLbl>
            <c:dLbl>
              <c:idx val="6"/>
              <c:layout>
                <c:manualLayout>
                  <c:x val="-8.0995128613350939E-2"/>
                  <c:y val="1.88513716371858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BC-43F0-8351-0158F72D5B2F}"/>
                </c:ext>
              </c:extLst>
            </c:dLbl>
            <c:numFmt formatCode="0%" sourceLinked="0"/>
            <c:spPr>
              <a:noFill/>
              <a:ln w="29273">
                <a:noFill/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4636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 formatCode="0_ ">
                  <c:v>782</c:v>
                </c:pt>
                <c:pt idx="1">
                  <c:v>250</c:v>
                </c:pt>
                <c:pt idx="2">
                  <c:v>512</c:v>
                </c:pt>
                <c:pt idx="3">
                  <c:v>54</c:v>
                </c:pt>
                <c:pt idx="4">
                  <c:v>63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BC-43F0-8351-0158F72D5B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927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9270117831015"/>
          <c:y val="0"/>
          <c:w val="0.62786798458703297"/>
          <c:h val="0.772503880400155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476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7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EA-4BBF-B161-6FA9330B97BE}"/>
                </c:ext>
              </c:extLst>
            </c:dLbl>
            <c:dLbl>
              <c:idx val="4"/>
              <c:spPr>
                <a:noFill/>
                <a:ln w="347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EA-4BBF-B161-6FA9330B97BE}"/>
                </c:ext>
              </c:extLst>
            </c:dLbl>
            <c:spPr>
              <a:noFill/>
              <a:ln w="34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Sheet2!$D$2:$E$2</c:f>
              <c:strCache>
                <c:ptCount val="2"/>
                <c:pt idx="0">
                  <c:v>1Q/20</c:v>
                </c:pt>
                <c:pt idx="1">
                  <c:v>1Q/21*</c:v>
                </c:pt>
              </c:strCache>
            </c:strRef>
          </c:cat>
          <c:val>
            <c:numRef>
              <c:f>Sheet2!$D$3:$E$3</c:f>
              <c:numCache>
                <c:formatCode>#,##0</c:formatCode>
                <c:ptCount val="2"/>
                <c:pt idx="0">
                  <c:v>10797</c:v>
                </c:pt>
                <c:pt idx="1">
                  <c:v>14590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3-4A3B-A500-291E09DE8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05611264"/>
        <c:axId val="105612800"/>
      </c:barChart>
      <c:catAx>
        <c:axId val="1056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056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61280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05611264"/>
        <c:crosses val="autoZero"/>
        <c:crossBetween val="between"/>
      </c:valAx>
      <c:spPr>
        <a:noFill/>
        <a:ln w="34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0121181660804E-2"/>
          <c:y val="0.42363448420235134"/>
          <c:w val="0.91722968671469263"/>
          <c:h val="0.345470046347868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476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Sheet2!$D$1:$H$1</c:f>
              <c:strCache>
                <c:ptCount val="5"/>
                <c:pt idx="0">
                  <c:v>1Q/20***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Sheet2!$D$2:$H$2</c:f>
              <c:numCache>
                <c:formatCode>_-* #,##0_-;\-* #,##0_-;_-* "-"??_-;_-@_-</c:formatCode>
                <c:ptCount val="5"/>
                <c:pt idx="0">
                  <c:v>1689</c:v>
                </c:pt>
                <c:pt idx="1">
                  <c:v>1335.4299999999998</c:v>
                </c:pt>
                <c:pt idx="2">
                  <c:v>1777.67</c:v>
                </c:pt>
                <c:pt idx="3">
                  <c:v>1779</c:v>
                </c:pt>
                <c:pt idx="4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3-4A3B-A500-291E09DE8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4549760"/>
        <c:axId val="184552448"/>
      </c:barChart>
      <c:catAx>
        <c:axId val="1845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55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552448"/>
        <c:scaling>
          <c:orientation val="minMax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84549760"/>
        <c:crosses val="autoZero"/>
        <c:crossBetween val="between"/>
      </c:valAx>
      <c:spPr>
        <a:noFill/>
        <a:ln w="34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75387797311272E-2"/>
          <c:y val="0.19881889763779528"/>
          <c:w val="0.98655635987590484"/>
          <c:h val="0.574803149606299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LLR</c:v>
                </c:pt>
              </c:strCache>
            </c:strRef>
          </c:tx>
          <c:spPr>
            <a:solidFill>
              <a:schemeClr val="accent6"/>
            </a:solidFill>
            <a:ln w="4931">
              <a:solidFill>
                <a:schemeClr val="tx1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9861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Sheet1!$B$1:$AT$1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Sheet1!$B$2:$AT$2</c:f>
              <c:numCache>
                <c:formatCode>#,##0</c:formatCode>
                <c:ptCount val="6"/>
                <c:pt idx="0">
                  <c:v>29282</c:v>
                </c:pt>
                <c:pt idx="1">
                  <c:v>30417</c:v>
                </c:pt>
                <c:pt idx="2">
                  <c:v>30783</c:v>
                </c:pt>
                <c:pt idx="3">
                  <c:v>29899.22</c:v>
                </c:pt>
                <c:pt idx="4">
                  <c:v>28857</c:v>
                </c:pt>
                <c:pt idx="5">
                  <c:v>28833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0-4DBE-B054-46DC52DE3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586240"/>
        <c:axId val="184587776"/>
      </c:barChart>
      <c:catAx>
        <c:axId val="1845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4792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587776"/>
        <c:crossesAt val="2000"/>
        <c:auto val="0"/>
        <c:lblAlgn val="ctr"/>
        <c:lblOffset val="100"/>
        <c:tickLblSkip val="1"/>
        <c:tickMarkSkip val="1"/>
        <c:noMultiLvlLbl val="0"/>
      </c:catAx>
      <c:valAx>
        <c:axId val="184587776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2465">
            <a:noFill/>
          </a:ln>
        </c:spPr>
        <c:crossAx val="184586240"/>
        <c:crosses val="autoZero"/>
        <c:crossBetween val="between"/>
        <c:majorUnit val="2000"/>
        <c:minorUnit val="400"/>
      </c:valAx>
      <c:spPr>
        <a:noFill/>
        <a:ln w="252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88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69184290030211E-2"/>
          <c:y val="3.5502958579881658E-2"/>
          <c:w val="0.90634441087613293"/>
          <c:h val="0.76331360946745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NPL balance</c:v>
                </c:pt>
              </c:strCache>
            </c:strRef>
          </c:tx>
          <c:spPr>
            <a:solidFill>
              <a:schemeClr val="accent6"/>
            </a:solidFill>
            <a:ln w="34181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34181">
                <a:noFill/>
              </a:ln>
            </c:spPr>
            <c:txPr>
              <a:bodyPr/>
              <a:lstStyle/>
              <a:p>
                <a:pPr>
                  <a:defRPr sz="127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Sheet2!$B$3:$I$3</c:f>
              <c:numCache>
                <c:formatCode>#,##0</c:formatCode>
                <c:ptCount val="6"/>
                <c:pt idx="0">
                  <c:v>2614</c:v>
                </c:pt>
                <c:pt idx="1">
                  <c:v>5421</c:v>
                </c:pt>
                <c:pt idx="2">
                  <c:v>5053</c:v>
                </c:pt>
                <c:pt idx="3">
                  <c:v>5313.92</c:v>
                </c:pt>
                <c:pt idx="4">
                  <c:v>3977</c:v>
                </c:pt>
                <c:pt idx="5">
                  <c:v>4695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1-4452-A7F8-CE497A0BD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5050624"/>
        <c:axId val="185052160"/>
      </c:barChart>
      <c:catAx>
        <c:axId val="1850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2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6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505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52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5050624"/>
        <c:crosses val="autoZero"/>
        <c:crossBetween val="between"/>
      </c:valAx>
      <c:spPr>
        <a:noFill/>
        <a:ln w="25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69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62575649118253E-3"/>
          <c:y val="3.9104049493813284E-2"/>
          <c:w val="0.98552223371251291"/>
          <c:h val="0.823728813559322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NPL ratio</c:v>
                </c:pt>
              </c:strCache>
            </c:strRef>
          </c:tx>
          <c:spPr>
            <a:ln w="2222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6333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layout>
                <c:manualLayout>
                  <c:x val="-7.7752066115702484E-2"/>
                  <c:y val="0.12372151010578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0-4CC5-BDB7-C7ABD82EA051}"/>
                </c:ext>
              </c:extLst>
            </c:dLbl>
            <c:dLbl>
              <c:idx val="5"/>
              <c:layout>
                <c:manualLayout>
                  <c:x val="-1.2020563545259322E-2"/>
                  <c:y val="0.132193475815523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0-4CC5-BDB7-C7ABD82EA051}"/>
                </c:ext>
              </c:extLst>
            </c:dLbl>
            <c:spPr>
              <a:noFill/>
              <a:ln w="10383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3000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Sheet1!$B$2:$AS$2</c:f>
              <c:numCache>
                <c:formatCode>0.00%</c:formatCode>
                <c:ptCount val="6"/>
                <c:pt idx="0">
                  <c:v>1.4E-3</c:v>
                </c:pt>
                <c:pt idx="1">
                  <c:v>2.8999999999999998E-3</c:v>
                </c:pt>
                <c:pt idx="2">
                  <c:v>2.7000000000000001E-3</c:v>
                </c:pt>
                <c:pt idx="3">
                  <c:v>2.8E-3</c:v>
                </c:pt>
                <c:pt idx="4">
                  <c:v>2.0999999999999999E-3</c:v>
                </c:pt>
                <c:pt idx="5">
                  <c:v>2.3999999999999998E-3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0-4D9E-9CE9-04DA2788DD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557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596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2.6095138934079522E-2"/>
                  <c:y val="7.075028121484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A-42BC-A382-47A90231FB21}"/>
                </c:ext>
              </c:extLst>
            </c:dLbl>
            <c:spPr>
              <a:noFill/>
              <a:ln w="10383">
                <a:noFill/>
              </a:ln>
            </c:spPr>
            <c:txPr>
              <a:bodyPr/>
              <a:lstStyle/>
              <a:p>
                <a:pPr>
                  <a:defRPr sz="114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0-4D9E-9CE9-04DA2788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718848"/>
        <c:axId val="184720384"/>
      </c:lineChart>
      <c:catAx>
        <c:axId val="184718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4720384"/>
        <c:crosses val="autoZero"/>
        <c:auto val="0"/>
        <c:lblAlgn val="ctr"/>
        <c:lblOffset val="100"/>
        <c:noMultiLvlLbl val="0"/>
      </c:catAx>
      <c:valAx>
        <c:axId val="1847203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718848"/>
        <c:crosses val="autoZero"/>
        <c:crossBetween val="between"/>
      </c:valAx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11892450879007E-2"/>
          <c:y val="0.24745762711864408"/>
          <c:w val="0.98345398138572904"/>
          <c:h val="0.7542372881355932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LLR ratio</c:v>
                </c:pt>
              </c:strCache>
            </c:strRef>
          </c:tx>
          <c:spPr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634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0.10598684210526316"/>
                  <c:y val="-0.100746680365453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6-4DA5-B1F3-53F27284C21D}"/>
                </c:ext>
              </c:extLst>
            </c:dLbl>
            <c:dLbl>
              <c:idx val="3"/>
              <c:layout>
                <c:manualLayout>
                  <c:x val="-9.6141214256112717E-2"/>
                  <c:y val="-6.9115415295732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C3-49A5-92E0-F971DCE5BD88}"/>
                </c:ext>
              </c:extLst>
            </c:dLbl>
            <c:dLbl>
              <c:idx val="4"/>
              <c:layout>
                <c:manualLayout>
                  <c:x val="-8.4160277662660585E-2"/>
                  <c:y val="-2.4932508436445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C3-49A5-92E0-F971DCE5BD88}"/>
                </c:ext>
              </c:extLst>
            </c:dLbl>
            <c:dLbl>
              <c:idx val="5"/>
              <c:layout>
                <c:manualLayout>
                  <c:x val="0"/>
                  <c:y val="-0.221527559055118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C3-49A5-92E0-F971DCE5BD88}"/>
                </c:ext>
              </c:extLst>
            </c:dLbl>
            <c:spPr>
              <a:noFill/>
              <a:ln w="10095">
                <a:noFill/>
              </a:ln>
            </c:spPr>
            <c:txPr>
              <a:bodyPr/>
              <a:lstStyle/>
              <a:p>
                <a:pPr>
                  <a:defRPr sz="1747" b="1" i="0" u="none" strike="noStrike" baseline="3000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Sheet1!$B$2:$AS$2</c:f>
              <c:numCache>
                <c:formatCode>0.00%</c:formatCode>
                <c:ptCount val="6"/>
                <c:pt idx="0">
                  <c:v>11.200799999999999</c:v>
                </c:pt>
                <c:pt idx="1">
                  <c:v>5.6105999999999998</c:v>
                </c:pt>
                <c:pt idx="2">
                  <c:v>6.0921000000000003</c:v>
                </c:pt>
                <c:pt idx="3">
                  <c:v>5.6265999999999998</c:v>
                </c:pt>
                <c:pt idx="4">
                  <c:v>7.2558999999999996</c:v>
                </c:pt>
                <c:pt idx="5">
                  <c:v>6.1418999999999997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C3-49A5-92E0-F971DCE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5584"/>
        <c:axId val="18515712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5142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524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0"/>
                  <c:y val="7.9085624051500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C3-49A5-92E0-F971DCE5BD88}"/>
                </c:ext>
              </c:extLst>
            </c:dLbl>
            <c:spPr>
              <a:noFill/>
              <a:ln w="10095">
                <a:noFill/>
              </a:ln>
            </c:spPr>
            <c:txPr>
              <a:bodyPr/>
              <a:lstStyle/>
              <a:p>
                <a:pPr>
                  <a:defRPr sz="1113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C3-49A5-92E0-F971DCE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8656"/>
        <c:axId val="185176832"/>
      </c:lineChart>
      <c:catAx>
        <c:axId val="18515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157120"/>
        <c:crosses val="autoZero"/>
        <c:auto val="0"/>
        <c:lblAlgn val="ctr"/>
        <c:lblOffset val="100"/>
        <c:noMultiLvlLbl val="0"/>
      </c:catAx>
      <c:valAx>
        <c:axId val="185157120"/>
        <c:scaling>
          <c:orientation val="minMax"/>
        </c:scaling>
        <c:delete val="0"/>
        <c:axPos val="r"/>
        <c:numFmt formatCode="0.00%" sourceLinked="1"/>
        <c:majorTickMark val="in"/>
        <c:minorTickMark val="none"/>
        <c:tickLblPos val="none"/>
        <c:spPr>
          <a:ln w="2524">
            <a:noFill/>
          </a:ln>
        </c:spPr>
        <c:crossAx val="185155584"/>
        <c:crosses val="max"/>
        <c:crossBetween val="between"/>
        <c:majorUnit val="0.1"/>
      </c:valAx>
      <c:catAx>
        <c:axId val="185158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176832"/>
        <c:crosses val="autoZero"/>
        <c:auto val="1"/>
        <c:lblAlgn val="ctr"/>
        <c:lblOffset val="100"/>
        <c:noMultiLvlLbl val="0"/>
      </c:catAx>
      <c:valAx>
        <c:axId val="185176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15865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9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5E-2"/>
          <c:y val="0.28947368421052633"/>
          <c:w val="0.96022727272727271"/>
          <c:h val="0.447368421052631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New NPL</c:v>
                </c:pt>
              </c:strCache>
            </c:strRef>
          </c:tx>
          <c:spPr>
            <a:ln w="31857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C1D-45D2-893B-A334DFF4D3D3}"/>
                </c:ext>
              </c:extLst>
            </c:dLbl>
            <c:dLbl>
              <c:idx val="1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1D-45D2-893B-A334DFF4D3D3}"/>
                </c:ext>
              </c:extLst>
            </c:dLbl>
            <c:dLbl>
              <c:idx val="2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1D-45D2-893B-A334DFF4D3D3}"/>
                </c:ext>
              </c:extLst>
            </c:dLbl>
            <c:dLbl>
              <c:idx val="3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1D-45D2-893B-A334DFF4D3D3}"/>
                </c:ext>
              </c:extLst>
            </c:dLbl>
            <c:dLbl>
              <c:idx val="4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C1D-45D2-893B-A334DFF4D3D3}"/>
                </c:ext>
              </c:extLst>
            </c:dLbl>
            <c:spPr>
              <a:noFill/>
              <a:ln w="318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4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2.0000000000000001E-4</c:v>
                </c:pt>
                <c:pt idx="1">
                  <c:v>1.8E-3</c:v>
                </c:pt>
                <c:pt idx="2">
                  <c:v>5.9999999999999995E-4</c:v>
                </c:pt>
                <c:pt idx="3">
                  <c:v>6.0855478258668477E-4</c:v>
                </c:pt>
                <c:pt idx="4">
                  <c:v>2.0000000000000001E-4</c:v>
                </c:pt>
                <c:pt idx="5">
                  <c:v>5.9999999999999995E-4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E1-417E-AE48-3804D097B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5632"/>
        <c:axId val="135073792"/>
      </c:lineChart>
      <c:catAx>
        <c:axId val="1848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982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25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3507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737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05632"/>
        <c:crosses val="autoZero"/>
        <c:crossBetween val="between"/>
      </c:valAx>
      <c:spPr>
        <a:noFill/>
        <a:ln w="25299">
          <a:noFill/>
        </a:ln>
      </c:spPr>
    </c:plotArea>
    <c:legend>
      <c:legendPos val="t"/>
      <c:layout>
        <c:manualLayout>
          <c:xMode val="edge"/>
          <c:yMode val="edge"/>
          <c:x val="2.8409072184362602E-2"/>
          <c:y val="6.5789972129772431E-3"/>
          <c:w val="0.27272718712851474"/>
          <c:h val="0.15789485077251941"/>
        </c:manualLayout>
      </c:layout>
      <c:overlay val="0"/>
      <c:spPr>
        <a:solidFill>
          <a:srgbClr val="FFFFFF"/>
        </a:solidFill>
        <a:ln w="3982">
          <a:solidFill>
            <a:srgbClr val="000000"/>
          </a:solidFill>
          <a:prstDash val="solid"/>
        </a:ln>
      </c:spPr>
      <c:txPr>
        <a:bodyPr/>
        <a:lstStyle/>
        <a:p>
          <a:pPr>
            <a:defRPr sz="115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46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3276231263382E-2"/>
          <c:y val="0.43650793650793651"/>
          <c:w val="0.95074946466809418"/>
          <c:h val="0.134920634920634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Large corp. NPL%</c:v>
                </c:pt>
              </c:strCache>
            </c:strRef>
          </c:tx>
          <c:spPr>
            <a:ln w="25801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11-4585-B77D-44A1D752458C}"/>
                </c:ext>
              </c:extLst>
            </c:dLbl>
            <c:dLbl>
              <c:idx val="1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11-4585-B77D-44A1D752458C}"/>
                </c:ext>
              </c:extLst>
            </c:dLbl>
            <c:dLbl>
              <c:idx val="2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11-4585-B77D-44A1D752458C}"/>
                </c:ext>
              </c:extLst>
            </c:dLbl>
            <c:dLbl>
              <c:idx val="3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11-4585-B77D-44A1D752458C}"/>
                </c:ext>
              </c:extLst>
            </c:dLbl>
            <c:dLbl>
              <c:idx val="4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11-4585-B77D-44A1D752458C}"/>
                </c:ext>
              </c:extLst>
            </c:dLbl>
            <c:dLbl>
              <c:idx val="5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11-4585-B77D-44A1D752458C}"/>
                </c:ext>
              </c:extLst>
            </c:dLbl>
            <c:dLbl>
              <c:idx val="6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582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11-4585-B77D-44A1D752458C}"/>
                </c:ext>
              </c:extLst>
            </c:dLbl>
            <c:dLbl>
              <c:idx val="8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582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11-4585-B77D-44A1D752458C}"/>
                </c:ext>
              </c:extLst>
            </c:dLbl>
            <c:spPr>
              <a:noFill/>
              <a:ln w="258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9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1E-4</c:v>
                </c:pt>
                <c:pt idx="1">
                  <c:v>1E-4</c:v>
                </c:pt>
                <c:pt idx="2">
                  <c:v>1.58E-3</c:v>
                </c:pt>
                <c:pt idx="3">
                  <c:v>1.6999999999999999E-3</c:v>
                </c:pt>
                <c:pt idx="4">
                  <c:v>4.0000000000000002E-4</c:v>
                </c:pt>
                <c:pt idx="5">
                  <c:v>1.2999999999999999E-3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B1A-4C96-8EA3-F47974273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19072"/>
        <c:axId val="184833152"/>
      </c:lineChart>
      <c:catAx>
        <c:axId val="18481907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580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4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8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8331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19072"/>
        <c:crosses val="autoZero"/>
        <c:crossBetween val="between"/>
      </c:valAx>
      <c:spPr>
        <a:noFill/>
        <a:ln w="25273">
          <a:noFill/>
        </a:ln>
      </c:spPr>
    </c:plotArea>
    <c:legend>
      <c:legendPos val="t"/>
      <c:layout>
        <c:manualLayout>
          <c:xMode val="edge"/>
          <c:yMode val="edge"/>
          <c:x val="1.4989352746001088E-2"/>
          <c:y val="0"/>
          <c:w val="0.44539614938069849"/>
          <c:h val="0.20634885755559626"/>
        </c:manualLayout>
      </c:layout>
      <c:overlay val="0"/>
      <c:spPr>
        <a:solidFill>
          <a:srgbClr val="FFFFFF"/>
        </a:solidFill>
        <a:ln w="25801">
          <a:noFill/>
        </a:ln>
      </c:spPr>
      <c:txPr>
        <a:bodyPr/>
        <a:lstStyle/>
        <a:p>
          <a:pPr>
            <a:defRPr sz="13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0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23893805309734E-2"/>
          <c:y val="0.42519685039370081"/>
          <c:w val="0.94911504424778759"/>
          <c:h val="0.181102362204724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Mortgage NPL %</c:v>
                </c:pt>
              </c:strCache>
            </c:strRef>
          </c:tx>
          <c:spPr>
            <a:ln w="26833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3C-45C8-BDAA-16422C3CF481}"/>
                </c:ext>
              </c:extLst>
            </c:dLbl>
            <c:dLbl>
              <c:idx val="1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3C-45C8-BDAA-16422C3CF481}"/>
                </c:ext>
              </c:extLst>
            </c:dLbl>
            <c:dLbl>
              <c:idx val="2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63C-45C8-BDAA-16422C3CF481}"/>
                </c:ext>
              </c:extLst>
            </c:dLbl>
            <c:dLbl>
              <c:idx val="3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3C-45C8-BDAA-16422C3CF481}"/>
                </c:ext>
              </c:extLst>
            </c:dLbl>
            <c:dLbl>
              <c:idx val="4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3C-45C8-BDAA-16422C3CF481}"/>
                </c:ext>
              </c:extLst>
            </c:dLbl>
            <c:dLbl>
              <c:idx val="5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3C-45C8-BDAA-16422C3CF481}"/>
                </c:ext>
              </c:extLst>
            </c:dLbl>
            <c:dLbl>
              <c:idx val="6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57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63C-45C8-BDAA-16422C3CF481}"/>
                </c:ext>
              </c:extLst>
            </c:dLbl>
            <c:dLbl>
              <c:idx val="8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57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63C-45C8-BDAA-16422C3CF481}"/>
                </c:ext>
              </c:extLst>
            </c:dLbl>
            <c:spPr>
              <a:noFill/>
              <a:ln w="268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2.0999999999999999E-3</c:v>
                </c:pt>
                <c:pt idx="1">
                  <c:v>2.2000000000000001E-3</c:v>
                </c:pt>
                <c:pt idx="2">
                  <c:v>2E-3</c:v>
                </c:pt>
                <c:pt idx="3">
                  <c:v>2.0999999999999999E-3</c:v>
                </c:pt>
                <c:pt idx="4">
                  <c:v>1.8E-3</c:v>
                </c:pt>
                <c:pt idx="5">
                  <c:v>1.6000000000000001E-3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74-4B69-BD76-A08B51DDF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69632"/>
        <c:axId val="184871168"/>
      </c:lineChart>
      <c:catAx>
        <c:axId val="18486963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6833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4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87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8711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69632"/>
        <c:crosses val="autoZero"/>
        <c:crossBetween val="between"/>
      </c:valAx>
      <c:spPr>
        <a:noFill/>
        <a:ln w="25349">
          <a:noFill/>
        </a:ln>
      </c:spPr>
    </c:plotArea>
    <c:legend>
      <c:legendPos val="t"/>
      <c:layout>
        <c:manualLayout>
          <c:xMode val="edge"/>
          <c:yMode val="edge"/>
          <c:x val="0"/>
          <c:y val="7.874015748031496E-3"/>
          <c:w val="0.46017694663167108"/>
          <c:h val="0.20472440944881892"/>
        </c:manualLayout>
      </c:layout>
      <c:overlay val="0"/>
      <c:spPr>
        <a:solidFill>
          <a:srgbClr val="FFFFFF"/>
        </a:solidFill>
        <a:ln w="26833">
          <a:noFill/>
        </a:ln>
      </c:spPr>
      <c:txPr>
        <a:bodyPr/>
        <a:lstStyle/>
        <a:p>
          <a:pPr>
            <a:defRPr sz="135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9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76595744680851E-2"/>
          <c:y val="0.41984732824427479"/>
          <c:w val="0.95106382978723403"/>
          <c:h val="0.167938931297709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SME NPL %</c:v>
                </c:pt>
              </c:strCache>
            </c:strRef>
          </c:tx>
          <c:spPr>
            <a:ln w="25318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BE-42D5-899F-587E0157CC68}"/>
                </c:ext>
              </c:extLst>
            </c:dLbl>
            <c:dLbl>
              <c:idx val="1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BE-42D5-899F-587E0157CC68}"/>
                </c:ext>
              </c:extLst>
            </c:dLbl>
            <c:dLbl>
              <c:idx val="2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BE-42D5-899F-587E0157CC68}"/>
                </c:ext>
              </c:extLst>
            </c:dLbl>
            <c:dLbl>
              <c:idx val="3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BE-42D5-899F-587E0157CC68}"/>
                </c:ext>
              </c:extLst>
            </c:dLbl>
            <c:dLbl>
              <c:idx val="4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BE-42D5-899F-587E0157CC68}"/>
                </c:ext>
              </c:extLst>
            </c:dLbl>
            <c:dLbl>
              <c:idx val="5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BE-42D5-899F-587E0157CC68}"/>
                </c:ext>
              </c:extLst>
            </c:dLbl>
            <c:dLbl>
              <c:idx val="6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573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BE-42D5-899F-587E0157CC68}"/>
                </c:ext>
              </c:extLst>
            </c:dLbl>
            <c:dLbl>
              <c:idx val="8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573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BE-42D5-899F-587E0157CC68}"/>
                </c:ext>
              </c:extLst>
            </c:dLbl>
            <c:spPr>
              <a:noFill/>
              <a:ln w="2531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6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2.3999999999999998E-3</c:v>
                </c:pt>
                <c:pt idx="1">
                  <c:v>6.0000000000000001E-3</c:v>
                </c:pt>
                <c:pt idx="2">
                  <c:v>4.47E-3</c:v>
                </c:pt>
                <c:pt idx="3">
                  <c:v>4.3E-3</c:v>
                </c:pt>
                <c:pt idx="4">
                  <c:v>4.1000000000000003E-3</c:v>
                </c:pt>
                <c:pt idx="5">
                  <c:v>4.1000000000000003E-3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E17-4428-A09D-9B3D04560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65120"/>
        <c:axId val="134966656"/>
      </c:lineChart>
      <c:catAx>
        <c:axId val="13496512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5318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3496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666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965120"/>
        <c:crosses val="autoZero"/>
        <c:crossBetween val="between"/>
      </c:valAx>
      <c:spPr>
        <a:noFill/>
        <a:ln w="25319">
          <a:noFill/>
        </a:ln>
      </c:spPr>
    </c:plotArea>
    <c:legend>
      <c:legendPos val="t"/>
      <c:layout>
        <c:manualLayout>
          <c:xMode val="edge"/>
          <c:yMode val="edge"/>
          <c:x val="2.1276595744680851E-3"/>
          <c:y val="7.6335877862595417E-3"/>
          <c:w val="0.35744680851063831"/>
          <c:h val="0.19847328244274809"/>
        </c:manualLayout>
      </c:layout>
      <c:overlay val="0"/>
      <c:spPr>
        <a:solidFill>
          <a:srgbClr val="FFFFFF"/>
        </a:solidFill>
        <a:ln w="25318">
          <a:noFill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2830482115085"/>
          <c:y val="2.564102564102564E-2"/>
          <c:w val="0.77916018662519437"/>
          <c:h val="0.84102564102564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5"/>
            </a:solidFill>
            <a:ln w="2158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757622076174956E-3"/>
                  <c:y val="-5.6562211100130702E-3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9A-4542-B8CC-AFC570734E58}"/>
                </c:ext>
              </c:extLst>
            </c:dLbl>
            <c:dLbl>
              <c:idx val="1"/>
              <c:layout>
                <c:manualLayout>
                  <c:x val="3.9868653895299214E-3"/>
                  <c:y val="-1.0593898434760432E-2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A-4542-B8CC-AFC570734E58}"/>
                </c:ext>
              </c:extLst>
            </c:dLbl>
            <c:dLbl>
              <c:idx val="3"/>
              <c:layout>
                <c:manualLayout>
                  <c:x val="-1.3820378938324884E-2"/>
                  <c:y val="1.1867555017161302E-2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A-4542-B8CC-AFC570734E58}"/>
                </c:ext>
              </c:extLst>
            </c:dLbl>
            <c:dLbl>
              <c:idx val="4"/>
              <c:layout>
                <c:manualLayout>
                  <c:x val="-1.1487555759489787E-2"/>
                  <c:y val="-6.7308489272848715E-3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A-4542-B8CC-AFC570734E58}"/>
                </c:ext>
              </c:extLst>
            </c:dLbl>
            <c:numFmt formatCode="0.00_);[Red]\(0.00\)" sourceLinked="0"/>
            <c:spPr>
              <a:noFill/>
              <a:ln w="215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6"/>
                <c:pt idx="0">
                  <c:v>1.65</c:v>
                </c:pt>
                <c:pt idx="1">
                  <c:v>1.89</c:v>
                </c:pt>
                <c:pt idx="2">
                  <c:v>2.0699999999999998</c:v>
                </c:pt>
                <c:pt idx="3">
                  <c:v>2.13</c:v>
                </c:pt>
                <c:pt idx="4">
                  <c:v>1.84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A-4542-B8CC-AFC570734E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現金股利</c:v>
                </c:pt>
              </c:strCache>
            </c:strRef>
          </c:tx>
          <c:spPr>
            <a:solidFill>
              <a:schemeClr val="accent2"/>
            </a:solidFill>
            <a:ln w="2158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8989589712186161E-3"/>
                  <c:y val="0.11740890688259102"/>
                </c:manualLayout>
              </c:layout>
              <c:spPr>
                <a:noFill/>
                <a:ln w="215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9A-4542-B8CC-AFC570734E58}"/>
                </c:ext>
              </c:extLst>
            </c:dLbl>
            <c:dLbl>
              <c:idx val="1"/>
              <c:layout>
                <c:manualLayout>
                  <c:x val="1.7240863875481577E-3"/>
                  <c:y val="0.12471707736937741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9A-4542-B8CC-AFC570734E58}"/>
                </c:ext>
              </c:extLst>
            </c:dLbl>
            <c:dLbl>
              <c:idx val="2"/>
              <c:layout>
                <c:manualLayout>
                  <c:x val="-1.8322878041959392E-3"/>
                  <c:y val="0.11272402690554369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9A-4542-B8CC-AFC570734E58}"/>
                </c:ext>
              </c:extLst>
            </c:dLbl>
            <c:dLbl>
              <c:idx val="3"/>
              <c:layout>
                <c:manualLayout>
                  <c:x val="-3.936525693014644E-4"/>
                  <c:y val="0.10791067614523886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9A-4542-B8CC-AFC570734E58}"/>
                </c:ext>
              </c:extLst>
            </c:dLbl>
            <c:dLbl>
              <c:idx val="4"/>
              <c:layout>
                <c:manualLayout>
                  <c:x val="-2.7696476703433913E-4"/>
                  <c:y val="9.317032739328629E-2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9A-4542-B8CC-AFC570734E58}"/>
                </c:ext>
              </c:extLst>
            </c:dLbl>
            <c:dLbl>
              <c:idx val="5"/>
              <c:layout>
                <c:manualLayout>
                  <c:x val="3.2396789100472018E-3"/>
                  <c:y val="0.91794871794871791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9A-4542-B8CC-AFC570734E58}"/>
                </c:ext>
              </c:extLst>
            </c:dLbl>
            <c:spPr>
              <a:noFill/>
              <a:ln w="215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Sheet1!$B$3:$N$3</c:f>
              <c:numCache>
                <c:formatCode>0.00_ </c:formatCode>
                <c:ptCount val="6"/>
                <c:pt idx="0" formatCode="0.00">
                  <c:v>1.42</c:v>
                </c:pt>
                <c:pt idx="1">
                  <c:v>1.5</c:v>
                </c:pt>
                <c:pt idx="2" formatCode="0.00">
                  <c:v>1.7</c:v>
                </c:pt>
                <c:pt idx="3" formatCode="0.00">
                  <c:v>1.7</c:v>
                </c:pt>
                <c:pt idx="4" formatCode="0.0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9A-4542-B8CC-AFC570734E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9980288"/>
        <c:axId val="169981824"/>
      </c:barChart>
      <c:catAx>
        <c:axId val="1699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1588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0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6998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8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980288"/>
        <c:crosses val="autoZero"/>
        <c:crossBetween val="between"/>
      </c:valAx>
      <c:spPr>
        <a:noFill/>
        <a:ln w="21588">
          <a:noFill/>
        </a:ln>
      </c:spPr>
    </c:plotArea>
    <c:legend>
      <c:legendPos val="r"/>
      <c:layout>
        <c:manualLayout>
          <c:xMode val="edge"/>
          <c:yMode val="edge"/>
          <c:x val="3.1104199066874028E-3"/>
          <c:y val="0.37827249832637316"/>
          <c:w val="0.17262830482115085"/>
          <c:h val="0.27813765182186234"/>
        </c:manualLayout>
      </c:layout>
      <c:overlay val="0"/>
      <c:spPr>
        <a:noFill/>
        <a:ln w="21588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5" b="1" i="0" u="none" strike="noStrike" baseline="0">
          <a:solidFill>
            <a:schemeClr val="accent2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2343505200491"/>
          <c:y val="0.1467632685960967"/>
          <c:w val="0.81159420289855078"/>
          <c:h val="0.846153846153846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ROE</c:v>
                </c:pt>
              </c:strCache>
            </c:strRef>
          </c:tx>
          <c:spPr>
            <a:ln w="21335">
              <a:solidFill>
                <a:schemeClr val="accent2"/>
              </a:solidFill>
              <a:prstDash val="solid"/>
            </a:ln>
          </c:spPr>
          <c:marker>
            <c:symbol val="circle"/>
            <c:size val="11"/>
            <c:spPr>
              <a:solidFill>
                <a:schemeClr val="folHlink"/>
              </a:solidFill>
              <a:ln w="5334">
                <a:noFill/>
              </a:ln>
            </c:spPr>
          </c:marker>
          <c:dLbls>
            <c:dLbl>
              <c:idx val="1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02-443C-9513-AC55CD736225}"/>
                </c:ext>
              </c:extLst>
            </c:dLbl>
            <c:dLbl>
              <c:idx val="2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02-443C-9513-AC55CD736225}"/>
                </c:ext>
              </c:extLst>
            </c:dLbl>
            <c:dLbl>
              <c:idx val="3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B02-443C-9513-AC55CD736225}"/>
                </c:ext>
              </c:extLst>
            </c:dLbl>
            <c:dLbl>
              <c:idx val="4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02-443C-9513-AC55CD736225}"/>
                </c:ext>
              </c:extLst>
            </c:dLbl>
            <c:spPr>
              <a:noFill/>
              <a:ln w="21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6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6"/>
                <c:pt idx="0">
                  <c:v>7.6499999999999999E-2</c:v>
                </c:pt>
                <c:pt idx="1">
                  <c:v>8.72E-2</c:v>
                </c:pt>
                <c:pt idx="2">
                  <c:v>9.0399999999999994E-2</c:v>
                </c:pt>
                <c:pt idx="3">
                  <c:v>9.0700000000000003E-2</c:v>
                </c:pt>
                <c:pt idx="4">
                  <c:v>7.6899999999999996E-2</c:v>
                </c:pt>
                <c:pt idx="5">
                  <c:v>7.5800000000000006E-2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E9B-46D7-8F05-DB7AAE7F7C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262016"/>
        <c:axId val="178263552"/>
      </c:lineChart>
      <c:catAx>
        <c:axId val="17826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263552"/>
        <c:crosses val="autoZero"/>
        <c:auto val="1"/>
        <c:lblAlgn val="ctr"/>
        <c:lblOffset val="100"/>
        <c:noMultiLvlLbl val="0"/>
      </c:catAx>
      <c:valAx>
        <c:axId val="1782635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78262016"/>
        <c:crosses val="autoZero"/>
        <c:crossBetween val="between"/>
      </c:valAx>
      <c:spPr>
        <a:noFill/>
        <a:ln w="21335">
          <a:noFill/>
        </a:ln>
      </c:spPr>
    </c:plotArea>
    <c:legend>
      <c:legendPos val="l"/>
      <c:layout>
        <c:manualLayout>
          <c:xMode val="edge"/>
          <c:yMode val="edge"/>
          <c:x val="1.8974255304094689E-2"/>
          <c:y val="0.29377236936292056"/>
          <c:w val="0.15619967793880837"/>
          <c:h val="0.13247863247863248"/>
        </c:manualLayout>
      </c:layout>
      <c:overlay val="0"/>
      <c:spPr>
        <a:noFill/>
        <a:ln w="21335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1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5421245421245"/>
          <c:y val="0.16923076923076924"/>
          <c:w val="0.77289377289377292"/>
          <c:h val="0.789743589743589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ROA</c:v>
                </c:pt>
              </c:strCache>
            </c:strRef>
          </c:tx>
          <c:spPr>
            <a:ln w="25398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12"/>
            <c:spPr>
              <a:solidFill>
                <a:schemeClr val="accent6"/>
              </a:solidFill>
              <a:ln w="6349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新細明體"/>
                    <a:cs typeface="新細明體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Sheet1!$B$3:$N$3</c:f>
              <c:numCache>
                <c:formatCode>0.00%</c:formatCode>
                <c:ptCount val="6"/>
                <c:pt idx="0">
                  <c:v>6.7000000000000002E-3</c:v>
                </c:pt>
                <c:pt idx="1">
                  <c:v>7.4999999999999997E-3</c:v>
                </c:pt>
                <c:pt idx="2">
                  <c:v>7.9000000000000008E-3</c:v>
                </c:pt>
                <c:pt idx="3">
                  <c:v>8.0000000000000002E-3</c:v>
                </c:pt>
                <c:pt idx="4">
                  <c:v>6.6E-3</c:v>
                </c:pt>
                <c:pt idx="5">
                  <c:v>6.3E-3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A9-490B-9335-2E4C756FA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949760"/>
        <c:axId val="180952448"/>
      </c:lineChart>
      <c:catAx>
        <c:axId val="18094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952448"/>
        <c:crosses val="autoZero"/>
        <c:auto val="1"/>
        <c:lblAlgn val="ctr"/>
        <c:lblOffset val="100"/>
        <c:noMultiLvlLbl val="0"/>
      </c:catAx>
      <c:valAx>
        <c:axId val="180952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0949760"/>
        <c:crosses val="autoZero"/>
        <c:crossBetween val="between"/>
      </c:valAx>
      <c:spPr>
        <a:noFill/>
        <a:ln w="25398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</c:legendEntry>
      <c:layout>
        <c:manualLayout>
          <c:xMode val="edge"/>
          <c:yMode val="edge"/>
          <c:x val="4.2124636620911378E-2"/>
          <c:y val="0.30319741764697938"/>
          <c:w val="0.16666666666666666"/>
          <c:h val="0.14358974358974358"/>
        </c:manualLayout>
      </c:layout>
      <c:overlay val="0"/>
      <c:spPr>
        <a:noFill/>
        <a:ln w="25398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0.1386</c:v>
                </c:pt>
                <c:pt idx="1">
                  <c:v>0.13919999999999999</c:v>
                </c:pt>
                <c:pt idx="2">
                  <c:v>0.1404</c:v>
                </c:pt>
                <c:pt idx="3">
                  <c:v>0.13650000000000001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220480"/>
        <c:axId val="181222016"/>
      </c:barChart>
      <c:catAx>
        <c:axId val="1812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22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222016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122048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  <a:ea typeface="+mj-ea"/>
                    <a:cs typeface="Arial" panose="020B060402020202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0.12540000000000001</c:v>
                </c:pt>
                <c:pt idx="1">
                  <c:v>0.12659999999999999</c:v>
                </c:pt>
                <c:pt idx="2">
                  <c:v>0.127</c:v>
                </c:pt>
                <c:pt idx="3">
                  <c:v>0.12330000000000001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254784"/>
        <c:axId val="181338496"/>
      </c:barChart>
      <c:catAx>
        <c:axId val="181254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33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338496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1254784"/>
        <c:crosses val="autoZero"/>
        <c:crossBetween val="between"/>
        <c:majorUnit val="0.25086599999999998"/>
        <c:minorUnit val="0.25086599999999998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0.19927</cdr:x>
      <cdr:y>0.66088</cdr:y>
    </cdr:from>
    <cdr:to>
      <cdr:x>0.30643</cdr:x>
      <cdr:y>0.76937</cdr:y>
    </cdr:to>
    <cdr:sp macro="" textlink="">
      <cdr:nvSpPr>
        <cdr:cNvPr id="4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624734">
          <a:off x="1202425" y="2941805"/>
          <a:ext cx="646612" cy="482927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+62.0%</a:t>
          </a:r>
        </a:p>
      </cdr:txBody>
    </cdr:sp>
  </cdr:relSizeAnchor>
  <cdr:relSizeAnchor xmlns:cdr="http://schemas.openxmlformats.org/drawingml/2006/chartDrawing">
    <cdr:from>
      <cdr:x>0.36257</cdr:x>
      <cdr:y>0.69409</cdr:y>
    </cdr:from>
    <cdr:to>
      <cdr:x>0.48219</cdr:x>
      <cdr:y>0.77978</cdr:y>
    </cdr:to>
    <cdr:sp macro="" textlink="">
      <cdr:nvSpPr>
        <cdr:cNvPr id="5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820021">
          <a:off x="2187776" y="3089655"/>
          <a:ext cx="721797" cy="381436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+891.8%</a:t>
          </a:r>
        </a:p>
      </cdr:txBody>
    </cdr:sp>
  </cdr:relSizeAnchor>
  <cdr:relSizeAnchor xmlns:cdr="http://schemas.openxmlformats.org/drawingml/2006/chartDrawing">
    <cdr:from>
      <cdr:x>0.01006</cdr:x>
      <cdr:y>0.63412</cdr:y>
    </cdr:from>
    <cdr:to>
      <cdr:x>0.14569</cdr:x>
      <cdr:y>0.74261</cdr:y>
    </cdr:to>
    <cdr:sp macro="" textlink="">
      <cdr:nvSpPr>
        <cdr:cNvPr id="6" name="AutoShape 40">
          <a:extLst xmlns:a="http://schemas.openxmlformats.org/drawingml/2006/main">
            <a:ext uri="{FF2B5EF4-FFF2-40B4-BE49-F238E27FC236}">
              <a16:creationId xmlns:a16="http://schemas.microsoft.com/office/drawing/2014/main" id="{10097A8F-FCB0-4BD5-9D05-41D03EC5FF5F}"/>
            </a:ext>
          </a:extLst>
        </cdr:cNvPr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624734">
          <a:off x="60675" y="2822686"/>
          <a:ext cx="818408" cy="482927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+207.6%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0.39881</cdr:x>
      <cdr:y>0.41107</cdr:y>
    </cdr:from>
    <cdr:to>
      <cdr:x>0.63453</cdr:x>
      <cdr:y>0.66173</cdr:y>
    </cdr:to>
    <cdr:sp macro="" textlink="">
      <cdr:nvSpPr>
        <cdr:cNvPr id="3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230912">
          <a:off x="1133861" y="573679"/>
          <a:ext cx="670178" cy="349814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35.1%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t" anchorCtr="0" compatLnSpc="1">
            <a:prstTxWarp prst="textNoShape">
              <a:avLst/>
            </a:prstTxWarp>
          </a:bodyPr>
          <a:lstStyle>
            <a:lvl1pPr algn="l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59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t" anchorCtr="0" compatLnSpc="1">
            <a:prstTxWarp prst="textNoShape">
              <a:avLst/>
            </a:prstTxWarp>
          </a:bodyPr>
          <a:lstStyle>
            <a:lvl1pPr algn="r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b" anchorCtr="0" compatLnSpc="1">
            <a:prstTxWarp prst="textNoShape">
              <a:avLst/>
            </a:prstTxWarp>
          </a:bodyPr>
          <a:lstStyle>
            <a:lvl1pPr algn="l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59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b" anchorCtr="0" compatLnSpc="1">
            <a:prstTxWarp prst="textNoShape">
              <a:avLst/>
            </a:prstTxWarp>
          </a:bodyPr>
          <a:lstStyle>
            <a:lvl1pPr algn="r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fld id="{EB8FE521-66C1-444E-9C1D-F519421965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67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>
            <a:lvl1pPr algn="l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59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>
            <a:lvl1pPr algn="r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8188"/>
            <a:ext cx="4979988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750" y="4718969"/>
            <a:ext cx="5434970" cy="447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b" anchorCtr="0" compatLnSpc="1">
            <a:prstTxWarp prst="textNoShape">
              <a:avLst/>
            </a:prstTxWarp>
          </a:bodyPr>
          <a:lstStyle>
            <a:lvl1pPr algn="l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59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b" anchorCtr="0" compatLnSpc="1">
            <a:prstTxWarp prst="textNoShape">
              <a:avLst/>
            </a:prstTxWarp>
          </a:bodyPr>
          <a:lstStyle>
            <a:lvl1pPr algn="r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fld id="{BA93EF47-9CF0-4F1A-9DEF-2AB5275A50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3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DEF86-FCA2-49C2-BF8E-D5C99F364A9E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07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/>
              <a:t>上個季度放款微幅成長</a:t>
            </a:r>
            <a:r>
              <a:rPr lang="en-US" altLang="zh-TW" dirty="0"/>
              <a:t>0.6%</a:t>
            </a:r>
            <a:r>
              <a:rPr lang="zh-TW" altLang="en-US" dirty="0"/>
              <a:t>，相較去年同期成長</a:t>
            </a:r>
            <a:r>
              <a:rPr lang="en-US" altLang="zh-TW" dirty="0"/>
              <a:t>1.9%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TW" dirty="0"/>
              <a:t>大企業放款餘額減少，惟同期中小企業放款餘額增加，本行近期積極推動企金轉型、調整放款結構，使企金客層涵蓋大中小型客戶，目標則為達成大企業、中小企業均衡發展成長。</a:t>
            </a:r>
            <a:endParaRPr lang="en-US" altLang="zh-TW" dirty="0"/>
          </a:p>
          <a:p>
            <a:pPr lvl="0"/>
            <a:endParaRPr lang="zh-TW" altLang="zh-TW" dirty="0"/>
          </a:p>
          <a:p>
            <a:r>
              <a:rPr lang="en-US" altLang="zh-TW" dirty="0"/>
              <a:t>2020</a:t>
            </a:r>
            <a:r>
              <a:rPr lang="zh-TW" altLang="zh-TW" dirty="0"/>
              <a:t>年第二季新冠肺炎疫情趨緩，及央行降息催化，不動產剛性自住及置產買盤市場回溫，加上本行積極爭攬建案整批房貸下，</a:t>
            </a:r>
            <a:r>
              <a:rPr lang="zh-TW" altLang="en-US" dirty="0"/>
              <a:t>房貸增加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77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不動產及房貸因為受到降息的利多影響，以及積極承做整批房貸的策略下，成長比較明顯。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03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海外分行單季成長</a:t>
            </a:r>
            <a:r>
              <a:rPr lang="en-US" altLang="zh-TW" dirty="0"/>
              <a:t>2.4%</a:t>
            </a:r>
            <a:r>
              <a:rPr lang="zh-TW" altLang="en-US" dirty="0"/>
              <a:t>  </a:t>
            </a:r>
            <a:r>
              <a:rPr lang="en-US" altLang="zh-TW" dirty="0"/>
              <a:t>YOY</a:t>
            </a:r>
            <a:r>
              <a:rPr lang="zh-TW" altLang="en-US" dirty="0"/>
              <a:t>成長</a:t>
            </a:r>
            <a:r>
              <a:rPr lang="en-US" altLang="zh-TW" dirty="0"/>
              <a:t>7.2%</a:t>
            </a:r>
            <a:r>
              <a:rPr lang="zh-TW" altLang="en-US" dirty="0"/>
              <a:t>，目前仍高於</a:t>
            </a:r>
            <a:r>
              <a:rPr lang="en-US" altLang="zh-TW" dirty="0"/>
              <a:t>OBU</a:t>
            </a:r>
            <a:r>
              <a:rPr lang="zh-TW" altLang="en-US" dirty="0"/>
              <a:t>及國內分行，目前海外地區，紐行雖然受到疫情的影響，目前也有超過兩成的成長率，新南向國家目前成長的動能也是相當不錯，帶動海外分行的放款需求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21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台幣放款增加，主因政府積極推動投資台灣三大方案有關，消金主要是房貸。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外幣放款主要是紐行及新南向國家的放款增加所致，另外最近美元貶值，所以其實實際放款需求是有明顯增加的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959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TW" dirty="0"/>
              <a:t>台幣活存增加；推行改善存款結構專案，分行加強爭攬證券存款戶、薪資轉帳戶以及其他高現金周轉率特性之行業存款，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TW" dirty="0"/>
              <a:t>台幣定存減少</a:t>
            </a:r>
            <a:r>
              <a:rPr lang="zh-TW" altLang="en-US" dirty="0"/>
              <a:t>，主要是降息，</a:t>
            </a:r>
            <a:r>
              <a:rPr lang="zh-TW" altLang="zh-TW" dirty="0"/>
              <a:t>使得台幣活存定存利差更為縮減；</a:t>
            </a:r>
            <a:endParaRPr lang="en-US" altLang="zh-TW" dirty="0"/>
          </a:p>
          <a:p>
            <a:pPr lvl="0"/>
            <a:r>
              <a:rPr lang="zh-TW" altLang="zh-TW" dirty="0"/>
              <a:t>又台股自今年</a:t>
            </a:r>
            <a:r>
              <a:rPr lang="en-US" altLang="zh-TW" dirty="0"/>
              <a:t>3</a:t>
            </a:r>
            <a:r>
              <a:rPr lang="zh-TW" altLang="zh-TW" dirty="0"/>
              <a:t>月底以後受到外資買盤湧入不斷盤升，使得定存轉進資本市場</a:t>
            </a:r>
            <a:endParaRPr lang="en-US" altLang="zh-TW" dirty="0"/>
          </a:p>
          <a:p>
            <a:pPr lvl="0"/>
            <a:endParaRPr lang="en-US" altLang="zh-TW" dirty="0"/>
          </a:p>
          <a:p>
            <a:r>
              <a:rPr lang="zh-TW" altLang="zh-TW" dirty="0"/>
              <a:t>外幣活存、定存餘額增加：</a:t>
            </a:r>
            <a:r>
              <a:rPr lang="zh-TW" altLang="en-US" dirty="0"/>
              <a:t>主要是因為</a:t>
            </a:r>
            <a:r>
              <a:rPr lang="zh-TW" altLang="zh-TW" dirty="0"/>
              <a:t>疫情；所有國家的所有產業</a:t>
            </a:r>
            <a:r>
              <a:rPr lang="zh-TW" altLang="en-US" dirty="0"/>
              <a:t>都受到影響</a:t>
            </a:r>
            <a:r>
              <a:rPr lang="zh-TW" altLang="zh-TW" dirty="0"/>
              <a:t>，生產鏈的斷裂與破壞；再</a:t>
            </a:r>
            <a:r>
              <a:rPr lang="zh-TW" altLang="en-US" dirty="0"/>
              <a:t>加上</a:t>
            </a:r>
            <a:r>
              <a:rPr lang="zh-TW" altLang="zh-TW" dirty="0"/>
              <a:t>封城與鎖國，全面壓抑了需求，需求的壓抑又倒過頭去讓勉強復工的企業因等不到訂單而未能復產，形成了一種惡性循環。</a:t>
            </a:r>
            <a:r>
              <a:rPr lang="zh-TW" altLang="en-US" dirty="0"/>
              <a:t>所以</a:t>
            </a:r>
            <a:r>
              <a:rPr lang="zh-TW" altLang="zh-TW" dirty="0"/>
              <a:t>企業寧</a:t>
            </a:r>
            <a:r>
              <a:rPr lang="zh-TW" altLang="en-US" dirty="0"/>
              <a:t>可</a:t>
            </a:r>
            <a:r>
              <a:rPr lang="zh-TW" altLang="zh-TW" dirty="0"/>
              <a:t>凍結投資，預留高現金部位</a:t>
            </a:r>
            <a:r>
              <a:rPr lang="zh-TW" altLang="en-US" dirty="0"/>
              <a:t>希望</a:t>
            </a:r>
            <a:r>
              <a:rPr lang="zh-TW" altLang="zh-TW" dirty="0"/>
              <a:t>能度過危機。故外幣活存餘額增加，外幣定存餘額增加。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40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存放比增加，主要是這個季度放款平均餘額增幅略高於這個季度的存款平均餘額，特別是美元的部分，所以有助於美元</a:t>
            </a:r>
            <a:r>
              <a:rPr lang="en-US" altLang="zh-TW" dirty="0"/>
              <a:t>NIM</a:t>
            </a:r>
            <a:r>
              <a:rPr lang="zh-TW" altLang="en-US" dirty="0"/>
              <a:t>的表現。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68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利差持續下降壓力主要是因為降息，導致收益率下滑的速度大於存款成本</a:t>
            </a:r>
            <a:r>
              <a:rPr lang="en-US" altLang="zh-TW" dirty="0" err="1"/>
              <a:t>repricing</a:t>
            </a:r>
            <a:r>
              <a:rPr lang="zh-TW" altLang="en-US" dirty="0"/>
              <a:t>的速度，未來希望存款的部位仍有</a:t>
            </a:r>
            <a:r>
              <a:rPr lang="en-US" altLang="zh-TW" dirty="0" err="1"/>
              <a:t>repricing</a:t>
            </a:r>
            <a:r>
              <a:rPr lang="zh-TW" altLang="en-US" dirty="0"/>
              <a:t>的空間來改善利差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130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上個季度我們</a:t>
            </a:r>
            <a:r>
              <a:rPr lang="en-US" altLang="zh-TW" dirty="0"/>
              <a:t>NIM</a:t>
            </a:r>
            <a:r>
              <a:rPr lang="zh-TW" altLang="en-US" dirty="0"/>
              <a:t>還是有下滑的壓力，主要是台幣</a:t>
            </a:r>
            <a:r>
              <a:rPr lang="en-US" altLang="zh-TW" dirty="0"/>
              <a:t>NIM</a:t>
            </a:r>
            <a:r>
              <a:rPr lang="zh-TW" altLang="en-US" dirty="0"/>
              <a:t>有壓力，因為降息，以及例如房貸等產品，市場非常競爭，利差有壓力。外幣以及美元的部分，我們可以看到</a:t>
            </a:r>
            <a:r>
              <a:rPr lang="en-US" altLang="zh-TW" dirty="0"/>
              <a:t>NIM</a:t>
            </a:r>
            <a:r>
              <a:rPr lang="zh-TW" altLang="en-US" dirty="0"/>
              <a:t>其實維持的還不錯，雖然外幣存放利差下滑，但是其實美元放款平均餘額是增加的，另外，因為美元短率大幅下降，所以我們也快速的調節猜放銀行同業的部位，外幣孳息資產單季就減少約</a:t>
            </a:r>
            <a:r>
              <a:rPr lang="en-US" altLang="zh-TW" dirty="0"/>
              <a:t>6%</a:t>
            </a:r>
            <a:r>
              <a:rPr lang="zh-TW" altLang="en-US" dirty="0"/>
              <a:t>，外幣拆放部位單季就減少</a:t>
            </a:r>
            <a:r>
              <a:rPr lang="en-US" altLang="zh-TW" dirty="0"/>
              <a:t>9%</a:t>
            </a:r>
            <a:r>
              <a:rPr lang="zh-TW" altLang="en-US" dirty="0"/>
              <a:t>，所以分母減少，</a:t>
            </a:r>
            <a:r>
              <a:rPr lang="en-US" altLang="zh-TW" dirty="0"/>
              <a:t>NIM</a:t>
            </a:r>
            <a:r>
              <a:rPr lang="zh-TW" altLang="en-US" dirty="0"/>
              <a:t>自然壓力就沒這麼大。所以剛剛胡總也有提到我們利息收入減少，主要是因為拆借的部分有壓力，</a:t>
            </a:r>
            <a:r>
              <a:rPr lang="en-US" altLang="zh-TW" dirty="0"/>
              <a:t>core earning</a:t>
            </a:r>
            <a:r>
              <a:rPr lang="zh-TW" altLang="en-US"/>
              <a:t>放款利息收入目前</a:t>
            </a:r>
            <a:r>
              <a:rPr lang="zh-TW" altLang="en-US" dirty="0"/>
              <a:t>還是在可控的範圍內。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84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96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43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596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最近有幾個</a:t>
            </a:r>
            <a:r>
              <a:rPr lang="en-US" altLang="zh-TW" dirty="0"/>
              <a:t>CASE </a:t>
            </a:r>
            <a:r>
              <a:rPr lang="zh-TW" altLang="en-US" dirty="0"/>
              <a:t>稍後我們請長官幫我們說明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9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1735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231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2E0C0F36-65BF-4EE7-A3B9-9B6AF41D71E2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23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8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54353-718D-4B24-AB8A-ED659CFCB8B0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50" y="4720557"/>
            <a:ext cx="5434970" cy="4471432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65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E34DE221-BEF3-4219-9D46-FEF260A2DE91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25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5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7CB83608-3A37-4295-ABD0-2C28F57E9441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26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8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07069" indent="-271951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87799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2917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58039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393159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28277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63399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698517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13F59FD2-247F-42E9-989D-31FF8265A516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27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6600"/>
            <a:ext cx="4981575" cy="37369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22" y="4719970"/>
            <a:ext cx="4986223" cy="4471866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4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58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11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17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45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05554-1596-4841-AE54-858DC4C29FDD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8188"/>
            <a:ext cx="4979988" cy="3735387"/>
          </a:xfrm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57" y="4718971"/>
            <a:ext cx="5438146" cy="4471432"/>
          </a:xfrm>
        </p:spPr>
        <p:txBody>
          <a:bodyPr lIns="92667" tIns="46331" rIns="92667" bIns="46331"/>
          <a:lstStyle/>
          <a:p>
            <a:pPr>
              <a:buFontTx/>
              <a:buChar char="•"/>
            </a:pPr>
            <a:r>
              <a:rPr lang="zh-TW" altLang="en-US" dirty="0"/>
              <a:t>我們過去的股利政策維持穩定</a:t>
            </a:r>
            <a:endParaRPr lang="en-US" altLang="zh-TW" dirty="0"/>
          </a:p>
          <a:p>
            <a:pPr>
              <a:buFontTx/>
              <a:buChar char="•"/>
            </a:pPr>
            <a:r>
              <a:rPr lang="zh-TW" altLang="en-US" dirty="0"/>
              <a:t>今年</a:t>
            </a:r>
            <a:r>
              <a:rPr lang="en-US" altLang="zh-TW" dirty="0"/>
              <a:t>ROE ROA</a:t>
            </a:r>
            <a:r>
              <a:rPr lang="zh-TW" altLang="en-US" dirty="0"/>
              <a:t>受到降息以及市場波動的影響下滑，目前努力提升中</a:t>
            </a:r>
            <a:endParaRPr lang="en-US" altLang="zh-TW" dirty="0"/>
          </a:p>
          <a:p>
            <a:pPr>
              <a:buFontTx/>
              <a:buChar char="•"/>
            </a:pPr>
            <a:r>
              <a:rPr lang="zh-TW" altLang="en-US" dirty="0"/>
              <a:t>希望能持續提升獲利，並且維持過去幾年的股利政策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807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C1F79-1564-4E92-ADE7-3D065E0E5F21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6600"/>
            <a:ext cx="4979988" cy="3735388"/>
          </a:xfrm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54" y="4718976"/>
            <a:ext cx="5434970" cy="4473020"/>
          </a:xfrm>
        </p:spPr>
        <p:txBody>
          <a:bodyPr/>
          <a:lstStyle/>
          <a:p>
            <a:pPr marL="225169" indent="-225169"/>
            <a:r>
              <a:rPr lang="zh-TW" altLang="en-US" dirty="0">
                <a:ea typeface="SimSun" pitchFamily="2" charset="-122"/>
              </a:rPr>
              <a:t>因為現金股利的發放所以資本數據稍微下降一點，隨著獲利的累積與淨值的增加，各項數據預計維持過去幾年的水準，同時也能支持我們穩定的股利政策。</a:t>
            </a:r>
            <a:endParaRPr lang="zh-CN" altLang="en-US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1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32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gray">
          <a:xfrm>
            <a:off x="0" y="6298442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Line 6"/>
          <p:cNvSpPr>
            <a:spLocks noChangeShapeType="1"/>
          </p:cNvSpPr>
          <p:nvPr userDrawn="1"/>
        </p:nvSpPr>
        <p:spPr bwMode="gray">
          <a:xfrm>
            <a:off x="0" y="6240788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gray">
          <a:xfrm>
            <a:off x="0" y="6358894"/>
            <a:ext cx="9144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085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650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48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871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848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4311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23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115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415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579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2192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4625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7023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9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8145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41214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7327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500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086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125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12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5697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89385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3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23764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2785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8790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0385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91961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91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099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984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3626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851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25707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14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3146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91080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05735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1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578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401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4698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7081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0973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6560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4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74395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62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2150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2016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416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1206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8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37632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0600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61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7159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02292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10882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6685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47450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744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53369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72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29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3807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5406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128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17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6366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064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522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633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chemeClr val="accent6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2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1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813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.xls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2.xls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3.xls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8938" y="819150"/>
            <a:ext cx="10382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6412" bIns="16412" anchor="ctr"/>
          <a:lstStyle>
            <a:lvl1pPr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30313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zh-TW" altLang="en-US" sz="1100" b="1" i="1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gray">
          <a:xfrm>
            <a:off x="-24095" y="4038600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gray">
          <a:xfrm>
            <a:off x="-24095" y="4114800"/>
            <a:ext cx="91440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gray">
          <a:xfrm>
            <a:off x="-24095" y="4191000"/>
            <a:ext cx="9144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4852" y="2438400"/>
            <a:ext cx="6704013" cy="6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TW" altLang="en-US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投資人</a:t>
            </a:r>
            <a:r>
              <a:rPr lang="en-US" altLang="zh-TW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分析師 簡報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86510" y="3135322"/>
            <a:ext cx="2788443" cy="3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altLang="zh-TW" sz="1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1Q/2021 (V.1)</a:t>
            </a:r>
            <a:endParaRPr lang="zh-TW" altLang="en-US" sz="1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3583" y="4330888"/>
            <a:ext cx="1946549" cy="73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6506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55854"/>
              </p:ext>
            </p:extLst>
          </p:nvPr>
        </p:nvGraphicFramePr>
        <p:xfrm>
          <a:off x="112713" y="1066803"/>
          <a:ext cx="3576637" cy="514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3637329" y="1729263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endParaRPr lang="en-US" altLang="zh-TW" sz="12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67" name="Text Box 3"/>
          <p:cNvSpPr txBox="1">
            <a:spLocks noChangeArrowheads="1"/>
          </p:cNvSpPr>
          <p:nvPr/>
        </p:nvSpPr>
        <p:spPr bwMode="gray">
          <a:xfrm>
            <a:off x="152400" y="16002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NT$bn</a:t>
            </a:r>
          </a:p>
        </p:txBody>
      </p:sp>
      <p:sp>
        <p:nvSpPr>
          <p:cNvPr id="152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494" y="283524"/>
            <a:ext cx="8458200" cy="512961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大企業、中小企業放款及房貸放款同步增加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5608637" y="1835788"/>
          <a:ext cx="3717925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21669" name="Line 5"/>
          <p:cNvSpPr>
            <a:spLocks noChangeShapeType="1"/>
          </p:cNvSpPr>
          <p:nvPr/>
        </p:nvSpPr>
        <p:spPr bwMode="gray">
          <a:xfrm>
            <a:off x="3648075" y="2964500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1" name="Line 7"/>
          <p:cNvSpPr>
            <a:spLocks noChangeShapeType="1"/>
          </p:cNvSpPr>
          <p:nvPr/>
        </p:nvSpPr>
        <p:spPr bwMode="gray">
          <a:xfrm>
            <a:off x="3648075" y="4158300"/>
            <a:ext cx="2000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2" name="Line 8"/>
          <p:cNvSpPr>
            <a:spLocks noChangeShapeType="1"/>
          </p:cNvSpPr>
          <p:nvPr/>
        </p:nvSpPr>
        <p:spPr bwMode="gray">
          <a:xfrm flipV="1">
            <a:off x="3635375" y="4650899"/>
            <a:ext cx="2159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3" name="Line 9"/>
          <p:cNvSpPr>
            <a:spLocks noChangeShapeType="1"/>
          </p:cNvSpPr>
          <p:nvPr/>
        </p:nvSpPr>
        <p:spPr bwMode="gray">
          <a:xfrm>
            <a:off x="3622675" y="4754087"/>
            <a:ext cx="231775" cy="131762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4" name="Line 10"/>
          <p:cNvSpPr>
            <a:spLocks noChangeShapeType="1"/>
          </p:cNvSpPr>
          <p:nvPr/>
        </p:nvSpPr>
        <p:spPr bwMode="gray">
          <a:xfrm>
            <a:off x="3622675" y="5250500"/>
            <a:ext cx="21907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5" name="Line 11"/>
          <p:cNvSpPr>
            <a:spLocks noChangeShapeType="1"/>
          </p:cNvSpPr>
          <p:nvPr/>
        </p:nvSpPr>
        <p:spPr bwMode="gray">
          <a:xfrm>
            <a:off x="3622675" y="5580700"/>
            <a:ext cx="21907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8" name="Rectangle 14"/>
          <p:cNvSpPr>
            <a:spLocks noChangeArrowheads="1"/>
          </p:cNvSpPr>
          <p:nvPr/>
        </p:nvSpPr>
        <p:spPr bwMode="auto">
          <a:xfrm>
            <a:off x="5943600" y="1136904"/>
            <a:ext cx="304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</a:t>
            </a:r>
            <a:r>
              <a: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1Q/21 </a:t>
            </a: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放款分佈 </a:t>
            </a:r>
            <a:r>
              <a: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依客戶別</a:t>
            </a:r>
          </a:p>
        </p:txBody>
      </p:sp>
      <p:sp>
        <p:nvSpPr>
          <p:cNvPr id="1521679" name="Rectangle 15"/>
          <p:cNvSpPr>
            <a:spLocks noChangeArrowheads="1"/>
          </p:cNvSpPr>
          <p:nvPr/>
        </p:nvSpPr>
        <p:spPr bwMode="auto">
          <a:xfrm>
            <a:off x="304800" y="1136904"/>
            <a:ext cx="5450906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兆豐銀行季末放款餘額*</a:t>
            </a:r>
          </a:p>
        </p:txBody>
      </p:sp>
      <p:sp>
        <p:nvSpPr>
          <p:cNvPr id="1521680" name="Text Box 16"/>
          <p:cNvSpPr txBox="1">
            <a:spLocks noChangeArrowheads="1"/>
          </p:cNvSpPr>
          <p:nvPr/>
        </p:nvSpPr>
        <p:spPr bwMode="gray">
          <a:xfrm>
            <a:off x="206375" y="6373813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 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**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包含政府相關之非營利機構等。</a:t>
            </a:r>
          </a:p>
        </p:txBody>
      </p:sp>
      <p:sp>
        <p:nvSpPr>
          <p:cNvPr id="1521681" name="Text Box 17"/>
          <p:cNvSpPr txBox="1">
            <a:spLocks noChangeArrowheads="1"/>
          </p:cNvSpPr>
          <p:nvPr/>
        </p:nvSpPr>
        <p:spPr bwMode="gray">
          <a:xfrm>
            <a:off x="3863975" y="2824800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大型企業</a:t>
            </a:r>
          </a:p>
        </p:txBody>
      </p:sp>
      <p:sp>
        <p:nvSpPr>
          <p:cNvPr id="1521682" name="Text Box 18"/>
          <p:cNvSpPr txBox="1">
            <a:spLocks noChangeArrowheads="1"/>
          </p:cNvSpPr>
          <p:nvPr/>
        </p:nvSpPr>
        <p:spPr bwMode="gray">
          <a:xfrm>
            <a:off x="3863975" y="4024950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</a:t>
            </a:r>
          </a:p>
        </p:txBody>
      </p:sp>
      <p:sp>
        <p:nvSpPr>
          <p:cNvPr id="1521683" name="Text Box 19"/>
          <p:cNvSpPr txBox="1">
            <a:spLocks noChangeArrowheads="1"/>
          </p:cNvSpPr>
          <p:nvPr/>
        </p:nvSpPr>
        <p:spPr bwMode="gray">
          <a:xfrm>
            <a:off x="3886200" y="4498499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其他企業**</a:t>
            </a:r>
          </a:p>
        </p:txBody>
      </p:sp>
      <p:sp>
        <p:nvSpPr>
          <p:cNvPr id="1521684" name="Text Box 20"/>
          <p:cNvSpPr txBox="1">
            <a:spLocks noChangeArrowheads="1"/>
          </p:cNvSpPr>
          <p:nvPr/>
        </p:nvSpPr>
        <p:spPr bwMode="gray">
          <a:xfrm>
            <a:off x="3876675" y="4736624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政府相關企業</a:t>
            </a:r>
          </a:p>
        </p:txBody>
      </p:sp>
      <p:sp>
        <p:nvSpPr>
          <p:cNvPr id="1521685" name="Text Box 21"/>
          <p:cNvSpPr txBox="1">
            <a:spLocks noChangeArrowheads="1"/>
          </p:cNvSpPr>
          <p:nvPr/>
        </p:nvSpPr>
        <p:spPr bwMode="gray">
          <a:xfrm>
            <a:off x="3857625" y="5101275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房貸</a:t>
            </a:r>
          </a:p>
        </p:txBody>
      </p:sp>
      <p:sp>
        <p:nvSpPr>
          <p:cNvPr id="1521686" name="Text Box 22"/>
          <p:cNvSpPr txBox="1">
            <a:spLocks noChangeArrowheads="1"/>
          </p:cNvSpPr>
          <p:nvPr/>
        </p:nvSpPr>
        <p:spPr bwMode="gray">
          <a:xfrm>
            <a:off x="3838575" y="5415600"/>
            <a:ext cx="1600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其他消金放款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gray">
          <a:xfrm>
            <a:off x="4797125" y="1481931"/>
            <a:ext cx="990600" cy="228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成長趨勢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gray">
          <a:xfrm>
            <a:off x="4239902" y="5229069"/>
            <a:ext cx="671524" cy="187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gray">
          <a:xfrm>
            <a:off x="4600575" y="4174842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gray">
          <a:xfrm>
            <a:off x="4684112" y="2964500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gray">
          <a:xfrm>
            <a:off x="4632594" y="1839249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gray">
          <a:xfrm>
            <a:off x="3711532" y="1857821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18011"/>
              </p:ext>
            </p:extLst>
          </p:nvPr>
        </p:nvGraphicFramePr>
        <p:xfrm>
          <a:off x="5608637" y="1835788"/>
          <a:ext cx="3717925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2715180" y="1749146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1,990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gray">
          <a:xfrm>
            <a:off x="2040974" y="186734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1,901</a:t>
            </a: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gray">
          <a:xfrm>
            <a:off x="-101523" y="189068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1,888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gray">
          <a:xfrm>
            <a:off x="661281" y="187812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1,901</a:t>
            </a: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gray">
          <a:xfrm>
            <a:off x="4944788" y="2801817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-5.3%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8.2%</a:t>
            </a:r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gray">
          <a:xfrm>
            <a:off x="4954256" y="1745903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5.4%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4.7%</a:t>
            </a: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gray">
          <a:xfrm>
            <a:off x="4911425" y="39678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8.9%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2.0%</a:t>
            </a: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gray">
          <a:xfrm>
            <a:off x="4911425" y="5038569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20.3%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4.7%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gray">
          <a:xfrm>
            <a:off x="1353332" y="1878121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1,898</a:t>
            </a:r>
          </a:p>
        </p:txBody>
      </p:sp>
    </p:spTree>
    <p:extLst>
      <p:ext uri="{BB962C8B-B14F-4D97-AF65-F5344CB8AC3E}">
        <p14:creationId xmlns:p14="http://schemas.microsoft.com/office/powerpoint/2010/main" val="352924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109454"/>
              </p:ext>
            </p:extLst>
          </p:nvPr>
        </p:nvGraphicFramePr>
        <p:xfrm>
          <a:off x="50800" y="1017588"/>
          <a:ext cx="4710113" cy="530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52720404"/>
              </p:ext>
            </p:extLst>
          </p:nvPr>
        </p:nvGraphicFramePr>
        <p:xfrm>
          <a:off x="5671058" y="2111335"/>
          <a:ext cx="3460750" cy="314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4440" name="Text Box 8"/>
          <p:cNvSpPr txBox="1">
            <a:spLocks noChangeArrowheads="1"/>
          </p:cNvSpPr>
          <p:nvPr/>
        </p:nvSpPr>
        <p:spPr bwMode="gray">
          <a:xfrm>
            <a:off x="152400" y="1586232"/>
            <a:ext cx="1676400" cy="220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NT$BN</a:t>
            </a:r>
          </a:p>
        </p:txBody>
      </p:sp>
      <p:sp>
        <p:nvSpPr>
          <p:cNvPr id="1554443" name="Rectangle 11"/>
          <p:cNvSpPr>
            <a:spLocks noChangeArrowheads="1"/>
          </p:cNvSpPr>
          <p:nvPr/>
        </p:nvSpPr>
        <p:spPr bwMode="auto">
          <a:xfrm>
            <a:off x="5791200" y="1209675"/>
            <a:ext cx="326707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1Q/21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放款分佈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依產業別*</a:t>
            </a:r>
            <a:endParaRPr lang="en-US" altLang="zh-TW" dirty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1554444" name="Rectangle 12"/>
          <p:cNvSpPr>
            <a:spLocks noChangeArrowheads="1"/>
          </p:cNvSpPr>
          <p:nvPr/>
        </p:nvSpPr>
        <p:spPr bwMode="auto">
          <a:xfrm>
            <a:off x="152400" y="1209675"/>
            <a:ext cx="54102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兆豐銀行放款餘額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-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依產業別*</a:t>
            </a:r>
          </a:p>
        </p:txBody>
      </p:sp>
      <p:sp>
        <p:nvSpPr>
          <p:cNvPr id="1554445" name="Text Box 13"/>
          <p:cNvSpPr txBox="1">
            <a:spLocks noChangeArrowheads="1"/>
          </p:cNvSpPr>
          <p:nvPr/>
        </p:nvSpPr>
        <p:spPr bwMode="gray">
          <a:xfrm>
            <a:off x="200025" y="6381750"/>
            <a:ext cx="8534400" cy="43306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Char char="•"/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54446" name="Rectangle 14"/>
          <p:cNvSpPr>
            <a:spLocks noChangeArrowheads="1"/>
          </p:cNvSpPr>
          <p:nvPr/>
        </p:nvSpPr>
        <p:spPr bwMode="black">
          <a:xfrm>
            <a:off x="269875" y="36685"/>
            <a:ext cx="8604250" cy="980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製造業放款明顯增溫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 其他各產業放款需求亦呈現成長動能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gray">
          <a:xfrm>
            <a:off x="4765106" y="1592263"/>
            <a:ext cx="990600" cy="228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成長趨勢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>
            <a:off x="4876800" y="1825625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YoY:0.3%</a:t>
            </a:r>
          </a:p>
          <a:p>
            <a:r>
              <a:rPr lang="en-US" altLang="zh-TW" sz="1000" dirty="0" err="1">
                <a:solidFill>
                  <a:srgbClr val="FF0000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rgbClr val="FF0000"/>
                </a:solidFill>
                <a:latin typeface="微軟正黑體"/>
                <a:ea typeface="微軟正黑體"/>
              </a:rPr>
              <a:t>: 7.3%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gray">
          <a:xfrm>
            <a:off x="4865716" y="2859218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12.8%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1.4%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gray">
          <a:xfrm>
            <a:off x="4876800" y="33528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2.9%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4.3%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gray">
          <a:xfrm>
            <a:off x="4876800" y="2310852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0.3%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2.5%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gray">
          <a:xfrm>
            <a:off x="4876800" y="38354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-11.0%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4.3%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gray">
          <a:xfrm>
            <a:off x="4876800" y="43434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-5.0%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1.6%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gray">
          <a:xfrm>
            <a:off x="4876800" y="57912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-0.3%</a:t>
            </a:r>
          </a:p>
          <a:p>
            <a:r>
              <a:rPr lang="en-US" altLang="zh-TW" sz="10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-1.5%</a:t>
            </a: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gray">
          <a:xfrm>
            <a:off x="4865716" y="5285192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17.0%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6.5%</a:t>
            </a: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gray">
          <a:xfrm>
            <a:off x="4876800" y="48006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-14.1%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-13.0%</a:t>
            </a:r>
          </a:p>
        </p:txBody>
      </p:sp>
    </p:spTree>
    <p:extLst>
      <p:ext uri="{BB962C8B-B14F-4D97-AF65-F5344CB8AC3E}">
        <p14:creationId xmlns:p14="http://schemas.microsoft.com/office/powerpoint/2010/main" val="246621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Text Box 2"/>
          <p:cNvSpPr txBox="1">
            <a:spLocks noChangeArrowheads="1"/>
          </p:cNvSpPr>
          <p:nvPr/>
        </p:nvSpPr>
        <p:spPr bwMode="gray">
          <a:xfrm>
            <a:off x="228600" y="1676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NT$bn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61950" y="152400"/>
            <a:ext cx="8534400" cy="685800"/>
          </a:xfrm>
          <a:noFill/>
          <a:ln/>
        </p:spPr>
        <p:txBody>
          <a:bodyPr>
            <a:noAutofit/>
          </a:bodyPr>
          <a:lstStyle/>
          <a:p>
            <a:r>
              <a:rPr lang="en-US" altLang="zh-TW" dirty="0"/>
              <a:t>1Q/21</a:t>
            </a:r>
            <a:r>
              <a:rPr lang="zh-TW" altLang="en-US" dirty="0"/>
              <a:t> </a:t>
            </a:r>
            <a:r>
              <a:rPr lang="en-US" altLang="zh-TW" dirty="0"/>
              <a:t>OBU</a:t>
            </a:r>
            <a:r>
              <a:rPr lang="zh-TW" altLang="en-US" dirty="0"/>
              <a:t>及國內分行放款需求亮眼</a:t>
            </a:r>
            <a:endParaRPr lang="en-US" altLang="zh-TW" dirty="0"/>
          </a:p>
        </p:txBody>
      </p:sp>
      <p:sp>
        <p:nvSpPr>
          <p:cNvPr id="1523716" name="Text Box 4"/>
          <p:cNvSpPr txBox="1">
            <a:spLocks noChangeArrowheads="1"/>
          </p:cNvSpPr>
          <p:nvPr/>
        </p:nvSpPr>
        <p:spPr bwMode="gray">
          <a:xfrm>
            <a:off x="4038600" y="41910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國內分行</a:t>
            </a:r>
          </a:p>
        </p:txBody>
      </p:sp>
      <p:sp>
        <p:nvSpPr>
          <p:cNvPr id="1523717" name="Text Box 5"/>
          <p:cNvSpPr txBox="1">
            <a:spLocks noChangeArrowheads="1"/>
          </p:cNvSpPr>
          <p:nvPr/>
        </p:nvSpPr>
        <p:spPr bwMode="gray">
          <a:xfrm>
            <a:off x="3962400" y="28194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OBU</a:t>
            </a:r>
          </a:p>
        </p:txBody>
      </p:sp>
      <p:sp>
        <p:nvSpPr>
          <p:cNvPr id="1523718" name="Text Box 6"/>
          <p:cNvSpPr txBox="1">
            <a:spLocks noChangeArrowheads="1"/>
          </p:cNvSpPr>
          <p:nvPr/>
        </p:nvSpPr>
        <p:spPr bwMode="gray">
          <a:xfrm>
            <a:off x="4114800" y="2209800"/>
            <a:ext cx="10287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海外分行</a:t>
            </a:r>
          </a:p>
        </p:txBody>
      </p:sp>
      <p:sp>
        <p:nvSpPr>
          <p:cNvPr id="1523719" name="Line 7"/>
          <p:cNvSpPr>
            <a:spLocks noChangeShapeType="1"/>
          </p:cNvSpPr>
          <p:nvPr/>
        </p:nvSpPr>
        <p:spPr bwMode="gray">
          <a:xfrm>
            <a:off x="4038600" y="43434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1" name="Line 9"/>
          <p:cNvSpPr>
            <a:spLocks noChangeShapeType="1"/>
          </p:cNvSpPr>
          <p:nvPr/>
        </p:nvSpPr>
        <p:spPr bwMode="gray">
          <a:xfrm>
            <a:off x="4038600" y="24384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2" name="Line 10"/>
          <p:cNvSpPr>
            <a:spLocks noChangeShapeType="1"/>
          </p:cNvSpPr>
          <p:nvPr/>
        </p:nvSpPr>
        <p:spPr bwMode="gray">
          <a:xfrm>
            <a:off x="4076700" y="295275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4" name="Rectangle 12"/>
          <p:cNvSpPr>
            <a:spLocks noChangeArrowheads="1"/>
          </p:cNvSpPr>
          <p:nvPr/>
        </p:nvSpPr>
        <p:spPr bwMode="auto">
          <a:xfrm>
            <a:off x="228600" y="1295400"/>
            <a:ext cx="861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放款分佈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依地區別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 * </a:t>
            </a:r>
          </a:p>
        </p:txBody>
      </p:sp>
      <p:sp>
        <p:nvSpPr>
          <p:cNvPr id="1523725" name="Text Box 13"/>
          <p:cNvSpPr txBox="1">
            <a:spLocks noChangeArrowheads="1"/>
          </p:cNvSpPr>
          <p:nvPr/>
        </p:nvSpPr>
        <p:spPr bwMode="gray">
          <a:xfrm>
            <a:off x="190500" y="6353175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OBU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為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Off-Shore Banking Unit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之縮寫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80608"/>
              </p:ext>
            </p:extLst>
          </p:nvPr>
        </p:nvGraphicFramePr>
        <p:xfrm>
          <a:off x="5842000" y="1955800"/>
          <a:ext cx="37084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433946"/>
              </p:ext>
            </p:extLst>
          </p:nvPr>
        </p:nvGraphicFramePr>
        <p:xfrm>
          <a:off x="144509" y="1412080"/>
          <a:ext cx="4279900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5181600" y="2133600"/>
            <a:ext cx="1066800" cy="609600"/>
          </a:xfrm>
          <a:prstGeom prst="wedgeRoundRectCallout">
            <a:avLst>
              <a:gd name="adj1" fmla="val -71130"/>
              <a:gd name="adj2" fmla="val -781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0.5%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-1.2%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181600" y="2971800"/>
            <a:ext cx="1066800" cy="609600"/>
          </a:xfrm>
          <a:prstGeom prst="wedgeRoundRectCallout">
            <a:avLst>
              <a:gd name="adj1" fmla="val -88097"/>
              <a:gd name="adj2" fmla="val -4531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-12.6%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6.1%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>
            <a:off x="5181600" y="4419600"/>
            <a:ext cx="1066800" cy="609600"/>
          </a:xfrm>
          <a:prstGeom prst="wedgeRoundRectCallout">
            <a:avLst>
              <a:gd name="adj1" fmla="val -71130"/>
              <a:gd name="adj2" fmla="val -5312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10.4%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6.0%</a:t>
            </a:r>
          </a:p>
        </p:txBody>
      </p:sp>
    </p:spTree>
    <p:extLst>
      <p:ext uri="{BB962C8B-B14F-4D97-AF65-F5344CB8AC3E}">
        <p14:creationId xmlns:p14="http://schemas.microsoft.com/office/powerpoint/2010/main" val="398035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35" name="Rectangle 3"/>
          <p:cNvSpPr>
            <a:spLocks noChangeArrowheads="1"/>
          </p:cNvSpPr>
          <p:nvPr/>
        </p:nvSpPr>
        <p:spPr bwMode="auto">
          <a:xfrm>
            <a:off x="228600" y="1295400"/>
            <a:ext cx="861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兆豐銀行當季平均放款餘額分佈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依幣別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: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台幣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vs.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外幣放款 *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 </a:t>
            </a:r>
          </a:p>
        </p:txBody>
      </p:sp>
      <p:sp>
        <p:nvSpPr>
          <p:cNvPr id="1604611" name="Text Box 7"/>
          <p:cNvSpPr txBox="1">
            <a:spLocks noChangeArrowheads="1"/>
          </p:cNvSpPr>
          <p:nvPr/>
        </p:nvSpPr>
        <p:spPr bwMode="gray">
          <a:xfrm>
            <a:off x="4152900" y="1676399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</a:t>
            </a:r>
            <a:r>
              <a:rPr lang="en-US" altLang="zh-TW" sz="1200" b="1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NT$bn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604613" name="Text Box 24"/>
          <p:cNvSpPr txBox="1">
            <a:spLocks noChangeArrowheads="1"/>
          </p:cNvSpPr>
          <p:nvPr/>
        </p:nvSpPr>
        <p:spPr bwMode="gray">
          <a:xfrm>
            <a:off x="4114800" y="27432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台幣放款</a:t>
            </a:r>
          </a:p>
        </p:txBody>
      </p:sp>
      <p:sp>
        <p:nvSpPr>
          <p:cNvPr id="1604614" name="Text Box 25"/>
          <p:cNvSpPr txBox="1">
            <a:spLocks noChangeArrowheads="1"/>
          </p:cNvSpPr>
          <p:nvPr/>
        </p:nvSpPr>
        <p:spPr bwMode="gray">
          <a:xfrm>
            <a:off x="4038600" y="22098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外幣放款**</a:t>
            </a:r>
          </a:p>
        </p:txBody>
      </p:sp>
      <p:sp>
        <p:nvSpPr>
          <p:cNvPr id="1604615" name="Line 30"/>
          <p:cNvSpPr>
            <a:spLocks noChangeShapeType="1"/>
          </p:cNvSpPr>
          <p:nvPr/>
        </p:nvSpPr>
        <p:spPr bwMode="gray">
          <a:xfrm>
            <a:off x="4114800" y="28956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16" name="Line 39"/>
          <p:cNvSpPr>
            <a:spLocks noChangeShapeType="1"/>
          </p:cNvSpPr>
          <p:nvPr/>
        </p:nvSpPr>
        <p:spPr bwMode="gray">
          <a:xfrm>
            <a:off x="4076700" y="2324100"/>
            <a:ext cx="152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23" name="Rectangle 32"/>
          <p:cNvSpPr>
            <a:spLocks noChangeArrowheads="1"/>
          </p:cNvSpPr>
          <p:nvPr/>
        </p:nvSpPr>
        <p:spPr bwMode="auto">
          <a:xfrm>
            <a:off x="304800" y="4038600"/>
            <a:ext cx="8534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兆豐銀行美元當季平均放款餘額趨勢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 </a:t>
            </a:r>
            <a:endParaRPr lang="en-US" altLang="zh-TW" b="1" dirty="0">
              <a:solidFill>
                <a:prstClr val="white"/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604624" name="Text Box 50"/>
          <p:cNvSpPr txBox="1">
            <a:spLocks noChangeArrowheads="1"/>
          </p:cNvSpPr>
          <p:nvPr/>
        </p:nvSpPr>
        <p:spPr bwMode="gray">
          <a:xfrm>
            <a:off x="4114800" y="44196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NT$ billion</a:t>
            </a:r>
          </a:p>
        </p:txBody>
      </p:sp>
      <p:sp>
        <p:nvSpPr>
          <p:cNvPr id="1604631" name="Text Box 38"/>
          <p:cNvSpPr txBox="1">
            <a:spLocks noChangeArrowheads="1"/>
          </p:cNvSpPr>
          <p:nvPr/>
        </p:nvSpPr>
        <p:spPr bwMode="gray">
          <a:xfrm>
            <a:off x="4038600" y="6019800"/>
            <a:ext cx="838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0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美元匯率</a:t>
            </a:r>
          </a:p>
        </p:txBody>
      </p:sp>
      <p:sp>
        <p:nvSpPr>
          <p:cNvPr id="1604632" name="Text Box 24"/>
          <p:cNvSpPr txBox="1">
            <a:spLocks noChangeArrowheads="1"/>
          </p:cNvSpPr>
          <p:nvPr/>
        </p:nvSpPr>
        <p:spPr bwMode="gray">
          <a:xfrm>
            <a:off x="4114800" y="535860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美元放款**</a:t>
            </a:r>
          </a:p>
        </p:txBody>
      </p:sp>
      <p:sp>
        <p:nvSpPr>
          <p:cNvPr id="1604633" name="Line 30"/>
          <p:cNvSpPr>
            <a:spLocks noChangeShapeType="1"/>
          </p:cNvSpPr>
          <p:nvPr/>
        </p:nvSpPr>
        <p:spPr bwMode="gray">
          <a:xfrm>
            <a:off x="4114800" y="5511006"/>
            <a:ext cx="152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34" name="Rectangle 8"/>
          <p:cNvSpPr>
            <a:spLocks noChangeArrowheads="1"/>
          </p:cNvSpPr>
          <p:nvPr/>
        </p:nvSpPr>
        <p:spPr bwMode="black">
          <a:xfrm>
            <a:off x="304800" y="251165"/>
            <a:ext cx="868680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台幣放款持續成長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 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/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美元放款止跌回穩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36" name="Text Box 28"/>
          <p:cNvSpPr txBox="1">
            <a:spLocks noChangeArrowheads="1"/>
          </p:cNvSpPr>
          <p:nvPr/>
        </p:nvSpPr>
        <p:spPr bwMode="gray">
          <a:xfrm>
            <a:off x="228600" y="6378702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  兆豐銀行當季平均餘額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，含一般放款、應收帳款融資、進出口信用狀融資、催收款但不包含信用卡循環餘額及保證。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 外幣放款及美元放款含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OBU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、國外分行及部分國內分行放款。</a:t>
            </a:r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1882"/>
              </p:ext>
            </p:extLst>
          </p:nvPr>
        </p:nvGraphicFramePr>
        <p:xfrm>
          <a:off x="5689600" y="965200"/>
          <a:ext cx="37084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26606"/>
              </p:ext>
            </p:extLst>
          </p:nvPr>
        </p:nvGraphicFramePr>
        <p:xfrm>
          <a:off x="241300" y="1733675"/>
          <a:ext cx="4254500" cy="205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3564"/>
              </p:ext>
            </p:extLst>
          </p:nvPr>
        </p:nvGraphicFramePr>
        <p:xfrm>
          <a:off x="111125" y="4420032"/>
          <a:ext cx="4346575" cy="16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5367528" y="4646359"/>
            <a:ext cx="1066800" cy="609600"/>
          </a:xfrm>
          <a:prstGeom prst="wedgeRoundRectCallout">
            <a:avLst>
              <a:gd name="adj1" fmla="val -103792"/>
              <a:gd name="adj2" fmla="val 5989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-9.5%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1.4%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gray">
          <a:xfrm>
            <a:off x="3535289" y="6016541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28.93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gray">
          <a:xfrm>
            <a:off x="454700" y="6019802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31.02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gray">
          <a:xfrm>
            <a:off x="2815961" y="6019800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29.10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gray">
          <a:xfrm>
            <a:off x="2036887" y="6019801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29.63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gray">
          <a:xfrm>
            <a:off x="1216700" y="6048128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30.08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>
            <a:off x="5367528" y="5522912"/>
            <a:ext cx="1066800" cy="609600"/>
          </a:xfrm>
          <a:prstGeom prst="wedgeRoundRectCallout">
            <a:avLst>
              <a:gd name="adj1" fmla="val -105506"/>
              <a:gd name="adj2" fmla="val 4489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-5.6%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-1.4%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>
            <a:off x="5257800" y="2209800"/>
            <a:ext cx="1066800" cy="609600"/>
          </a:xfrm>
          <a:prstGeom prst="wedgeRoundRectCallout">
            <a:avLst>
              <a:gd name="adj1" fmla="val -71130"/>
              <a:gd name="adj2" fmla="val -2500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-4.6%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 0.8%</a:t>
            </a: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gray">
          <a:xfrm>
            <a:off x="5257800" y="3124200"/>
            <a:ext cx="1066800" cy="609600"/>
          </a:xfrm>
          <a:prstGeom prst="wedgeRoundRectCallout">
            <a:avLst>
              <a:gd name="adj1" fmla="val -73810"/>
              <a:gd name="adj2" fmla="val -6875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</a:t>
            </a: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 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8.1%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2.1%</a:t>
            </a:r>
          </a:p>
        </p:txBody>
      </p:sp>
    </p:spTree>
    <p:extLst>
      <p:ext uri="{BB962C8B-B14F-4D97-AF65-F5344CB8AC3E}">
        <p14:creationId xmlns:p14="http://schemas.microsoft.com/office/powerpoint/2010/main" val="20008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8" name="Text Box 14"/>
          <p:cNvSpPr txBox="1">
            <a:spLocks noChangeArrowheads="1"/>
          </p:cNvSpPr>
          <p:nvPr/>
        </p:nvSpPr>
        <p:spPr bwMode="gray">
          <a:xfrm>
            <a:off x="3733800" y="337359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台幣定存</a:t>
            </a:r>
          </a:p>
        </p:txBody>
      </p:sp>
      <p:sp>
        <p:nvSpPr>
          <p:cNvPr id="1526799" name="Text Box 15"/>
          <p:cNvSpPr txBox="1">
            <a:spLocks noChangeArrowheads="1"/>
          </p:cNvSpPr>
          <p:nvPr/>
        </p:nvSpPr>
        <p:spPr bwMode="gray">
          <a:xfrm>
            <a:off x="3733800" y="421179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外幣活存</a:t>
            </a:r>
          </a:p>
        </p:txBody>
      </p:sp>
      <p:sp>
        <p:nvSpPr>
          <p:cNvPr id="1526787" name="Rectangle 3"/>
          <p:cNvSpPr>
            <a:spLocks noChangeArrowheads="1"/>
          </p:cNvSpPr>
          <p:nvPr/>
        </p:nvSpPr>
        <p:spPr bwMode="auto">
          <a:xfrm>
            <a:off x="266700" y="1295400"/>
            <a:ext cx="40767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兆豐銀行存款餘額 *</a:t>
            </a:r>
          </a:p>
        </p:txBody>
      </p:sp>
      <p:sp>
        <p:nvSpPr>
          <p:cNvPr id="1526788" name="Text Box 4"/>
          <p:cNvSpPr txBox="1">
            <a:spLocks noChangeArrowheads="1"/>
          </p:cNvSpPr>
          <p:nvPr/>
        </p:nvSpPr>
        <p:spPr bwMode="gray">
          <a:xfrm>
            <a:off x="266700" y="1676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</a:t>
            </a:r>
            <a:r>
              <a:rPr lang="en-US" altLang="zh-TW" sz="1200" b="1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NT$bn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89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414464"/>
            <a:ext cx="8905875" cy="512961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1Q/21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台外幣活存持續增加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1Q/21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台幣定存增加有助於未來台幣放款動能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5191704"/>
              </p:ext>
            </p:extLst>
          </p:nvPr>
        </p:nvGraphicFramePr>
        <p:xfrm>
          <a:off x="5350668" y="2330450"/>
          <a:ext cx="3078163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26791" name="Line 7"/>
          <p:cNvSpPr>
            <a:spLocks noChangeShapeType="1"/>
          </p:cNvSpPr>
          <p:nvPr/>
        </p:nvSpPr>
        <p:spPr bwMode="gray">
          <a:xfrm>
            <a:off x="3708400" y="3525996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gray">
          <a:xfrm>
            <a:off x="3733800" y="4364196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4" name="Line 10"/>
          <p:cNvSpPr>
            <a:spLocks noChangeShapeType="1"/>
          </p:cNvSpPr>
          <p:nvPr/>
        </p:nvSpPr>
        <p:spPr bwMode="gray">
          <a:xfrm>
            <a:off x="3673475" y="54102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7" name="Text Box 13"/>
          <p:cNvSpPr txBox="1">
            <a:spLocks noChangeArrowheads="1"/>
          </p:cNvSpPr>
          <p:nvPr/>
        </p:nvSpPr>
        <p:spPr bwMode="gray">
          <a:xfrm>
            <a:off x="3791204" y="2438400"/>
            <a:ext cx="10795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外幣定存</a:t>
            </a:r>
          </a:p>
        </p:txBody>
      </p:sp>
      <p:sp>
        <p:nvSpPr>
          <p:cNvPr id="1526800" name="Text Box 16"/>
          <p:cNvSpPr txBox="1">
            <a:spLocks noChangeArrowheads="1"/>
          </p:cNvSpPr>
          <p:nvPr/>
        </p:nvSpPr>
        <p:spPr bwMode="gray">
          <a:xfrm>
            <a:off x="3733800" y="52578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台幣活存</a:t>
            </a:r>
          </a:p>
        </p:txBody>
      </p:sp>
      <p:sp>
        <p:nvSpPr>
          <p:cNvPr id="1526801" name="Rectangle 17"/>
          <p:cNvSpPr>
            <a:spLocks noChangeArrowheads="1"/>
          </p:cNvSpPr>
          <p:nvPr/>
        </p:nvSpPr>
        <p:spPr bwMode="auto">
          <a:xfrm>
            <a:off x="4889500" y="1295400"/>
            <a:ext cx="40005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存款分佈 </a:t>
            </a:r>
          </a:p>
        </p:txBody>
      </p:sp>
      <p:sp>
        <p:nvSpPr>
          <p:cNvPr id="1526802" name="Text Box 18"/>
          <p:cNvSpPr txBox="1">
            <a:spLocks noChangeArrowheads="1"/>
          </p:cNvSpPr>
          <p:nvPr/>
        </p:nvSpPr>
        <p:spPr bwMode="gray">
          <a:xfrm>
            <a:off x="266700" y="6429375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存款餘額不含銀行同業存款、央行存款及中華郵政轉存款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包含個人及企業存款但不含央行及同業存款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26961" name="Line 23"/>
          <p:cNvSpPr>
            <a:spLocks noChangeShapeType="1"/>
          </p:cNvSpPr>
          <p:nvPr/>
        </p:nvSpPr>
        <p:spPr bwMode="gray">
          <a:xfrm>
            <a:off x="3715004" y="25908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72466"/>
              </p:ext>
            </p:extLst>
          </p:nvPr>
        </p:nvGraphicFramePr>
        <p:xfrm>
          <a:off x="381000" y="1676400"/>
          <a:ext cx="3736975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3810000" y="1676400"/>
            <a:ext cx="1066800" cy="609600"/>
          </a:xfrm>
          <a:prstGeom prst="wedgeRoundRectCallout">
            <a:avLst>
              <a:gd name="adj1" fmla="val -62268"/>
              <a:gd name="adj2" fmla="val -12073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14.2%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5.8%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1158950" y="2127164"/>
            <a:ext cx="762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2,476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gray">
          <a:xfrm>
            <a:off x="69698" y="2230059"/>
            <a:ext cx="1219199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Total:2,402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gray">
          <a:xfrm>
            <a:off x="3098800" y="1806447"/>
            <a:ext cx="6096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2,402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gray">
          <a:xfrm>
            <a:off x="1850121" y="2206483"/>
            <a:ext cx="6381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2,442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gray">
          <a:xfrm>
            <a:off x="2476836" y="2013252"/>
            <a:ext cx="685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2,593</a:t>
            </a:r>
          </a:p>
        </p:txBody>
      </p:sp>
    </p:spTree>
    <p:extLst>
      <p:ext uri="{BB962C8B-B14F-4D97-AF65-F5344CB8AC3E}">
        <p14:creationId xmlns:p14="http://schemas.microsoft.com/office/powerpoint/2010/main" val="403488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90" name="Text Box 43"/>
          <p:cNvSpPr txBox="1">
            <a:spLocks noChangeArrowheads="1"/>
          </p:cNvSpPr>
          <p:nvPr/>
        </p:nvSpPr>
        <p:spPr bwMode="gray">
          <a:xfrm>
            <a:off x="381000" y="6336319"/>
            <a:ext cx="7553325" cy="54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61950" indent="-3619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7088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5075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063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  整體存放比以當期末放款餘額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存款餘額計算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spcAft>
                <a:spcPct val="25000"/>
              </a:spcAft>
            </a:pP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 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美元存放比以當期平均放款餘額／平均存款餘額計算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spcAft>
                <a:spcPct val="25000"/>
              </a:spcAft>
            </a:pP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***  資料來源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中央銀行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82091" name="Rectangle 8"/>
          <p:cNvSpPr>
            <a:spLocks noChangeArrowheads="1"/>
          </p:cNvSpPr>
          <p:nvPr/>
        </p:nvSpPr>
        <p:spPr bwMode="black">
          <a:xfrm>
            <a:off x="338137" y="274382"/>
            <a:ext cx="8905875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存放比略降主係活存增加所致</a:t>
            </a:r>
          </a:p>
        </p:txBody>
      </p:sp>
      <p:sp>
        <p:nvSpPr>
          <p:cNvPr id="1582106" name="Rectangle 3"/>
          <p:cNvSpPr>
            <a:spLocks noChangeArrowheads="1"/>
          </p:cNvSpPr>
          <p:nvPr/>
        </p:nvSpPr>
        <p:spPr bwMode="auto">
          <a:xfrm>
            <a:off x="304800" y="1447800"/>
            <a:ext cx="4114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兆豐銀行整體存放比*</a:t>
            </a:r>
          </a:p>
        </p:txBody>
      </p:sp>
      <p:sp>
        <p:nvSpPr>
          <p:cNvPr id="1582108" name="Rectangle 3"/>
          <p:cNvSpPr>
            <a:spLocks noChangeArrowheads="1"/>
          </p:cNvSpPr>
          <p:nvPr/>
        </p:nvSpPr>
        <p:spPr bwMode="auto">
          <a:xfrm>
            <a:off x="4791075" y="1447800"/>
            <a:ext cx="4114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兆豐銀行美元存放比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graphicFrame>
        <p:nvGraphicFramePr>
          <p:cNvPr id="9" name="圖表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080345"/>
              </p:ext>
            </p:extLst>
          </p:nvPr>
        </p:nvGraphicFramePr>
        <p:xfrm>
          <a:off x="-152400" y="1752600"/>
          <a:ext cx="472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99051"/>
              </p:ext>
            </p:extLst>
          </p:nvPr>
        </p:nvGraphicFramePr>
        <p:xfrm>
          <a:off x="4267200" y="1752600"/>
          <a:ext cx="472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887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42" y="76200"/>
            <a:ext cx="8604250" cy="691896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2800" dirty="0">
                <a:latin typeface="+mj-ea"/>
              </a:rPr>
              <a:t>存放利差持續上揚</a:t>
            </a:r>
          </a:p>
        </p:txBody>
      </p:sp>
      <p:sp>
        <p:nvSpPr>
          <p:cNvPr id="1597445" name="Text Box 5"/>
          <p:cNvSpPr txBox="1">
            <a:spLocks noChangeArrowheads="1"/>
          </p:cNvSpPr>
          <p:nvPr/>
        </p:nvSpPr>
        <p:spPr bwMode="gray">
          <a:xfrm>
            <a:off x="609600" y="6462782"/>
            <a:ext cx="8534400" cy="27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含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OBU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及海外分行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資料來源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中央銀行</a:t>
            </a:r>
          </a:p>
        </p:txBody>
      </p:sp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4876800" y="1219200"/>
            <a:ext cx="3962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" pitchFamily="34" charset="0"/>
              </a:rPr>
              <a:t>兆豐銀行海外放款存放利差*</a:t>
            </a:r>
          </a:p>
        </p:txBody>
      </p:sp>
      <p:sp>
        <p:nvSpPr>
          <p:cNvPr id="1597447" name="Rectangle 7"/>
          <p:cNvSpPr>
            <a:spLocks noChangeArrowheads="1"/>
          </p:cNvSpPr>
          <p:nvPr/>
        </p:nvSpPr>
        <p:spPr bwMode="auto">
          <a:xfrm>
            <a:off x="342900" y="1209675"/>
            <a:ext cx="40005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兆豐銀行總放款存放利差</a:t>
            </a:r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4876800" y="3762375"/>
            <a:ext cx="3962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" pitchFamily="34" charset="0"/>
              </a:rPr>
              <a:t>兆豐銀行國內放款存放利差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2616846"/>
              </p:ext>
            </p:extLst>
          </p:nvPr>
        </p:nvGraphicFramePr>
        <p:xfrm>
          <a:off x="508000" y="1733550"/>
          <a:ext cx="3937000" cy="472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05618820"/>
              </p:ext>
            </p:extLst>
          </p:nvPr>
        </p:nvGraphicFramePr>
        <p:xfrm>
          <a:off x="4907280" y="1524000"/>
          <a:ext cx="38703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03767040"/>
              </p:ext>
            </p:extLst>
          </p:nvPr>
        </p:nvGraphicFramePr>
        <p:xfrm>
          <a:off x="4851400" y="4165600"/>
          <a:ext cx="396557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61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4" name="Rectangle 1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42900" y="217164"/>
            <a:ext cx="8458200" cy="571500"/>
          </a:xfrm>
          <a:noFill/>
        </p:spPr>
        <p:txBody>
          <a:bodyPr>
            <a:noAutofit/>
          </a:bodyPr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 外幣及美元</a:t>
            </a:r>
            <a:r>
              <a:rPr lang="en-US" altLang="zh-TW" sz="2800" dirty="0">
                <a:latin typeface="+mj-ea"/>
              </a:rPr>
              <a:t>NIM</a:t>
            </a:r>
            <a:r>
              <a:rPr lang="zh-TW" altLang="en-US" sz="2800" dirty="0">
                <a:latin typeface="+mj-ea"/>
              </a:rPr>
              <a:t>持續上揚</a:t>
            </a:r>
          </a:p>
        </p:txBody>
      </p:sp>
      <p:sp>
        <p:nvSpPr>
          <p:cNvPr id="1607686" name="Rectangle 32"/>
          <p:cNvSpPr>
            <a:spLocks noChangeArrowheads="1"/>
          </p:cNvSpPr>
          <p:nvPr/>
        </p:nvSpPr>
        <p:spPr bwMode="auto">
          <a:xfrm>
            <a:off x="5387356" y="1295400"/>
            <a:ext cx="242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外幣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4" name="Rectangle 32"/>
          <p:cNvSpPr>
            <a:spLocks noChangeArrowheads="1"/>
          </p:cNvSpPr>
          <p:nvPr/>
        </p:nvSpPr>
        <p:spPr bwMode="auto">
          <a:xfrm>
            <a:off x="1219200" y="12954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整體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5" name="Rectangle 32"/>
          <p:cNvSpPr>
            <a:spLocks noChangeArrowheads="1"/>
          </p:cNvSpPr>
          <p:nvPr/>
        </p:nvSpPr>
        <p:spPr bwMode="auto">
          <a:xfrm>
            <a:off x="5268293" y="3824617"/>
            <a:ext cx="267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台幣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7" name="Text Box 17"/>
          <p:cNvSpPr txBox="1">
            <a:spLocks noChangeArrowheads="1"/>
          </p:cNvSpPr>
          <p:nvPr/>
        </p:nvSpPr>
        <p:spPr bwMode="gray">
          <a:xfrm>
            <a:off x="619125" y="6429375"/>
            <a:ext cx="7315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淨利差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(NIM) =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年化之當期淨利息收入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當季平均孳息資產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淨利息收入乃當季數據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1234440" y="3827612"/>
            <a:ext cx="242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美元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09864"/>
              </p:ext>
            </p:extLst>
          </p:nvPr>
        </p:nvGraphicFramePr>
        <p:xfrm>
          <a:off x="5294172" y="17526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21940"/>
              </p:ext>
            </p:extLst>
          </p:nvPr>
        </p:nvGraphicFramePr>
        <p:xfrm>
          <a:off x="1081177" y="4191000"/>
          <a:ext cx="2692400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70534"/>
              </p:ext>
            </p:extLst>
          </p:nvPr>
        </p:nvGraphicFramePr>
        <p:xfrm>
          <a:off x="5253916" y="43434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7368"/>
              </p:ext>
            </p:extLst>
          </p:nvPr>
        </p:nvGraphicFramePr>
        <p:xfrm>
          <a:off x="1050535" y="17526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778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413172"/>
              </p:ext>
            </p:extLst>
          </p:nvPr>
        </p:nvGraphicFramePr>
        <p:xfrm>
          <a:off x="957663" y="2376583"/>
          <a:ext cx="6002337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2652" name="Text Box 28"/>
          <p:cNvSpPr txBox="1">
            <a:spLocks noChangeArrowheads="1"/>
          </p:cNvSpPr>
          <p:nvPr/>
        </p:nvSpPr>
        <p:spPr bwMode="gray">
          <a:xfrm>
            <a:off x="6961116" y="4050362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基金手續費</a:t>
            </a: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7350" y="113655"/>
            <a:ext cx="8604250" cy="589161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財富管理手續費收益持穩</a:t>
            </a:r>
          </a:p>
        </p:txBody>
      </p:sp>
      <p:sp>
        <p:nvSpPr>
          <p:cNvPr id="1562629" name="Text Box 5"/>
          <p:cNvSpPr txBox="1">
            <a:spLocks noChangeArrowheads="1"/>
          </p:cNvSpPr>
          <p:nvPr/>
        </p:nvSpPr>
        <p:spPr bwMode="auto">
          <a:xfrm>
            <a:off x="0" y="1676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62650" name="Rectangle 26"/>
          <p:cNvSpPr>
            <a:spLocks noChangeArrowheads="1"/>
          </p:cNvSpPr>
          <p:nvPr/>
        </p:nvSpPr>
        <p:spPr bwMode="auto">
          <a:xfrm>
            <a:off x="257175" y="1270000"/>
            <a:ext cx="873442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兆豐銀行財富管理手續費毛收益分佈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依產品別*</a:t>
            </a:r>
          </a:p>
        </p:txBody>
      </p:sp>
      <p:sp>
        <p:nvSpPr>
          <p:cNvPr id="1562651" name="Text Box 27"/>
          <p:cNvSpPr txBox="1">
            <a:spLocks noChangeArrowheads="1"/>
          </p:cNvSpPr>
          <p:nvPr/>
        </p:nvSpPr>
        <p:spPr bwMode="gray">
          <a:xfrm>
            <a:off x="7076275" y="5615425"/>
            <a:ext cx="11430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結構商品手續費</a:t>
            </a:r>
          </a:p>
        </p:txBody>
      </p:sp>
      <p:sp>
        <p:nvSpPr>
          <p:cNvPr id="1562653" name="Text Box 29"/>
          <p:cNvSpPr txBox="1">
            <a:spLocks noChangeArrowheads="1"/>
          </p:cNvSpPr>
          <p:nvPr/>
        </p:nvSpPr>
        <p:spPr bwMode="gray">
          <a:xfrm>
            <a:off x="6924020" y="4803595"/>
            <a:ext cx="140176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銀行保險手續費</a:t>
            </a:r>
          </a:p>
        </p:txBody>
      </p:sp>
      <p:sp>
        <p:nvSpPr>
          <p:cNvPr id="1562654" name="Text Box 30"/>
          <p:cNvSpPr txBox="1">
            <a:spLocks noChangeArrowheads="1"/>
          </p:cNvSpPr>
          <p:nvPr/>
        </p:nvSpPr>
        <p:spPr bwMode="gray">
          <a:xfrm>
            <a:off x="6838878" y="3191885"/>
            <a:ext cx="13414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管理費**</a:t>
            </a:r>
          </a:p>
        </p:txBody>
      </p:sp>
      <p:sp>
        <p:nvSpPr>
          <p:cNvPr id="1562656" name="Text Box 32"/>
          <p:cNvSpPr txBox="1">
            <a:spLocks noChangeArrowheads="1"/>
          </p:cNvSpPr>
          <p:nvPr/>
        </p:nvSpPr>
        <p:spPr bwMode="gray">
          <a:xfrm>
            <a:off x="609600" y="6400800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此乃</a:t>
            </a:r>
            <a:r>
              <a:rPr lang="zh-TW" altLang="en-US" sz="1000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毛收益非淨收益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。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**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" pitchFamily="34" charset="0"/>
              </a:rPr>
              <a:t>財富管理業務相關之管理費及信託帳戶收益。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" pitchFamily="34" charset="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gray">
          <a:xfrm flipV="1">
            <a:off x="6809280" y="3312184"/>
            <a:ext cx="15348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gray">
          <a:xfrm>
            <a:off x="6863878" y="5714644"/>
            <a:ext cx="194476" cy="15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gray">
          <a:xfrm>
            <a:off x="6862577" y="4178156"/>
            <a:ext cx="217248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gray">
          <a:xfrm>
            <a:off x="6856932" y="4945993"/>
            <a:ext cx="115888" cy="15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gray">
          <a:xfrm>
            <a:off x="5248633" y="2805263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658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gray">
          <a:xfrm>
            <a:off x="2332624" y="2571765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700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gray">
          <a:xfrm>
            <a:off x="1702615" y="2590142"/>
            <a:ext cx="914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898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gray">
          <a:xfrm>
            <a:off x="841388" y="2960098"/>
            <a:ext cx="9144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Total: 608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gray">
          <a:xfrm>
            <a:off x="3735393" y="3046387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589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gray">
          <a:xfrm>
            <a:off x="4512778" y="3155212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552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6007256" y="2798960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644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gray">
          <a:xfrm>
            <a:off x="3294275" y="3084309"/>
            <a:ext cx="6096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567</a:t>
            </a:r>
          </a:p>
        </p:txBody>
      </p:sp>
    </p:spTree>
    <p:extLst>
      <p:ext uri="{BB962C8B-B14F-4D97-AF65-F5344CB8AC3E}">
        <p14:creationId xmlns:p14="http://schemas.microsoft.com/office/powerpoint/2010/main" val="128219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75037"/>
              </p:ext>
            </p:extLst>
          </p:nvPr>
        </p:nvGraphicFramePr>
        <p:xfrm>
          <a:off x="263525" y="1557637"/>
          <a:ext cx="8585200" cy="20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7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4682" y="230392"/>
            <a:ext cx="8677275" cy="5334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銀行財富管理手續費淨收益成長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20.7%YoY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18447440"/>
              </p:ext>
            </p:extLst>
          </p:nvPr>
        </p:nvGraphicFramePr>
        <p:xfrm>
          <a:off x="5308219" y="3933378"/>
          <a:ext cx="3346450" cy="235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295275" y="1238250"/>
            <a:ext cx="85439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兆豐銀行各項</a:t>
            </a:r>
            <a:r>
              <a:rPr lang="zh-TW" altLang="en-US" sz="1200" b="1" u="sng" dirty="0">
                <a:solidFill>
                  <a:prstClr val="white"/>
                </a:solidFill>
                <a:latin typeface="微軟正黑體"/>
                <a:ea typeface="微軟正黑體"/>
              </a:rPr>
              <a:t>淨</a:t>
            </a:r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手續費收益趨勢*</a:t>
            </a:r>
          </a:p>
        </p:txBody>
      </p:sp>
      <p:sp>
        <p:nvSpPr>
          <p:cNvPr id="1579013" name="Text Box 5"/>
          <p:cNvSpPr txBox="1">
            <a:spLocks noChangeArrowheads="1"/>
          </p:cNvSpPr>
          <p:nvPr/>
        </p:nvSpPr>
        <p:spPr bwMode="auto">
          <a:xfrm>
            <a:off x="7772400" y="17526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79017" name="Text Box 9"/>
          <p:cNvSpPr txBox="1">
            <a:spLocks noChangeArrowheads="1"/>
          </p:cNvSpPr>
          <p:nvPr/>
        </p:nvSpPr>
        <p:spPr bwMode="gray">
          <a:xfrm>
            <a:off x="555171" y="6378535"/>
            <a:ext cx="7162800" cy="46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包含行銷費用、回饋金、與合作夥伴分潤等調整數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含企金放款、消金放款、保證及承兌等手續費收益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***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1Q/20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乃調整數，主係保代子公司納入銀行子公司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79020" name="Rectangle 12"/>
          <p:cNvSpPr>
            <a:spLocks noChangeArrowheads="1"/>
          </p:cNvSpPr>
          <p:nvPr/>
        </p:nvSpPr>
        <p:spPr bwMode="auto">
          <a:xfrm>
            <a:off x="5029200" y="3614928"/>
            <a:ext cx="3904488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sz="1200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淨手續費收益分佈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5275" y="3614928"/>
            <a:ext cx="427672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兆豐銀行整體淨手續費收益趨勢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2296" y="3977481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29875"/>
              </p:ext>
            </p:extLst>
          </p:nvPr>
        </p:nvGraphicFramePr>
        <p:xfrm>
          <a:off x="555171" y="3473464"/>
          <a:ext cx="3886200" cy="266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AutoShape 40">
            <a:extLst>
              <a:ext uri="{FF2B5EF4-FFF2-40B4-BE49-F238E27FC236}">
                <a16:creationId xmlns:a16="http://schemas.microsoft.com/office/drawing/2014/main" id="{DBA88675-15EC-4E8C-BA58-6417AEC4A794}"/>
              </a:ext>
            </a:extLst>
          </p:cNvPr>
          <p:cNvSpPr>
            <a:spLocks noChangeArrowheads="1"/>
          </p:cNvSpPr>
          <p:nvPr/>
        </p:nvSpPr>
        <p:spPr bwMode="gray">
          <a:xfrm rot="20650903">
            <a:off x="806349" y="2522297"/>
            <a:ext cx="551403" cy="401998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000" b="1" dirty="0">
                <a:latin typeface="+mj-ea"/>
                <a:ea typeface="+mj-ea"/>
              </a:rPr>
              <a:t>20.7%</a:t>
            </a:r>
          </a:p>
        </p:txBody>
      </p:sp>
    </p:spTree>
    <p:extLst>
      <p:ext uri="{BB962C8B-B14F-4D97-AF65-F5344CB8AC3E}">
        <p14:creationId xmlns:p14="http://schemas.microsoft.com/office/powerpoint/2010/main" val="12555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04250" cy="478914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公司聲明</a:t>
            </a:r>
          </a:p>
        </p:txBody>
      </p:sp>
      <p:sp>
        <p:nvSpPr>
          <p:cNvPr id="4" name="矩形 3"/>
          <p:cNvSpPr/>
          <p:nvPr/>
        </p:nvSpPr>
        <p:spPr>
          <a:xfrm>
            <a:off x="495300" y="1142999"/>
            <a:ext cx="8191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本文件係由兆豐金融控股股份有限公司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以下簡稱本公司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，除財務報表所含之數字及資訊外，本文件所含資料並未經會計師或獨立專家審核或審閱，本公司對該等資料或意見之允當性、準確性、完整性及正確性不作任何明確的或隱含的聲明與擔保。本文件所含資料僅以提供當時之情況為準，本公司不會就本文件提供後所發生之任何變動而更新內容。本公司及關係企業及負責人，無論係因過失或其他原因，均不對因使用本文件或其內容所致之任何損害負任何責任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可能包含「前瞻性陳述」，包括但不限於所有本公司對未來可能發生的業務活動、事件或發展的陳述。該陳述係基於本公司對未來營運之假設，以及各種本公司無法控制之因素所綜合完成，故實際經營結果可能與該陳述有重大差異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本文件不得視為買賣有價證券或其他金融商品的要約或要約之引誘。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本文件之任何部分不得直接或間接複製、再流通或傳送給任何第三人，且不得為任何目的出版刊印本文件之全部或部分。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投資人關係聯絡窗口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IR@megaholdings.com.tw </a:t>
            </a:r>
            <a:endParaRPr lang="zh-TW" altLang="en-US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37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2796592"/>
              </p:ext>
            </p:extLst>
          </p:nvPr>
        </p:nvGraphicFramePr>
        <p:xfrm>
          <a:off x="4959032" y="3539157"/>
          <a:ext cx="3832225" cy="182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01446"/>
              </p:ext>
            </p:extLst>
          </p:nvPr>
        </p:nvGraphicFramePr>
        <p:xfrm>
          <a:off x="463232" y="3186732"/>
          <a:ext cx="427990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321945" y="1336675"/>
            <a:ext cx="4114800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兆豐銀行逾放餘額及逾放比</a:t>
            </a: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4893945" y="1336675"/>
            <a:ext cx="3962400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兆豐銀行備抵呆帳餘額及呆帳覆蓋率</a:t>
            </a:r>
          </a:p>
        </p:txBody>
      </p:sp>
      <p:sp>
        <p:nvSpPr>
          <p:cNvPr id="1556506" name="Text Box 26"/>
          <p:cNvSpPr txBox="1">
            <a:spLocks noChangeArrowheads="1"/>
          </p:cNvSpPr>
          <p:nvPr/>
        </p:nvSpPr>
        <p:spPr bwMode="gray">
          <a:xfrm>
            <a:off x="474345" y="3191393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56507" name="Text Box 27"/>
          <p:cNvSpPr txBox="1">
            <a:spLocks noChangeArrowheads="1"/>
          </p:cNvSpPr>
          <p:nvPr/>
        </p:nvSpPr>
        <p:spPr bwMode="gray">
          <a:xfrm>
            <a:off x="4855845" y="3581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black">
          <a:xfrm>
            <a:off x="288877" y="274382"/>
            <a:ext cx="860425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資產品質良好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2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0872747"/>
              </p:ext>
            </p:extLst>
          </p:nvPr>
        </p:nvGraphicFramePr>
        <p:xfrm>
          <a:off x="477520" y="1879600"/>
          <a:ext cx="384175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7399"/>
              </p:ext>
            </p:extLst>
          </p:nvPr>
        </p:nvGraphicFramePr>
        <p:xfrm>
          <a:off x="4868545" y="1803400"/>
          <a:ext cx="38608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1632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7872"/>
              </p:ext>
            </p:extLst>
          </p:nvPr>
        </p:nvGraphicFramePr>
        <p:xfrm>
          <a:off x="4851400" y="2413000"/>
          <a:ext cx="42418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52281"/>
              </p:ext>
            </p:extLst>
          </p:nvPr>
        </p:nvGraphicFramePr>
        <p:xfrm>
          <a:off x="107950" y="1603375"/>
          <a:ext cx="4537075" cy="122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99623"/>
              </p:ext>
            </p:extLst>
          </p:nvPr>
        </p:nvGraphicFramePr>
        <p:xfrm>
          <a:off x="203200" y="4775200"/>
          <a:ext cx="4521200" cy="12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05133"/>
              </p:ext>
            </p:extLst>
          </p:nvPr>
        </p:nvGraphicFramePr>
        <p:xfrm>
          <a:off x="203200" y="3175000"/>
          <a:ext cx="447040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89259" name="Text Box 11"/>
          <p:cNvSpPr txBox="1">
            <a:spLocks noChangeArrowheads="1"/>
          </p:cNvSpPr>
          <p:nvPr/>
        </p:nvSpPr>
        <p:spPr bwMode="gray">
          <a:xfrm>
            <a:off x="647700" y="6375400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不包含政府機構放款、政府企業放款及其他企業放款，該三大客戶類別均無逾放金額。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當期新增逾放金額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當期總放款餘額 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89260" name="Rectangle 12"/>
          <p:cNvSpPr>
            <a:spLocks noChangeArrowheads="1"/>
          </p:cNvSpPr>
          <p:nvPr/>
        </p:nvSpPr>
        <p:spPr bwMode="auto">
          <a:xfrm>
            <a:off x="152400" y="1219200"/>
            <a:ext cx="41529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兆豐銀行逾放比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依客戶別 *</a:t>
            </a:r>
          </a:p>
        </p:txBody>
      </p:sp>
      <p:sp>
        <p:nvSpPr>
          <p:cNvPr id="1589261" name="Rectangle 13"/>
          <p:cNvSpPr>
            <a:spLocks noChangeArrowheads="1"/>
          </p:cNvSpPr>
          <p:nvPr/>
        </p:nvSpPr>
        <p:spPr bwMode="auto">
          <a:xfrm>
            <a:off x="4657725" y="1219200"/>
            <a:ext cx="4191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兆豐銀行新增逾放比％ **</a:t>
            </a:r>
          </a:p>
        </p:txBody>
      </p:sp>
      <p:sp>
        <p:nvSpPr>
          <p:cNvPr id="1589299" name="Rectangle 51"/>
          <p:cNvSpPr>
            <a:spLocks noChangeArrowheads="1"/>
          </p:cNvSpPr>
          <p:nvPr/>
        </p:nvSpPr>
        <p:spPr bwMode="auto">
          <a:xfrm>
            <a:off x="647700" y="1600200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>
                <a:solidFill>
                  <a:prstClr val="white"/>
                </a:solidFill>
                <a:latin typeface="微軟正黑體"/>
                <a:ea typeface="微軟正黑體"/>
              </a:rPr>
              <a:t>大企業逾放比％</a:t>
            </a:r>
          </a:p>
        </p:txBody>
      </p:sp>
      <p:sp>
        <p:nvSpPr>
          <p:cNvPr id="1589300" name="Rectangle 52"/>
          <p:cNvSpPr>
            <a:spLocks noChangeArrowheads="1"/>
          </p:cNvSpPr>
          <p:nvPr/>
        </p:nvSpPr>
        <p:spPr bwMode="auto">
          <a:xfrm>
            <a:off x="739140" y="4800600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>
                <a:solidFill>
                  <a:prstClr val="white"/>
                </a:solidFill>
                <a:latin typeface="微軟正黑體"/>
                <a:ea typeface="微軟正黑體"/>
              </a:rPr>
              <a:t>房貸逾放比％</a:t>
            </a:r>
          </a:p>
        </p:txBody>
      </p:sp>
      <p:sp>
        <p:nvSpPr>
          <p:cNvPr id="1589301" name="Rectangle 53"/>
          <p:cNvSpPr>
            <a:spLocks noChangeArrowheads="1"/>
          </p:cNvSpPr>
          <p:nvPr/>
        </p:nvSpPr>
        <p:spPr bwMode="auto">
          <a:xfrm>
            <a:off x="720090" y="3190875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中小企業逾放比％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black">
          <a:xfrm>
            <a:off x="227941" y="350582"/>
            <a:ext cx="860425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各項資產品質數據穩定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85265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5495" y="4539670"/>
            <a:ext cx="1754885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535495" y="3614605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</p:spTree>
    <p:extLst>
      <p:ext uri="{BB962C8B-B14F-4D97-AF65-F5344CB8AC3E}">
        <p14:creationId xmlns:p14="http://schemas.microsoft.com/office/powerpoint/2010/main" val="346626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dirty="0"/>
              <a:t>兆豐金控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合併損益表</a:t>
            </a:r>
            <a:endParaRPr lang="en-US" altLang="zh-TW" sz="2800" dirty="0"/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81770"/>
              </p:ext>
            </p:extLst>
          </p:nvPr>
        </p:nvGraphicFramePr>
        <p:xfrm>
          <a:off x="685800" y="1219200"/>
          <a:ext cx="7931150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26" name="Worksheet" r:id="rId5" imgW="7475107" imgH="4754818" progId="Excel.Sheet.8">
                  <p:embed/>
                </p:oleObj>
              </mc:Choice>
              <mc:Fallback>
                <p:oleObj name="Worksheet" r:id="rId5" imgW="7475107" imgH="4754818" progId="Excel.Sheet.8">
                  <p:embed/>
                  <p:pic>
                    <p:nvPicPr>
                      <p:cNvPr id="3" name="物件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931150" cy="504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78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dirty="0"/>
              <a:t>兆豐金控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合併資產負債表</a:t>
            </a:r>
            <a:endParaRPr lang="en-US" altLang="zh-TW" sz="2800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465519"/>
              </p:ext>
            </p:extLst>
          </p:nvPr>
        </p:nvGraphicFramePr>
        <p:xfrm>
          <a:off x="1295399" y="1143000"/>
          <a:ext cx="682354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50" name="Worksheet" r:id="rId5" imgW="6895999" imgH="5623653" progId="Excel.Sheet.8">
                  <p:embed/>
                </p:oleObj>
              </mc:Choice>
              <mc:Fallback>
                <p:oleObj name="Worksheet" r:id="rId5" imgW="6895999" imgH="5623653" progId="Excel.Sheet.8">
                  <p:embed/>
                  <p:pic>
                    <p:nvPicPr>
                      <p:cNvPr id="3" name="物件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1143000"/>
                        <a:ext cx="682354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58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u="sng" dirty="0"/>
              <a:t>兆豐銀行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合併損益表</a:t>
            </a:r>
            <a:endParaRPr lang="en-US" altLang="zh-TW" sz="2800" dirty="0"/>
          </a:p>
        </p:txBody>
      </p:sp>
      <p:graphicFrame>
        <p:nvGraphicFramePr>
          <p:cNvPr id="2" name="物件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69804398"/>
              </p:ext>
            </p:extLst>
          </p:nvPr>
        </p:nvGraphicFramePr>
        <p:xfrm>
          <a:off x="228600" y="1295400"/>
          <a:ext cx="84836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73" name="Worksheet" r:id="rId5" imgW="6187521" imgH="3703320" progId="Excel.Sheet.8">
                  <p:embed/>
                </p:oleObj>
              </mc:Choice>
              <mc:Fallback>
                <p:oleObj name="Worksheet" r:id="rId5" imgW="6187521" imgH="3703320" progId="Excel.Sheet.8">
                  <p:embed/>
                  <p:pic>
                    <p:nvPicPr>
                      <p:cNvPr id="2" name="物件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48360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</p:spTree>
    <p:extLst>
      <p:ext uri="{BB962C8B-B14F-4D97-AF65-F5344CB8AC3E}">
        <p14:creationId xmlns:p14="http://schemas.microsoft.com/office/powerpoint/2010/main" val="317210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u="sng" dirty="0"/>
              <a:t>兆豐銀行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合併資產負債表</a:t>
            </a:r>
            <a:endParaRPr lang="en-US" altLang="zh-TW" sz="2800" dirty="0"/>
          </a:p>
        </p:txBody>
      </p:sp>
      <p:graphicFrame>
        <p:nvGraphicFramePr>
          <p:cNvPr id="2" name="物件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72786"/>
              </p:ext>
            </p:extLst>
          </p:nvPr>
        </p:nvGraphicFramePr>
        <p:xfrm>
          <a:off x="1295400" y="1143000"/>
          <a:ext cx="6211888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97" name="Worksheet" r:id="rId5" imgW="7589485" imgH="5973967" progId="Excel.Sheet.8">
                  <p:embed/>
                </p:oleObj>
              </mc:Choice>
              <mc:Fallback>
                <p:oleObj name="Worksheet" r:id="rId5" imgW="7589485" imgH="5973967" progId="Excel.Sheet.8">
                  <p:embed/>
                  <p:pic>
                    <p:nvPicPr>
                      <p:cNvPr id="2" name="物件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6211888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</p:spTree>
    <p:extLst>
      <p:ext uri="{BB962C8B-B14F-4D97-AF65-F5344CB8AC3E}">
        <p14:creationId xmlns:p14="http://schemas.microsoft.com/office/powerpoint/2010/main" val="65049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5010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l" eaLnBrk="1" hangingPunct="1"/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674688" y="2257425"/>
            <a:ext cx="392112" cy="327025"/>
          </a:xfrm>
          <a:custGeom>
            <a:avLst/>
            <a:gdLst>
              <a:gd name="T0" fmla="*/ 2147483646 w 221"/>
              <a:gd name="T1" fmla="*/ 2147483646 h 185"/>
              <a:gd name="T2" fmla="*/ 2147483646 w 221"/>
              <a:gd name="T3" fmla="*/ 2147483646 h 185"/>
              <a:gd name="T4" fmla="*/ 2147483646 w 221"/>
              <a:gd name="T5" fmla="*/ 0 h 185"/>
              <a:gd name="T6" fmla="*/ 2147483646 w 221"/>
              <a:gd name="T7" fmla="*/ 2147483646 h 185"/>
              <a:gd name="T8" fmla="*/ 2147483646 w 221"/>
              <a:gd name="T9" fmla="*/ 2147483646 h 185"/>
              <a:gd name="T10" fmla="*/ 2147483646 w 221"/>
              <a:gd name="T11" fmla="*/ 2147483646 h 185"/>
              <a:gd name="T12" fmla="*/ 2147483646 w 221"/>
              <a:gd name="T13" fmla="*/ 2147483646 h 185"/>
              <a:gd name="T14" fmla="*/ 2147483646 w 221"/>
              <a:gd name="T15" fmla="*/ 2147483646 h 185"/>
              <a:gd name="T16" fmla="*/ 2147483646 w 221"/>
              <a:gd name="T17" fmla="*/ 2147483646 h 185"/>
              <a:gd name="T18" fmla="*/ 2147483646 w 221"/>
              <a:gd name="T19" fmla="*/ 2147483646 h 185"/>
              <a:gd name="T20" fmla="*/ 2147483646 w 221"/>
              <a:gd name="T21" fmla="*/ 2147483646 h 185"/>
              <a:gd name="T22" fmla="*/ 2147483646 w 221"/>
              <a:gd name="T23" fmla="*/ 2147483646 h 185"/>
              <a:gd name="T24" fmla="*/ 2147483646 w 221"/>
              <a:gd name="T25" fmla="*/ 2147483646 h 185"/>
              <a:gd name="T26" fmla="*/ 2147483646 w 221"/>
              <a:gd name="T27" fmla="*/ 2147483646 h 185"/>
              <a:gd name="T28" fmla="*/ 2147483646 w 221"/>
              <a:gd name="T29" fmla="*/ 2147483646 h 185"/>
              <a:gd name="T30" fmla="*/ 0 w 221"/>
              <a:gd name="T31" fmla="*/ 2147483646 h 185"/>
              <a:gd name="T32" fmla="*/ 2147483646 w 221"/>
              <a:gd name="T33" fmla="*/ 2147483646 h 185"/>
              <a:gd name="T34" fmla="*/ 2147483646 w 221"/>
              <a:gd name="T35" fmla="*/ 2147483646 h 185"/>
              <a:gd name="T36" fmla="*/ 2147483646 w 221"/>
              <a:gd name="T37" fmla="*/ 2147483646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1" h="185">
                <a:moveTo>
                  <a:pt x="57" y="49"/>
                </a:moveTo>
                <a:lnTo>
                  <a:pt x="80" y="30"/>
                </a:lnTo>
                <a:lnTo>
                  <a:pt x="100" y="0"/>
                </a:lnTo>
                <a:lnTo>
                  <a:pt x="130" y="5"/>
                </a:lnTo>
                <a:lnTo>
                  <a:pt x="125" y="40"/>
                </a:lnTo>
                <a:lnTo>
                  <a:pt x="165" y="80"/>
                </a:lnTo>
                <a:lnTo>
                  <a:pt x="221" y="100"/>
                </a:lnTo>
                <a:lnTo>
                  <a:pt x="196" y="140"/>
                </a:lnTo>
                <a:lnTo>
                  <a:pt x="145" y="155"/>
                </a:lnTo>
                <a:lnTo>
                  <a:pt x="110" y="185"/>
                </a:lnTo>
                <a:lnTo>
                  <a:pt x="125" y="155"/>
                </a:lnTo>
                <a:lnTo>
                  <a:pt x="105" y="125"/>
                </a:lnTo>
                <a:lnTo>
                  <a:pt x="120" y="90"/>
                </a:lnTo>
                <a:lnTo>
                  <a:pt x="75" y="135"/>
                </a:lnTo>
                <a:lnTo>
                  <a:pt x="5" y="145"/>
                </a:lnTo>
                <a:lnTo>
                  <a:pt x="0" y="110"/>
                </a:lnTo>
                <a:lnTo>
                  <a:pt x="25" y="85"/>
                </a:lnTo>
                <a:lnTo>
                  <a:pt x="65" y="80"/>
                </a:lnTo>
                <a:lnTo>
                  <a:pt x="57" y="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4314825" y="3871913"/>
            <a:ext cx="346075" cy="452437"/>
          </a:xfrm>
          <a:custGeom>
            <a:avLst/>
            <a:gdLst>
              <a:gd name="T0" fmla="*/ 2147483646 w 195"/>
              <a:gd name="T1" fmla="*/ 2147483646 h 255"/>
              <a:gd name="T2" fmla="*/ 2147483646 w 195"/>
              <a:gd name="T3" fmla="*/ 2147483646 h 255"/>
              <a:gd name="T4" fmla="*/ 2147483646 w 195"/>
              <a:gd name="T5" fmla="*/ 2147483646 h 255"/>
              <a:gd name="T6" fmla="*/ 2147483646 w 195"/>
              <a:gd name="T7" fmla="*/ 2147483646 h 255"/>
              <a:gd name="T8" fmla="*/ 2147483646 w 195"/>
              <a:gd name="T9" fmla="*/ 2147483646 h 255"/>
              <a:gd name="T10" fmla="*/ 2147483646 w 195"/>
              <a:gd name="T11" fmla="*/ 2147483646 h 255"/>
              <a:gd name="T12" fmla="*/ 2147483646 w 195"/>
              <a:gd name="T13" fmla="*/ 2147483646 h 255"/>
              <a:gd name="T14" fmla="*/ 2147483646 w 195"/>
              <a:gd name="T15" fmla="*/ 2147483646 h 255"/>
              <a:gd name="T16" fmla="*/ 0 w 195"/>
              <a:gd name="T17" fmla="*/ 0 h 255"/>
              <a:gd name="T18" fmla="*/ 2147483646 w 195"/>
              <a:gd name="T19" fmla="*/ 2147483646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5" h="255">
                <a:moveTo>
                  <a:pt x="58" y="31"/>
                </a:moveTo>
                <a:lnTo>
                  <a:pt x="80" y="85"/>
                </a:lnTo>
                <a:lnTo>
                  <a:pt x="155" y="130"/>
                </a:lnTo>
                <a:lnTo>
                  <a:pt x="195" y="200"/>
                </a:lnTo>
                <a:lnTo>
                  <a:pt x="175" y="255"/>
                </a:lnTo>
                <a:lnTo>
                  <a:pt x="100" y="220"/>
                </a:lnTo>
                <a:lnTo>
                  <a:pt x="35" y="145"/>
                </a:lnTo>
                <a:lnTo>
                  <a:pt x="5" y="65"/>
                </a:lnTo>
                <a:lnTo>
                  <a:pt x="0" y="0"/>
                </a:lnTo>
                <a:lnTo>
                  <a:pt x="58" y="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 rot="-1497578">
            <a:off x="3783013" y="4029075"/>
            <a:ext cx="85725" cy="3270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1497578">
            <a:off x="3783013" y="4029075"/>
            <a:ext cx="85725" cy="3270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7959725" y="2308225"/>
            <a:ext cx="171450" cy="169863"/>
          </a:xfrm>
          <a:custGeom>
            <a:avLst/>
            <a:gdLst>
              <a:gd name="T0" fmla="*/ 2147483646 w 193"/>
              <a:gd name="T1" fmla="*/ 0 h 160"/>
              <a:gd name="T2" fmla="*/ 0 w 193"/>
              <a:gd name="T3" fmla="*/ 2147483646 h 160"/>
              <a:gd name="T4" fmla="*/ 2147483646 w 193"/>
              <a:gd name="T5" fmla="*/ 2147483646 h 160"/>
              <a:gd name="T6" fmla="*/ 2147483646 w 193"/>
              <a:gd name="T7" fmla="*/ 2147483646 h 160"/>
              <a:gd name="T8" fmla="*/ 2147483646 w 193"/>
              <a:gd name="T9" fmla="*/ 2147483646 h 160"/>
              <a:gd name="T10" fmla="*/ 2147483646 w 193"/>
              <a:gd name="T11" fmla="*/ 2147483646 h 160"/>
              <a:gd name="T12" fmla="*/ 2147483646 w 193"/>
              <a:gd name="T13" fmla="*/ 2147483646 h 160"/>
              <a:gd name="T14" fmla="*/ 2147483646 w 193"/>
              <a:gd name="T15" fmla="*/ 2147483646 h 160"/>
              <a:gd name="T16" fmla="*/ 2147483646 w 193"/>
              <a:gd name="T17" fmla="*/ 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" h="160">
                <a:moveTo>
                  <a:pt x="96" y="0"/>
                </a:moveTo>
                <a:lnTo>
                  <a:pt x="0" y="98"/>
                </a:lnTo>
                <a:lnTo>
                  <a:pt x="103" y="121"/>
                </a:lnTo>
                <a:lnTo>
                  <a:pt x="119" y="148"/>
                </a:lnTo>
                <a:lnTo>
                  <a:pt x="180" y="160"/>
                </a:lnTo>
                <a:lnTo>
                  <a:pt x="180" y="109"/>
                </a:lnTo>
                <a:lnTo>
                  <a:pt x="153" y="109"/>
                </a:lnTo>
                <a:lnTo>
                  <a:pt x="193" y="50"/>
                </a:lnTo>
                <a:lnTo>
                  <a:pt x="96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7959725" y="2308225"/>
            <a:ext cx="171450" cy="169863"/>
          </a:xfrm>
          <a:custGeom>
            <a:avLst/>
            <a:gdLst>
              <a:gd name="T0" fmla="*/ 2147483646 w 193"/>
              <a:gd name="T1" fmla="*/ 0 h 160"/>
              <a:gd name="T2" fmla="*/ 0 w 193"/>
              <a:gd name="T3" fmla="*/ 2147483646 h 160"/>
              <a:gd name="T4" fmla="*/ 2147483646 w 193"/>
              <a:gd name="T5" fmla="*/ 2147483646 h 160"/>
              <a:gd name="T6" fmla="*/ 2147483646 w 193"/>
              <a:gd name="T7" fmla="*/ 2147483646 h 160"/>
              <a:gd name="T8" fmla="*/ 2147483646 w 193"/>
              <a:gd name="T9" fmla="*/ 2147483646 h 160"/>
              <a:gd name="T10" fmla="*/ 2147483646 w 193"/>
              <a:gd name="T11" fmla="*/ 2147483646 h 160"/>
              <a:gd name="T12" fmla="*/ 2147483646 w 193"/>
              <a:gd name="T13" fmla="*/ 2147483646 h 160"/>
              <a:gd name="T14" fmla="*/ 2147483646 w 193"/>
              <a:gd name="T15" fmla="*/ 2147483646 h 160"/>
              <a:gd name="T16" fmla="*/ 2147483646 w 193"/>
              <a:gd name="T17" fmla="*/ 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" h="160">
                <a:moveTo>
                  <a:pt x="96" y="0"/>
                </a:moveTo>
                <a:lnTo>
                  <a:pt x="0" y="98"/>
                </a:lnTo>
                <a:lnTo>
                  <a:pt x="103" y="121"/>
                </a:lnTo>
                <a:lnTo>
                  <a:pt x="119" y="148"/>
                </a:lnTo>
                <a:lnTo>
                  <a:pt x="180" y="160"/>
                </a:lnTo>
                <a:lnTo>
                  <a:pt x="180" y="109"/>
                </a:lnTo>
                <a:lnTo>
                  <a:pt x="153" y="109"/>
                </a:lnTo>
                <a:lnTo>
                  <a:pt x="193" y="50"/>
                </a:lnTo>
                <a:lnTo>
                  <a:pt x="96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5292725" y="1563688"/>
            <a:ext cx="2965450" cy="4627562"/>
          </a:xfrm>
          <a:custGeom>
            <a:avLst/>
            <a:gdLst>
              <a:gd name="T0" fmla="*/ 2147483646 w 3369"/>
              <a:gd name="T1" fmla="*/ 2147483646 h 4444"/>
              <a:gd name="T2" fmla="*/ 0 w 3369"/>
              <a:gd name="T3" fmla="*/ 2147483646 h 4444"/>
              <a:gd name="T4" fmla="*/ 2147483646 w 3369"/>
              <a:gd name="T5" fmla="*/ 2147483646 h 4444"/>
              <a:gd name="T6" fmla="*/ 2147483646 w 3369"/>
              <a:gd name="T7" fmla="*/ 2147483646 h 4444"/>
              <a:gd name="T8" fmla="*/ 2147483646 w 3369"/>
              <a:gd name="T9" fmla="*/ 2147483646 h 4444"/>
              <a:gd name="T10" fmla="*/ 2147483646 w 3369"/>
              <a:gd name="T11" fmla="*/ 2147483646 h 4444"/>
              <a:gd name="T12" fmla="*/ 2147483646 w 3369"/>
              <a:gd name="T13" fmla="*/ 2147483646 h 4444"/>
              <a:gd name="T14" fmla="*/ 2147483646 w 3369"/>
              <a:gd name="T15" fmla="*/ 2147483646 h 4444"/>
              <a:gd name="T16" fmla="*/ 2147483646 w 3369"/>
              <a:gd name="T17" fmla="*/ 2147483646 h 4444"/>
              <a:gd name="T18" fmla="*/ 2147483646 w 3369"/>
              <a:gd name="T19" fmla="*/ 2147483646 h 4444"/>
              <a:gd name="T20" fmla="*/ 2147483646 w 3369"/>
              <a:gd name="T21" fmla="*/ 2147483646 h 4444"/>
              <a:gd name="T22" fmla="*/ 2147483646 w 3369"/>
              <a:gd name="T23" fmla="*/ 2147483646 h 4444"/>
              <a:gd name="T24" fmla="*/ 2147483646 w 3369"/>
              <a:gd name="T25" fmla="*/ 2147483646 h 4444"/>
              <a:gd name="T26" fmla="*/ 2147483646 w 3369"/>
              <a:gd name="T27" fmla="*/ 2147483646 h 4444"/>
              <a:gd name="T28" fmla="*/ 2147483646 w 3369"/>
              <a:gd name="T29" fmla="*/ 2147483646 h 4444"/>
              <a:gd name="T30" fmla="*/ 2147483646 w 3369"/>
              <a:gd name="T31" fmla="*/ 2147483646 h 4444"/>
              <a:gd name="T32" fmla="*/ 2147483646 w 3369"/>
              <a:gd name="T33" fmla="*/ 2147483646 h 4444"/>
              <a:gd name="T34" fmla="*/ 2147483646 w 3369"/>
              <a:gd name="T35" fmla="*/ 2147483646 h 4444"/>
              <a:gd name="T36" fmla="*/ 2147483646 w 3369"/>
              <a:gd name="T37" fmla="*/ 2147483646 h 4444"/>
              <a:gd name="T38" fmla="*/ 2147483646 w 3369"/>
              <a:gd name="T39" fmla="*/ 2147483646 h 4444"/>
              <a:gd name="T40" fmla="*/ 2147483646 w 3369"/>
              <a:gd name="T41" fmla="*/ 2147483646 h 4444"/>
              <a:gd name="T42" fmla="*/ 2147483646 w 3369"/>
              <a:gd name="T43" fmla="*/ 2147483646 h 4444"/>
              <a:gd name="T44" fmla="*/ 2147483646 w 3369"/>
              <a:gd name="T45" fmla="*/ 2147483646 h 4444"/>
              <a:gd name="T46" fmla="*/ 2147483646 w 3369"/>
              <a:gd name="T47" fmla="*/ 2147483646 h 4444"/>
              <a:gd name="T48" fmla="*/ 2147483646 w 3369"/>
              <a:gd name="T49" fmla="*/ 2147483646 h 4444"/>
              <a:gd name="T50" fmla="*/ 2147483646 w 3369"/>
              <a:gd name="T51" fmla="*/ 2147483646 h 4444"/>
              <a:gd name="T52" fmla="*/ 2147483646 w 3369"/>
              <a:gd name="T53" fmla="*/ 2147483646 h 4444"/>
              <a:gd name="T54" fmla="*/ 2147483646 w 3369"/>
              <a:gd name="T55" fmla="*/ 2147483646 h 4444"/>
              <a:gd name="T56" fmla="*/ 2147483646 w 3369"/>
              <a:gd name="T57" fmla="*/ 2147483646 h 4444"/>
              <a:gd name="T58" fmla="*/ 2147483646 w 3369"/>
              <a:gd name="T59" fmla="*/ 2147483646 h 4444"/>
              <a:gd name="T60" fmla="*/ 2147483646 w 3369"/>
              <a:gd name="T61" fmla="*/ 2147483646 h 4444"/>
              <a:gd name="T62" fmla="*/ 2147483646 w 3369"/>
              <a:gd name="T63" fmla="*/ 2147483646 h 4444"/>
              <a:gd name="T64" fmla="*/ 2147483646 w 3369"/>
              <a:gd name="T65" fmla="*/ 2147483646 h 4444"/>
              <a:gd name="T66" fmla="*/ 2147483646 w 3369"/>
              <a:gd name="T67" fmla="*/ 2147483646 h 4444"/>
              <a:gd name="T68" fmla="*/ 2147483646 w 3369"/>
              <a:gd name="T69" fmla="*/ 2147483646 h 4444"/>
              <a:gd name="T70" fmla="*/ 2147483646 w 3369"/>
              <a:gd name="T71" fmla="*/ 2147483646 h 4444"/>
              <a:gd name="T72" fmla="*/ 2147483646 w 3369"/>
              <a:gd name="T73" fmla="*/ 2147483646 h 4444"/>
              <a:gd name="T74" fmla="*/ 2147483646 w 3369"/>
              <a:gd name="T75" fmla="*/ 2147483646 h 4444"/>
              <a:gd name="T76" fmla="*/ 2147483646 w 3369"/>
              <a:gd name="T77" fmla="*/ 2147483646 h 4444"/>
              <a:gd name="T78" fmla="*/ 2147483646 w 3369"/>
              <a:gd name="T79" fmla="*/ 2147483646 h 4444"/>
              <a:gd name="T80" fmla="*/ 2147483646 w 3369"/>
              <a:gd name="T81" fmla="*/ 2147483646 h 44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369" h="4444">
                <a:moveTo>
                  <a:pt x="982" y="36"/>
                </a:moveTo>
                <a:lnTo>
                  <a:pt x="576" y="227"/>
                </a:lnTo>
                <a:lnTo>
                  <a:pt x="488" y="475"/>
                </a:lnTo>
                <a:lnTo>
                  <a:pt x="0" y="660"/>
                </a:lnTo>
                <a:lnTo>
                  <a:pt x="7" y="673"/>
                </a:lnTo>
                <a:lnTo>
                  <a:pt x="645" y="462"/>
                </a:lnTo>
                <a:lnTo>
                  <a:pt x="938" y="403"/>
                </a:lnTo>
                <a:lnTo>
                  <a:pt x="1055" y="573"/>
                </a:lnTo>
                <a:lnTo>
                  <a:pt x="1072" y="903"/>
                </a:lnTo>
                <a:lnTo>
                  <a:pt x="959" y="1053"/>
                </a:lnTo>
                <a:lnTo>
                  <a:pt x="1072" y="1443"/>
                </a:lnTo>
                <a:lnTo>
                  <a:pt x="1271" y="1796"/>
                </a:lnTo>
                <a:lnTo>
                  <a:pt x="1717" y="1982"/>
                </a:lnTo>
                <a:lnTo>
                  <a:pt x="1958" y="2176"/>
                </a:lnTo>
                <a:lnTo>
                  <a:pt x="2067" y="2225"/>
                </a:lnTo>
                <a:lnTo>
                  <a:pt x="2054" y="2410"/>
                </a:lnTo>
                <a:lnTo>
                  <a:pt x="1944" y="2556"/>
                </a:lnTo>
                <a:lnTo>
                  <a:pt x="2094" y="2897"/>
                </a:lnTo>
                <a:lnTo>
                  <a:pt x="2347" y="3131"/>
                </a:lnTo>
                <a:lnTo>
                  <a:pt x="2320" y="3462"/>
                </a:lnTo>
                <a:lnTo>
                  <a:pt x="2347" y="3949"/>
                </a:lnTo>
                <a:lnTo>
                  <a:pt x="2466" y="4246"/>
                </a:lnTo>
                <a:lnTo>
                  <a:pt x="2720" y="4444"/>
                </a:lnTo>
                <a:lnTo>
                  <a:pt x="2816" y="4444"/>
                </a:lnTo>
                <a:lnTo>
                  <a:pt x="2739" y="4329"/>
                </a:lnTo>
                <a:lnTo>
                  <a:pt x="2657" y="4210"/>
                </a:lnTo>
                <a:lnTo>
                  <a:pt x="2670" y="3928"/>
                </a:lnTo>
                <a:lnTo>
                  <a:pt x="2816" y="3794"/>
                </a:lnTo>
                <a:lnTo>
                  <a:pt x="2992" y="3450"/>
                </a:lnTo>
                <a:lnTo>
                  <a:pt x="3033" y="3336"/>
                </a:lnTo>
                <a:lnTo>
                  <a:pt x="3246" y="3216"/>
                </a:lnTo>
                <a:lnTo>
                  <a:pt x="3356" y="2849"/>
                </a:lnTo>
                <a:lnTo>
                  <a:pt x="3369" y="2751"/>
                </a:lnTo>
                <a:lnTo>
                  <a:pt x="3369" y="2628"/>
                </a:lnTo>
                <a:lnTo>
                  <a:pt x="3269" y="2579"/>
                </a:lnTo>
                <a:lnTo>
                  <a:pt x="2876" y="2446"/>
                </a:lnTo>
                <a:lnTo>
                  <a:pt x="2896" y="2362"/>
                </a:lnTo>
                <a:lnTo>
                  <a:pt x="2843" y="2225"/>
                </a:lnTo>
                <a:lnTo>
                  <a:pt x="2347" y="2057"/>
                </a:lnTo>
                <a:lnTo>
                  <a:pt x="2101" y="2078"/>
                </a:lnTo>
                <a:lnTo>
                  <a:pt x="1970" y="2078"/>
                </a:lnTo>
                <a:lnTo>
                  <a:pt x="1970" y="1982"/>
                </a:lnTo>
                <a:lnTo>
                  <a:pt x="1805" y="1880"/>
                </a:lnTo>
                <a:lnTo>
                  <a:pt x="1890" y="1725"/>
                </a:lnTo>
                <a:lnTo>
                  <a:pt x="1587" y="1796"/>
                </a:lnTo>
                <a:lnTo>
                  <a:pt x="1558" y="1773"/>
                </a:lnTo>
                <a:lnTo>
                  <a:pt x="1598" y="1491"/>
                </a:lnTo>
                <a:lnTo>
                  <a:pt x="1813" y="1429"/>
                </a:lnTo>
                <a:lnTo>
                  <a:pt x="2020" y="1416"/>
                </a:lnTo>
                <a:lnTo>
                  <a:pt x="2031" y="1563"/>
                </a:lnTo>
                <a:lnTo>
                  <a:pt x="2094" y="1563"/>
                </a:lnTo>
                <a:lnTo>
                  <a:pt x="2101" y="1515"/>
                </a:lnTo>
                <a:lnTo>
                  <a:pt x="2094" y="1345"/>
                </a:lnTo>
                <a:lnTo>
                  <a:pt x="2284" y="1222"/>
                </a:lnTo>
                <a:lnTo>
                  <a:pt x="2320" y="1172"/>
                </a:lnTo>
                <a:lnTo>
                  <a:pt x="2354" y="1061"/>
                </a:lnTo>
                <a:lnTo>
                  <a:pt x="2527" y="954"/>
                </a:lnTo>
                <a:lnTo>
                  <a:pt x="2766" y="942"/>
                </a:lnTo>
                <a:lnTo>
                  <a:pt x="2816" y="878"/>
                </a:lnTo>
                <a:lnTo>
                  <a:pt x="2800" y="721"/>
                </a:lnTo>
                <a:lnTo>
                  <a:pt x="3019" y="637"/>
                </a:lnTo>
                <a:lnTo>
                  <a:pt x="2912" y="498"/>
                </a:lnTo>
                <a:lnTo>
                  <a:pt x="2896" y="412"/>
                </a:lnTo>
                <a:lnTo>
                  <a:pt x="2800" y="377"/>
                </a:lnTo>
                <a:lnTo>
                  <a:pt x="2657" y="280"/>
                </a:lnTo>
                <a:lnTo>
                  <a:pt x="2589" y="364"/>
                </a:lnTo>
                <a:lnTo>
                  <a:pt x="2484" y="439"/>
                </a:lnTo>
                <a:lnTo>
                  <a:pt x="2443" y="546"/>
                </a:lnTo>
                <a:lnTo>
                  <a:pt x="2354" y="585"/>
                </a:lnTo>
                <a:lnTo>
                  <a:pt x="2347" y="510"/>
                </a:lnTo>
                <a:lnTo>
                  <a:pt x="2224" y="462"/>
                </a:lnTo>
                <a:lnTo>
                  <a:pt x="2197" y="353"/>
                </a:lnTo>
                <a:lnTo>
                  <a:pt x="2347" y="257"/>
                </a:lnTo>
                <a:lnTo>
                  <a:pt x="2527" y="218"/>
                </a:lnTo>
                <a:lnTo>
                  <a:pt x="2573" y="120"/>
                </a:lnTo>
                <a:lnTo>
                  <a:pt x="2443" y="36"/>
                </a:lnTo>
                <a:lnTo>
                  <a:pt x="2247" y="59"/>
                </a:lnTo>
                <a:lnTo>
                  <a:pt x="2067" y="23"/>
                </a:lnTo>
                <a:lnTo>
                  <a:pt x="1890" y="0"/>
                </a:lnTo>
                <a:lnTo>
                  <a:pt x="1744" y="9"/>
                </a:lnTo>
                <a:lnTo>
                  <a:pt x="1405" y="71"/>
                </a:lnTo>
                <a:lnTo>
                  <a:pt x="1264" y="71"/>
                </a:lnTo>
                <a:lnTo>
                  <a:pt x="982" y="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7956550" y="1349375"/>
            <a:ext cx="915988" cy="752475"/>
          </a:xfrm>
          <a:custGeom>
            <a:avLst/>
            <a:gdLst>
              <a:gd name="T0" fmla="*/ 2147483646 w 1039"/>
              <a:gd name="T1" fmla="*/ 2147483646 h 711"/>
              <a:gd name="T2" fmla="*/ 2147483646 w 1039"/>
              <a:gd name="T3" fmla="*/ 2147483646 h 711"/>
              <a:gd name="T4" fmla="*/ 2147483646 w 1039"/>
              <a:gd name="T5" fmla="*/ 2147483646 h 711"/>
              <a:gd name="T6" fmla="*/ 2147483646 w 1039"/>
              <a:gd name="T7" fmla="*/ 2147483646 h 711"/>
              <a:gd name="T8" fmla="*/ 2147483646 w 1039"/>
              <a:gd name="T9" fmla="*/ 2147483646 h 711"/>
              <a:gd name="T10" fmla="*/ 2147483646 w 1039"/>
              <a:gd name="T11" fmla="*/ 2147483646 h 711"/>
              <a:gd name="T12" fmla="*/ 2147483646 w 1039"/>
              <a:gd name="T13" fmla="*/ 2147483646 h 711"/>
              <a:gd name="T14" fmla="*/ 2147483646 w 1039"/>
              <a:gd name="T15" fmla="*/ 2147483646 h 711"/>
              <a:gd name="T16" fmla="*/ 2147483646 w 1039"/>
              <a:gd name="T17" fmla="*/ 2147483646 h 711"/>
              <a:gd name="T18" fmla="*/ 2147483646 w 1039"/>
              <a:gd name="T19" fmla="*/ 2147483646 h 711"/>
              <a:gd name="T20" fmla="*/ 2147483646 w 1039"/>
              <a:gd name="T21" fmla="*/ 2147483646 h 711"/>
              <a:gd name="T22" fmla="*/ 2147483646 w 1039"/>
              <a:gd name="T23" fmla="*/ 2147483646 h 711"/>
              <a:gd name="T24" fmla="*/ 2147483646 w 1039"/>
              <a:gd name="T25" fmla="*/ 2147483646 h 711"/>
              <a:gd name="T26" fmla="*/ 2147483646 w 1039"/>
              <a:gd name="T27" fmla="*/ 2147483646 h 711"/>
              <a:gd name="T28" fmla="*/ 2147483646 w 1039"/>
              <a:gd name="T29" fmla="*/ 2147483646 h 711"/>
              <a:gd name="T30" fmla="*/ 2147483646 w 1039"/>
              <a:gd name="T31" fmla="*/ 2147483646 h 711"/>
              <a:gd name="T32" fmla="*/ 2147483646 w 1039"/>
              <a:gd name="T33" fmla="*/ 2147483646 h 711"/>
              <a:gd name="T34" fmla="*/ 2147483646 w 1039"/>
              <a:gd name="T35" fmla="*/ 0 h 711"/>
              <a:gd name="T36" fmla="*/ 2147483646 w 1039"/>
              <a:gd name="T37" fmla="*/ 2147483646 h 711"/>
              <a:gd name="T38" fmla="*/ 2147483646 w 1039"/>
              <a:gd name="T39" fmla="*/ 2147483646 h 711"/>
              <a:gd name="T40" fmla="*/ 2147483646 w 1039"/>
              <a:gd name="T41" fmla="*/ 2147483646 h 711"/>
              <a:gd name="T42" fmla="*/ 2147483646 w 1039"/>
              <a:gd name="T43" fmla="*/ 2147483646 h 711"/>
              <a:gd name="T44" fmla="*/ 0 w 1039"/>
              <a:gd name="T45" fmla="*/ 2147483646 h 711"/>
              <a:gd name="T46" fmla="*/ 2147483646 w 1039"/>
              <a:gd name="T47" fmla="*/ 2147483646 h 7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39" h="711">
                <a:moveTo>
                  <a:pt x="37" y="208"/>
                </a:moveTo>
                <a:lnTo>
                  <a:pt x="199" y="233"/>
                </a:lnTo>
                <a:lnTo>
                  <a:pt x="253" y="305"/>
                </a:lnTo>
                <a:lnTo>
                  <a:pt x="230" y="438"/>
                </a:lnTo>
                <a:lnTo>
                  <a:pt x="155" y="540"/>
                </a:lnTo>
                <a:lnTo>
                  <a:pt x="176" y="663"/>
                </a:lnTo>
                <a:lnTo>
                  <a:pt x="324" y="711"/>
                </a:lnTo>
                <a:lnTo>
                  <a:pt x="369" y="624"/>
                </a:lnTo>
                <a:lnTo>
                  <a:pt x="429" y="565"/>
                </a:lnTo>
                <a:lnTo>
                  <a:pt x="549" y="501"/>
                </a:lnTo>
                <a:lnTo>
                  <a:pt x="752" y="415"/>
                </a:lnTo>
                <a:lnTo>
                  <a:pt x="836" y="355"/>
                </a:lnTo>
                <a:lnTo>
                  <a:pt x="824" y="269"/>
                </a:lnTo>
                <a:lnTo>
                  <a:pt x="907" y="169"/>
                </a:lnTo>
                <a:lnTo>
                  <a:pt x="941" y="94"/>
                </a:lnTo>
                <a:lnTo>
                  <a:pt x="1039" y="71"/>
                </a:lnTo>
                <a:lnTo>
                  <a:pt x="866" y="71"/>
                </a:lnTo>
                <a:lnTo>
                  <a:pt x="677" y="0"/>
                </a:lnTo>
                <a:lnTo>
                  <a:pt x="485" y="46"/>
                </a:lnTo>
                <a:lnTo>
                  <a:pt x="324" y="58"/>
                </a:lnTo>
                <a:lnTo>
                  <a:pt x="230" y="94"/>
                </a:lnTo>
                <a:lnTo>
                  <a:pt x="37" y="133"/>
                </a:lnTo>
                <a:lnTo>
                  <a:pt x="0" y="178"/>
                </a:lnTo>
                <a:lnTo>
                  <a:pt x="37" y="2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7634288" y="1531938"/>
            <a:ext cx="398462" cy="428625"/>
          </a:xfrm>
          <a:custGeom>
            <a:avLst/>
            <a:gdLst>
              <a:gd name="T0" fmla="*/ 2147483646 w 455"/>
              <a:gd name="T1" fmla="*/ 2147483646 h 405"/>
              <a:gd name="T2" fmla="*/ 2147483646 w 455"/>
              <a:gd name="T3" fmla="*/ 2147483646 h 405"/>
              <a:gd name="T4" fmla="*/ 2147483646 w 455"/>
              <a:gd name="T5" fmla="*/ 2147483646 h 405"/>
              <a:gd name="T6" fmla="*/ 2147483646 w 455"/>
              <a:gd name="T7" fmla="*/ 2147483646 h 405"/>
              <a:gd name="T8" fmla="*/ 2147483646 w 455"/>
              <a:gd name="T9" fmla="*/ 2147483646 h 405"/>
              <a:gd name="T10" fmla="*/ 2147483646 w 455"/>
              <a:gd name="T11" fmla="*/ 2147483646 h 405"/>
              <a:gd name="T12" fmla="*/ 2147483646 w 455"/>
              <a:gd name="T13" fmla="*/ 2147483646 h 405"/>
              <a:gd name="T14" fmla="*/ 2147483646 w 455"/>
              <a:gd name="T15" fmla="*/ 2147483646 h 405"/>
              <a:gd name="T16" fmla="*/ 2147483646 w 455"/>
              <a:gd name="T17" fmla="*/ 2147483646 h 405"/>
              <a:gd name="T18" fmla="*/ 2147483646 w 455"/>
              <a:gd name="T19" fmla="*/ 2147483646 h 405"/>
              <a:gd name="T20" fmla="*/ 2147483646 w 455"/>
              <a:gd name="T21" fmla="*/ 2147483646 h 405"/>
              <a:gd name="T22" fmla="*/ 2147483646 w 455"/>
              <a:gd name="T23" fmla="*/ 2147483646 h 405"/>
              <a:gd name="T24" fmla="*/ 2147483646 w 455"/>
              <a:gd name="T25" fmla="*/ 2147483646 h 405"/>
              <a:gd name="T26" fmla="*/ 2147483646 w 455"/>
              <a:gd name="T27" fmla="*/ 2147483646 h 405"/>
              <a:gd name="T28" fmla="*/ 2147483646 w 455"/>
              <a:gd name="T29" fmla="*/ 2147483646 h 405"/>
              <a:gd name="T30" fmla="*/ 2147483646 w 455"/>
              <a:gd name="T31" fmla="*/ 2147483646 h 405"/>
              <a:gd name="T32" fmla="*/ 2147483646 w 455"/>
              <a:gd name="T33" fmla="*/ 2147483646 h 405"/>
              <a:gd name="T34" fmla="*/ 2147483646 w 455"/>
              <a:gd name="T35" fmla="*/ 2147483646 h 405"/>
              <a:gd name="T36" fmla="*/ 2147483646 w 455"/>
              <a:gd name="T37" fmla="*/ 2147483646 h 405"/>
              <a:gd name="T38" fmla="*/ 2147483646 w 455"/>
              <a:gd name="T39" fmla="*/ 2147483646 h 405"/>
              <a:gd name="T40" fmla="*/ 2147483646 w 455"/>
              <a:gd name="T41" fmla="*/ 2147483646 h 405"/>
              <a:gd name="T42" fmla="*/ 2147483646 w 455"/>
              <a:gd name="T43" fmla="*/ 2147483646 h 405"/>
              <a:gd name="T44" fmla="*/ 2147483646 w 455"/>
              <a:gd name="T45" fmla="*/ 2147483646 h 405"/>
              <a:gd name="T46" fmla="*/ 2147483646 w 455"/>
              <a:gd name="T47" fmla="*/ 2147483646 h 405"/>
              <a:gd name="T48" fmla="*/ 2147483646 w 455"/>
              <a:gd name="T49" fmla="*/ 0 h 405"/>
              <a:gd name="T50" fmla="*/ 2147483646 w 455"/>
              <a:gd name="T51" fmla="*/ 2147483646 h 405"/>
              <a:gd name="T52" fmla="*/ 2147483646 w 455"/>
              <a:gd name="T53" fmla="*/ 2147483646 h 405"/>
              <a:gd name="T54" fmla="*/ 0 w 455"/>
              <a:gd name="T55" fmla="*/ 2147483646 h 405"/>
              <a:gd name="T56" fmla="*/ 0 w 455"/>
              <a:gd name="T57" fmla="*/ 2147483646 h 405"/>
              <a:gd name="T58" fmla="*/ 2147483646 w 455"/>
              <a:gd name="T59" fmla="*/ 2147483646 h 4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5" h="405">
                <a:moveTo>
                  <a:pt x="7" y="133"/>
                </a:moveTo>
                <a:lnTo>
                  <a:pt x="166" y="133"/>
                </a:lnTo>
                <a:lnTo>
                  <a:pt x="221" y="155"/>
                </a:lnTo>
                <a:lnTo>
                  <a:pt x="244" y="182"/>
                </a:lnTo>
                <a:lnTo>
                  <a:pt x="230" y="217"/>
                </a:lnTo>
                <a:lnTo>
                  <a:pt x="166" y="230"/>
                </a:lnTo>
                <a:lnTo>
                  <a:pt x="129" y="265"/>
                </a:lnTo>
                <a:lnTo>
                  <a:pt x="75" y="265"/>
                </a:lnTo>
                <a:lnTo>
                  <a:pt x="166" y="308"/>
                </a:lnTo>
                <a:lnTo>
                  <a:pt x="214" y="330"/>
                </a:lnTo>
                <a:lnTo>
                  <a:pt x="300" y="405"/>
                </a:lnTo>
                <a:lnTo>
                  <a:pt x="275" y="317"/>
                </a:lnTo>
                <a:lnTo>
                  <a:pt x="330" y="356"/>
                </a:lnTo>
                <a:lnTo>
                  <a:pt x="350" y="317"/>
                </a:lnTo>
                <a:lnTo>
                  <a:pt x="316" y="242"/>
                </a:lnTo>
                <a:lnTo>
                  <a:pt x="360" y="230"/>
                </a:lnTo>
                <a:lnTo>
                  <a:pt x="371" y="265"/>
                </a:lnTo>
                <a:lnTo>
                  <a:pt x="421" y="265"/>
                </a:lnTo>
                <a:lnTo>
                  <a:pt x="455" y="217"/>
                </a:lnTo>
                <a:lnTo>
                  <a:pt x="414" y="182"/>
                </a:lnTo>
                <a:lnTo>
                  <a:pt x="360" y="155"/>
                </a:lnTo>
                <a:lnTo>
                  <a:pt x="371" y="119"/>
                </a:lnTo>
                <a:lnTo>
                  <a:pt x="330" y="83"/>
                </a:lnTo>
                <a:lnTo>
                  <a:pt x="252" y="35"/>
                </a:lnTo>
                <a:lnTo>
                  <a:pt x="230" y="0"/>
                </a:lnTo>
                <a:lnTo>
                  <a:pt x="146" y="9"/>
                </a:lnTo>
                <a:lnTo>
                  <a:pt x="75" y="23"/>
                </a:lnTo>
                <a:lnTo>
                  <a:pt x="0" y="35"/>
                </a:lnTo>
                <a:lnTo>
                  <a:pt x="0" y="98"/>
                </a:lnTo>
                <a:lnTo>
                  <a:pt x="7" y="13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7634288" y="1531938"/>
            <a:ext cx="398462" cy="428625"/>
          </a:xfrm>
          <a:custGeom>
            <a:avLst/>
            <a:gdLst>
              <a:gd name="T0" fmla="*/ 2147483646 w 455"/>
              <a:gd name="T1" fmla="*/ 2147483646 h 405"/>
              <a:gd name="T2" fmla="*/ 2147483646 w 455"/>
              <a:gd name="T3" fmla="*/ 2147483646 h 405"/>
              <a:gd name="T4" fmla="*/ 2147483646 w 455"/>
              <a:gd name="T5" fmla="*/ 2147483646 h 405"/>
              <a:gd name="T6" fmla="*/ 2147483646 w 455"/>
              <a:gd name="T7" fmla="*/ 2147483646 h 405"/>
              <a:gd name="T8" fmla="*/ 2147483646 w 455"/>
              <a:gd name="T9" fmla="*/ 2147483646 h 405"/>
              <a:gd name="T10" fmla="*/ 2147483646 w 455"/>
              <a:gd name="T11" fmla="*/ 2147483646 h 405"/>
              <a:gd name="T12" fmla="*/ 2147483646 w 455"/>
              <a:gd name="T13" fmla="*/ 2147483646 h 405"/>
              <a:gd name="T14" fmla="*/ 2147483646 w 455"/>
              <a:gd name="T15" fmla="*/ 2147483646 h 405"/>
              <a:gd name="T16" fmla="*/ 2147483646 w 455"/>
              <a:gd name="T17" fmla="*/ 2147483646 h 405"/>
              <a:gd name="T18" fmla="*/ 2147483646 w 455"/>
              <a:gd name="T19" fmla="*/ 2147483646 h 405"/>
              <a:gd name="T20" fmla="*/ 2147483646 w 455"/>
              <a:gd name="T21" fmla="*/ 2147483646 h 405"/>
              <a:gd name="T22" fmla="*/ 2147483646 w 455"/>
              <a:gd name="T23" fmla="*/ 2147483646 h 405"/>
              <a:gd name="T24" fmla="*/ 2147483646 w 455"/>
              <a:gd name="T25" fmla="*/ 2147483646 h 405"/>
              <a:gd name="T26" fmla="*/ 2147483646 w 455"/>
              <a:gd name="T27" fmla="*/ 2147483646 h 405"/>
              <a:gd name="T28" fmla="*/ 2147483646 w 455"/>
              <a:gd name="T29" fmla="*/ 2147483646 h 405"/>
              <a:gd name="T30" fmla="*/ 2147483646 w 455"/>
              <a:gd name="T31" fmla="*/ 2147483646 h 405"/>
              <a:gd name="T32" fmla="*/ 2147483646 w 455"/>
              <a:gd name="T33" fmla="*/ 2147483646 h 405"/>
              <a:gd name="T34" fmla="*/ 2147483646 w 455"/>
              <a:gd name="T35" fmla="*/ 2147483646 h 405"/>
              <a:gd name="T36" fmla="*/ 2147483646 w 455"/>
              <a:gd name="T37" fmla="*/ 2147483646 h 405"/>
              <a:gd name="T38" fmla="*/ 2147483646 w 455"/>
              <a:gd name="T39" fmla="*/ 2147483646 h 405"/>
              <a:gd name="T40" fmla="*/ 2147483646 w 455"/>
              <a:gd name="T41" fmla="*/ 2147483646 h 405"/>
              <a:gd name="T42" fmla="*/ 2147483646 w 455"/>
              <a:gd name="T43" fmla="*/ 2147483646 h 405"/>
              <a:gd name="T44" fmla="*/ 2147483646 w 455"/>
              <a:gd name="T45" fmla="*/ 2147483646 h 405"/>
              <a:gd name="T46" fmla="*/ 2147483646 w 455"/>
              <a:gd name="T47" fmla="*/ 2147483646 h 405"/>
              <a:gd name="T48" fmla="*/ 2147483646 w 455"/>
              <a:gd name="T49" fmla="*/ 0 h 405"/>
              <a:gd name="T50" fmla="*/ 2147483646 w 455"/>
              <a:gd name="T51" fmla="*/ 2147483646 h 405"/>
              <a:gd name="T52" fmla="*/ 2147483646 w 455"/>
              <a:gd name="T53" fmla="*/ 2147483646 h 405"/>
              <a:gd name="T54" fmla="*/ 0 w 455"/>
              <a:gd name="T55" fmla="*/ 2147483646 h 405"/>
              <a:gd name="T56" fmla="*/ 0 w 455"/>
              <a:gd name="T57" fmla="*/ 2147483646 h 405"/>
              <a:gd name="T58" fmla="*/ 2147483646 w 455"/>
              <a:gd name="T59" fmla="*/ 2147483646 h 4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5" h="405">
                <a:moveTo>
                  <a:pt x="7" y="133"/>
                </a:moveTo>
                <a:lnTo>
                  <a:pt x="166" y="133"/>
                </a:lnTo>
                <a:lnTo>
                  <a:pt x="221" y="155"/>
                </a:lnTo>
                <a:lnTo>
                  <a:pt x="244" y="182"/>
                </a:lnTo>
                <a:lnTo>
                  <a:pt x="230" y="217"/>
                </a:lnTo>
                <a:lnTo>
                  <a:pt x="166" y="230"/>
                </a:lnTo>
                <a:lnTo>
                  <a:pt x="129" y="265"/>
                </a:lnTo>
                <a:lnTo>
                  <a:pt x="75" y="265"/>
                </a:lnTo>
                <a:lnTo>
                  <a:pt x="166" y="308"/>
                </a:lnTo>
                <a:lnTo>
                  <a:pt x="214" y="330"/>
                </a:lnTo>
                <a:lnTo>
                  <a:pt x="300" y="405"/>
                </a:lnTo>
                <a:lnTo>
                  <a:pt x="275" y="317"/>
                </a:lnTo>
                <a:lnTo>
                  <a:pt x="330" y="356"/>
                </a:lnTo>
                <a:lnTo>
                  <a:pt x="350" y="317"/>
                </a:lnTo>
                <a:lnTo>
                  <a:pt x="316" y="242"/>
                </a:lnTo>
                <a:lnTo>
                  <a:pt x="360" y="230"/>
                </a:lnTo>
                <a:lnTo>
                  <a:pt x="371" y="265"/>
                </a:lnTo>
                <a:lnTo>
                  <a:pt x="421" y="265"/>
                </a:lnTo>
                <a:lnTo>
                  <a:pt x="455" y="217"/>
                </a:lnTo>
                <a:lnTo>
                  <a:pt x="414" y="182"/>
                </a:lnTo>
                <a:lnTo>
                  <a:pt x="360" y="155"/>
                </a:lnTo>
                <a:lnTo>
                  <a:pt x="371" y="119"/>
                </a:lnTo>
                <a:lnTo>
                  <a:pt x="330" y="83"/>
                </a:lnTo>
                <a:lnTo>
                  <a:pt x="252" y="35"/>
                </a:lnTo>
                <a:lnTo>
                  <a:pt x="230" y="0"/>
                </a:lnTo>
                <a:lnTo>
                  <a:pt x="146" y="9"/>
                </a:lnTo>
                <a:lnTo>
                  <a:pt x="75" y="23"/>
                </a:lnTo>
                <a:lnTo>
                  <a:pt x="0" y="35"/>
                </a:lnTo>
                <a:lnTo>
                  <a:pt x="0" y="98"/>
                </a:lnTo>
                <a:lnTo>
                  <a:pt x="7" y="13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7707313" y="1376363"/>
            <a:ext cx="487362" cy="184150"/>
          </a:xfrm>
          <a:custGeom>
            <a:avLst/>
            <a:gdLst>
              <a:gd name="T0" fmla="*/ 2147483646 w 551"/>
              <a:gd name="T1" fmla="*/ 2147483646 h 173"/>
              <a:gd name="T2" fmla="*/ 2147483646 w 551"/>
              <a:gd name="T3" fmla="*/ 2147483646 h 173"/>
              <a:gd name="T4" fmla="*/ 2147483646 w 551"/>
              <a:gd name="T5" fmla="*/ 2147483646 h 173"/>
              <a:gd name="T6" fmla="*/ 2147483646 w 551"/>
              <a:gd name="T7" fmla="*/ 2147483646 h 173"/>
              <a:gd name="T8" fmla="*/ 2147483646 w 551"/>
              <a:gd name="T9" fmla="*/ 2147483646 h 173"/>
              <a:gd name="T10" fmla="*/ 0 w 551"/>
              <a:gd name="T11" fmla="*/ 2147483646 h 173"/>
              <a:gd name="T12" fmla="*/ 2147483646 w 551"/>
              <a:gd name="T13" fmla="*/ 2147483646 h 173"/>
              <a:gd name="T14" fmla="*/ 2147483646 w 551"/>
              <a:gd name="T15" fmla="*/ 0 h 173"/>
              <a:gd name="T16" fmla="*/ 2147483646 w 551"/>
              <a:gd name="T17" fmla="*/ 2147483646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173">
                <a:moveTo>
                  <a:pt x="551" y="23"/>
                </a:moveTo>
                <a:lnTo>
                  <a:pt x="314" y="82"/>
                </a:lnTo>
                <a:lnTo>
                  <a:pt x="180" y="173"/>
                </a:lnTo>
                <a:lnTo>
                  <a:pt x="30" y="160"/>
                </a:lnTo>
                <a:lnTo>
                  <a:pt x="114" y="117"/>
                </a:lnTo>
                <a:lnTo>
                  <a:pt x="0" y="71"/>
                </a:lnTo>
                <a:lnTo>
                  <a:pt x="180" y="8"/>
                </a:lnTo>
                <a:lnTo>
                  <a:pt x="433" y="0"/>
                </a:lnTo>
                <a:lnTo>
                  <a:pt x="551" y="2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7707313" y="1376363"/>
            <a:ext cx="487362" cy="184150"/>
          </a:xfrm>
          <a:custGeom>
            <a:avLst/>
            <a:gdLst>
              <a:gd name="T0" fmla="*/ 2147483646 w 551"/>
              <a:gd name="T1" fmla="*/ 2147483646 h 173"/>
              <a:gd name="T2" fmla="*/ 2147483646 w 551"/>
              <a:gd name="T3" fmla="*/ 2147483646 h 173"/>
              <a:gd name="T4" fmla="*/ 2147483646 w 551"/>
              <a:gd name="T5" fmla="*/ 2147483646 h 173"/>
              <a:gd name="T6" fmla="*/ 2147483646 w 551"/>
              <a:gd name="T7" fmla="*/ 2147483646 h 173"/>
              <a:gd name="T8" fmla="*/ 2147483646 w 551"/>
              <a:gd name="T9" fmla="*/ 2147483646 h 173"/>
              <a:gd name="T10" fmla="*/ 0 w 551"/>
              <a:gd name="T11" fmla="*/ 2147483646 h 173"/>
              <a:gd name="T12" fmla="*/ 2147483646 w 551"/>
              <a:gd name="T13" fmla="*/ 2147483646 h 173"/>
              <a:gd name="T14" fmla="*/ 2147483646 w 551"/>
              <a:gd name="T15" fmla="*/ 0 h 173"/>
              <a:gd name="T16" fmla="*/ 2147483646 w 551"/>
              <a:gd name="T17" fmla="*/ 2147483646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173">
                <a:moveTo>
                  <a:pt x="551" y="23"/>
                </a:moveTo>
                <a:lnTo>
                  <a:pt x="314" y="82"/>
                </a:lnTo>
                <a:lnTo>
                  <a:pt x="180" y="173"/>
                </a:lnTo>
                <a:lnTo>
                  <a:pt x="30" y="160"/>
                </a:lnTo>
                <a:lnTo>
                  <a:pt x="114" y="117"/>
                </a:lnTo>
                <a:lnTo>
                  <a:pt x="0" y="71"/>
                </a:lnTo>
                <a:lnTo>
                  <a:pt x="180" y="8"/>
                </a:lnTo>
                <a:lnTo>
                  <a:pt x="433" y="0"/>
                </a:lnTo>
                <a:lnTo>
                  <a:pt x="551" y="2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7259638" y="1454150"/>
            <a:ext cx="206375" cy="92075"/>
          </a:xfrm>
          <a:custGeom>
            <a:avLst/>
            <a:gdLst>
              <a:gd name="T0" fmla="*/ 2147483646 w 234"/>
              <a:gd name="T1" fmla="*/ 2147483646 h 87"/>
              <a:gd name="T2" fmla="*/ 0 w 234"/>
              <a:gd name="T3" fmla="*/ 2147483646 h 87"/>
              <a:gd name="T4" fmla="*/ 2147483646 w 234"/>
              <a:gd name="T5" fmla="*/ 2147483646 h 87"/>
              <a:gd name="T6" fmla="*/ 2147483646 w 234"/>
              <a:gd name="T7" fmla="*/ 2147483646 h 87"/>
              <a:gd name="T8" fmla="*/ 2147483646 w 234"/>
              <a:gd name="T9" fmla="*/ 0 h 87"/>
              <a:gd name="T10" fmla="*/ 2147483646 w 234"/>
              <a:gd name="T11" fmla="*/ 2147483646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" h="87">
                <a:moveTo>
                  <a:pt x="84" y="26"/>
                </a:moveTo>
                <a:lnTo>
                  <a:pt x="0" y="75"/>
                </a:lnTo>
                <a:lnTo>
                  <a:pt x="84" y="87"/>
                </a:lnTo>
                <a:lnTo>
                  <a:pt x="234" y="62"/>
                </a:lnTo>
                <a:lnTo>
                  <a:pt x="140" y="0"/>
                </a:lnTo>
                <a:lnTo>
                  <a:pt x="84" y="2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7259638" y="1454150"/>
            <a:ext cx="206375" cy="92075"/>
          </a:xfrm>
          <a:custGeom>
            <a:avLst/>
            <a:gdLst>
              <a:gd name="T0" fmla="*/ 2147483646 w 234"/>
              <a:gd name="T1" fmla="*/ 2147483646 h 87"/>
              <a:gd name="T2" fmla="*/ 0 w 234"/>
              <a:gd name="T3" fmla="*/ 2147483646 h 87"/>
              <a:gd name="T4" fmla="*/ 2147483646 w 234"/>
              <a:gd name="T5" fmla="*/ 2147483646 h 87"/>
              <a:gd name="T6" fmla="*/ 2147483646 w 234"/>
              <a:gd name="T7" fmla="*/ 2147483646 h 87"/>
              <a:gd name="T8" fmla="*/ 2147483646 w 234"/>
              <a:gd name="T9" fmla="*/ 0 h 87"/>
              <a:gd name="T10" fmla="*/ 2147483646 w 234"/>
              <a:gd name="T11" fmla="*/ 2147483646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" h="87">
                <a:moveTo>
                  <a:pt x="84" y="26"/>
                </a:moveTo>
                <a:lnTo>
                  <a:pt x="0" y="75"/>
                </a:lnTo>
                <a:lnTo>
                  <a:pt x="84" y="87"/>
                </a:lnTo>
                <a:lnTo>
                  <a:pt x="234" y="62"/>
                </a:lnTo>
                <a:lnTo>
                  <a:pt x="140" y="0"/>
                </a:lnTo>
                <a:lnTo>
                  <a:pt x="84" y="2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7493000" y="1454150"/>
            <a:ext cx="269875" cy="120650"/>
          </a:xfrm>
          <a:custGeom>
            <a:avLst/>
            <a:gdLst>
              <a:gd name="T0" fmla="*/ 0 w 309"/>
              <a:gd name="T1" fmla="*/ 2147483646 h 114"/>
              <a:gd name="T2" fmla="*/ 2147483646 w 309"/>
              <a:gd name="T3" fmla="*/ 2147483646 h 114"/>
              <a:gd name="T4" fmla="*/ 2147483646 w 309"/>
              <a:gd name="T5" fmla="*/ 2147483646 h 114"/>
              <a:gd name="T6" fmla="*/ 2147483646 w 309"/>
              <a:gd name="T7" fmla="*/ 0 h 114"/>
              <a:gd name="T8" fmla="*/ 0 w 309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14">
                <a:moveTo>
                  <a:pt x="0" y="26"/>
                </a:moveTo>
                <a:lnTo>
                  <a:pt x="106" y="114"/>
                </a:lnTo>
                <a:lnTo>
                  <a:pt x="309" y="51"/>
                </a:lnTo>
                <a:lnTo>
                  <a:pt x="129" y="0"/>
                </a:lnTo>
                <a:lnTo>
                  <a:pt x="0" y="2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7493000" y="1454150"/>
            <a:ext cx="269875" cy="120650"/>
          </a:xfrm>
          <a:custGeom>
            <a:avLst/>
            <a:gdLst>
              <a:gd name="T0" fmla="*/ 0 w 309"/>
              <a:gd name="T1" fmla="*/ 2147483646 h 114"/>
              <a:gd name="T2" fmla="*/ 2147483646 w 309"/>
              <a:gd name="T3" fmla="*/ 2147483646 h 114"/>
              <a:gd name="T4" fmla="*/ 2147483646 w 309"/>
              <a:gd name="T5" fmla="*/ 2147483646 h 114"/>
              <a:gd name="T6" fmla="*/ 2147483646 w 309"/>
              <a:gd name="T7" fmla="*/ 0 h 114"/>
              <a:gd name="T8" fmla="*/ 0 w 309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14">
                <a:moveTo>
                  <a:pt x="0" y="26"/>
                </a:moveTo>
                <a:lnTo>
                  <a:pt x="106" y="114"/>
                </a:lnTo>
                <a:lnTo>
                  <a:pt x="309" y="51"/>
                </a:lnTo>
                <a:lnTo>
                  <a:pt x="129" y="0"/>
                </a:lnTo>
                <a:lnTo>
                  <a:pt x="0" y="2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2205038" y="4862513"/>
            <a:ext cx="185737" cy="546100"/>
          </a:xfrm>
          <a:custGeom>
            <a:avLst/>
            <a:gdLst>
              <a:gd name="T0" fmla="*/ 2147483646 w 210"/>
              <a:gd name="T1" fmla="*/ 0 h 515"/>
              <a:gd name="T2" fmla="*/ 2147483646 w 210"/>
              <a:gd name="T3" fmla="*/ 2147483646 h 515"/>
              <a:gd name="T4" fmla="*/ 2147483646 w 210"/>
              <a:gd name="T5" fmla="*/ 2147483646 h 515"/>
              <a:gd name="T6" fmla="*/ 2147483646 w 210"/>
              <a:gd name="T7" fmla="*/ 2147483646 h 515"/>
              <a:gd name="T8" fmla="*/ 0 w 210"/>
              <a:gd name="T9" fmla="*/ 2147483646 h 515"/>
              <a:gd name="T10" fmla="*/ 2147483646 w 210"/>
              <a:gd name="T11" fmla="*/ 2147483646 h 515"/>
              <a:gd name="T12" fmla="*/ 2147483646 w 210"/>
              <a:gd name="T13" fmla="*/ 2147483646 h 515"/>
              <a:gd name="T14" fmla="*/ 2147483646 w 210"/>
              <a:gd name="T15" fmla="*/ 2147483646 h 515"/>
              <a:gd name="T16" fmla="*/ 2147483646 w 210"/>
              <a:gd name="T17" fmla="*/ 0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515">
                <a:moveTo>
                  <a:pt x="210" y="0"/>
                </a:moveTo>
                <a:lnTo>
                  <a:pt x="130" y="119"/>
                </a:lnTo>
                <a:lnTo>
                  <a:pt x="19" y="146"/>
                </a:lnTo>
                <a:lnTo>
                  <a:pt x="19" y="234"/>
                </a:lnTo>
                <a:lnTo>
                  <a:pt x="0" y="389"/>
                </a:lnTo>
                <a:lnTo>
                  <a:pt x="57" y="515"/>
                </a:lnTo>
                <a:lnTo>
                  <a:pt x="153" y="353"/>
                </a:lnTo>
                <a:lnTo>
                  <a:pt x="210" y="159"/>
                </a:lnTo>
                <a:lnTo>
                  <a:pt x="21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>
            <a:off x="2205038" y="4862513"/>
            <a:ext cx="185737" cy="546100"/>
          </a:xfrm>
          <a:custGeom>
            <a:avLst/>
            <a:gdLst>
              <a:gd name="T0" fmla="*/ 2147483646 w 210"/>
              <a:gd name="T1" fmla="*/ 0 h 515"/>
              <a:gd name="T2" fmla="*/ 2147483646 w 210"/>
              <a:gd name="T3" fmla="*/ 2147483646 h 515"/>
              <a:gd name="T4" fmla="*/ 2147483646 w 210"/>
              <a:gd name="T5" fmla="*/ 2147483646 h 515"/>
              <a:gd name="T6" fmla="*/ 2147483646 w 210"/>
              <a:gd name="T7" fmla="*/ 2147483646 h 515"/>
              <a:gd name="T8" fmla="*/ 0 w 210"/>
              <a:gd name="T9" fmla="*/ 2147483646 h 515"/>
              <a:gd name="T10" fmla="*/ 2147483646 w 210"/>
              <a:gd name="T11" fmla="*/ 2147483646 h 515"/>
              <a:gd name="T12" fmla="*/ 2147483646 w 210"/>
              <a:gd name="T13" fmla="*/ 2147483646 h 515"/>
              <a:gd name="T14" fmla="*/ 2147483646 w 210"/>
              <a:gd name="T15" fmla="*/ 2147483646 h 515"/>
              <a:gd name="T16" fmla="*/ 2147483646 w 210"/>
              <a:gd name="T17" fmla="*/ 0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515">
                <a:moveTo>
                  <a:pt x="210" y="0"/>
                </a:moveTo>
                <a:lnTo>
                  <a:pt x="130" y="119"/>
                </a:lnTo>
                <a:lnTo>
                  <a:pt x="19" y="146"/>
                </a:lnTo>
                <a:lnTo>
                  <a:pt x="19" y="234"/>
                </a:lnTo>
                <a:lnTo>
                  <a:pt x="0" y="389"/>
                </a:lnTo>
                <a:lnTo>
                  <a:pt x="57" y="515"/>
                </a:lnTo>
                <a:lnTo>
                  <a:pt x="153" y="353"/>
                </a:lnTo>
                <a:lnTo>
                  <a:pt x="210" y="159"/>
                </a:lnTo>
                <a:lnTo>
                  <a:pt x="21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3" name="Freeform 23"/>
          <p:cNvSpPr>
            <a:spLocks/>
          </p:cNvSpPr>
          <p:nvPr/>
        </p:nvSpPr>
        <p:spPr bwMode="auto">
          <a:xfrm>
            <a:off x="3889375" y="4643438"/>
            <a:ext cx="506413" cy="141287"/>
          </a:xfrm>
          <a:custGeom>
            <a:avLst/>
            <a:gdLst>
              <a:gd name="T0" fmla="*/ 0 w 576"/>
              <a:gd name="T1" fmla="*/ 2147483646 h 134"/>
              <a:gd name="T2" fmla="*/ 2147483646 w 576"/>
              <a:gd name="T3" fmla="*/ 2147483646 h 134"/>
              <a:gd name="T4" fmla="*/ 2147483646 w 576"/>
              <a:gd name="T5" fmla="*/ 2147483646 h 134"/>
              <a:gd name="T6" fmla="*/ 2147483646 w 576"/>
              <a:gd name="T7" fmla="*/ 2147483646 h 134"/>
              <a:gd name="T8" fmla="*/ 2147483646 w 576"/>
              <a:gd name="T9" fmla="*/ 2147483646 h 134"/>
              <a:gd name="T10" fmla="*/ 2147483646 w 576"/>
              <a:gd name="T11" fmla="*/ 0 h 134"/>
              <a:gd name="T12" fmla="*/ 0 w 576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" h="134">
                <a:moveTo>
                  <a:pt x="0" y="23"/>
                </a:moveTo>
                <a:lnTo>
                  <a:pt x="249" y="134"/>
                </a:lnTo>
                <a:lnTo>
                  <a:pt x="513" y="107"/>
                </a:lnTo>
                <a:lnTo>
                  <a:pt x="576" y="59"/>
                </a:lnTo>
                <a:lnTo>
                  <a:pt x="296" y="59"/>
                </a:lnTo>
                <a:lnTo>
                  <a:pt x="192" y="0"/>
                </a:lnTo>
                <a:lnTo>
                  <a:pt x="0" y="2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4" name="Freeform 24"/>
          <p:cNvSpPr>
            <a:spLocks/>
          </p:cNvSpPr>
          <p:nvPr/>
        </p:nvSpPr>
        <p:spPr bwMode="auto">
          <a:xfrm>
            <a:off x="3889375" y="4643438"/>
            <a:ext cx="506413" cy="141287"/>
          </a:xfrm>
          <a:custGeom>
            <a:avLst/>
            <a:gdLst>
              <a:gd name="T0" fmla="*/ 0 w 576"/>
              <a:gd name="T1" fmla="*/ 2147483646 h 134"/>
              <a:gd name="T2" fmla="*/ 2147483646 w 576"/>
              <a:gd name="T3" fmla="*/ 2147483646 h 134"/>
              <a:gd name="T4" fmla="*/ 2147483646 w 576"/>
              <a:gd name="T5" fmla="*/ 2147483646 h 134"/>
              <a:gd name="T6" fmla="*/ 2147483646 w 576"/>
              <a:gd name="T7" fmla="*/ 2147483646 h 134"/>
              <a:gd name="T8" fmla="*/ 2147483646 w 576"/>
              <a:gd name="T9" fmla="*/ 2147483646 h 134"/>
              <a:gd name="T10" fmla="*/ 2147483646 w 576"/>
              <a:gd name="T11" fmla="*/ 0 h 134"/>
              <a:gd name="T12" fmla="*/ 0 w 576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" h="134">
                <a:moveTo>
                  <a:pt x="0" y="23"/>
                </a:moveTo>
                <a:lnTo>
                  <a:pt x="249" y="134"/>
                </a:lnTo>
                <a:lnTo>
                  <a:pt x="513" y="107"/>
                </a:lnTo>
                <a:lnTo>
                  <a:pt x="576" y="59"/>
                </a:lnTo>
                <a:lnTo>
                  <a:pt x="296" y="59"/>
                </a:lnTo>
                <a:lnTo>
                  <a:pt x="192" y="0"/>
                </a:lnTo>
                <a:lnTo>
                  <a:pt x="0" y="2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615950" y="1658938"/>
            <a:ext cx="4157663" cy="4095750"/>
          </a:xfrm>
          <a:custGeom>
            <a:avLst/>
            <a:gdLst>
              <a:gd name="T0" fmla="*/ 2147483646 w 4719"/>
              <a:gd name="T1" fmla="*/ 2147483646 h 3873"/>
              <a:gd name="T2" fmla="*/ 2147483646 w 4719"/>
              <a:gd name="T3" fmla="*/ 2147483646 h 3873"/>
              <a:gd name="T4" fmla="*/ 2147483646 w 4719"/>
              <a:gd name="T5" fmla="*/ 2147483646 h 3873"/>
              <a:gd name="T6" fmla="*/ 2147483646 w 4719"/>
              <a:gd name="T7" fmla="*/ 2147483646 h 3873"/>
              <a:gd name="T8" fmla="*/ 2147483646 w 4719"/>
              <a:gd name="T9" fmla="*/ 2147483646 h 3873"/>
              <a:gd name="T10" fmla="*/ 2147483646 w 4719"/>
              <a:gd name="T11" fmla="*/ 2147483646 h 3873"/>
              <a:gd name="T12" fmla="*/ 2147483646 w 4719"/>
              <a:gd name="T13" fmla="*/ 2147483646 h 3873"/>
              <a:gd name="T14" fmla="*/ 2147483646 w 4719"/>
              <a:gd name="T15" fmla="*/ 2147483646 h 3873"/>
              <a:gd name="T16" fmla="*/ 2147483646 w 4719"/>
              <a:gd name="T17" fmla="*/ 2147483646 h 3873"/>
              <a:gd name="T18" fmla="*/ 2147483646 w 4719"/>
              <a:gd name="T19" fmla="*/ 2147483646 h 3873"/>
              <a:gd name="T20" fmla="*/ 2147483646 w 4719"/>
              <a:gd name="T21" fmla="*/ 2147483646 h 3873"/>
              <a:gd name="T22" fmla="*/ 2147483646 w 4719"/>
              <a:gd name="T23" fmla="*/ 2147483646 h 3873"/>
              <a:gd name="T24" fmla="*/ 2147483646 w 4719"/>
              <a:gd name="T25" fmla="*/ 2147483646 h 3873"/>
              <a:gd name="T26" fmla="*/ 2147483646 w 4719"/>
              <a:gd name="T27" fmla="*/ 2147483646 h 3873"/>
              <a:gd name="T28" fmla="*/ 2147483646 w 4719"/>
              <a:gd name="T29" fmla="*/ 2147483646 h 3873"/>
              <a:gd name="T30" fmla="*/ 2147483646 w 4719"/>
              <a:gd name="T31" fmla="*/ 2147483646 h 3873"/>
              <a:gd name="T32" fmla="*/ 2147483646 w 4719"/>
              <a:gd name="T33" fmla="*/ 2147483646 h 3873"/>
              <a:gd name="T34" fmla="*/ 2147483646 w 4719"/>
              <a:gd name="T35" fmla="*/ 2147483646 h 3873"/>
              <a:gd name="T36" fmla="*/ 2147483646 w 4719"/>
              <a:gd name="T37" fmla="*/ 2147483646 h 3873"/>
              <a:gd name="T38" fmla="*/ 2147483646 w 4719"/>
              <a:gd name="T39" fmla="*/ 2147483646 h 3873"/>
              <a:gd name="T40" fmla="*/ 2147483646 w 4719"/>
              <a:gd name="T41" fmla="*/ 2147483646 h 3873"/>
              <a:gd name="T42" fmla="*/ 2147483646 w 4719"/>
              <a:gd name="T43" fmla="*/ 2147483646 h 3873"/>
              <a:gd name="T44" fmla="*/ 2147483646 w 4719"/>
              <a:gd name="T45" fmla="*/ 2147483646 h 3873"/>
              <a:gd name="T46" fmla="*/ 2147483646 w 4719"/>
              <a:gd name="T47" fmla="*/ 2147483646 h 3873"/>
              <a:gd name="T48" fmla="*/ 2147483646 w 4719"/>
              <a:gd name="T49" fmla="*/ 2147483646 h 3873"/>
              <a:gd name="T50" fmla="*/ 2147483646 w 4719"/>
              <a:gd name="T51" fmla="*/ 2147483646 h 3873"/>
              <a:gd name="T52" fmla="*/ 2147483646 w 4719"/>
              <a:gd name="T53" fmla="*/ 2147483646 h 3873"/>
              <a:gd name="T54" fmla="*/ 2147483646 w 4719"/>
              <a:gd name="T55" fmla="*/ 2147483646 h 3873"/>
              <a:gd name="T56" fmla="*/ 2147483646 w 4719"/>
              <a:gd name="T57" fmla="*/ 2147483646 h 3873"/>
              <a:gd name="T58" fmla="*/ 2147483646 w 4719"/>
              <a:gd name="T59" fmla="*/ 2147483646 h 3873"/>
              <a:gd name="T60" fmla="*/ 2147483646 w 4719"/>
              <a:gd name="T61" fmla="*/ 2147483646 h 3873"/>
              <a:gd name="T62" fmla="*/ 2147483646 w 4719"/>
              <a:gd name="T63" fmla="*/ 2147483646 h 3873"/>
              <a:gd name="T64" fmla="*/ 2147483646 w 4719"/>
              <a:gd name="T65" fmla="*/ 2147483646 h 3873"/>
              <a:gd name="T66" fmla="*/ 2147483646 w 4719"/>
              <a:gd name="T67" fmla="*/ 2147483646 h 3873"/>
              <a:gd name="T68" fmla="*/ 2147483646 w 4719"/>
              <a:gd name="T69" fmla="*/ 2147483646 h 3873"/>
              <a:gd name="T70" fmla="*/ 2147483646 w 4719"/>
              <a:gd name="T71" fmla="*/ 2147483646 h 3873"/>
              <a:gd name="T72" fmla="*/ 2147483646 w 4719"/>
              <a:gd name="T73" fmla="*/ 2147483646 h 3873"/>
              <a:gd name="T74" fmla="*/ 2147483646 w 4719"/>
              <a:gd name="T75" fmla="*/ 2147483646 h 3873"/>
              <a:gd name="T76" fmla="*/ 2147483646 w 4719"/>
              <a:gd name="T77" fmla="*/ 2147483646 h 3873"/>
              <a:gd name="T78" fmla="*/ 2147483646 w 4719"/>
              <a:gd name="T79" fmla="*/ 2147483646 h 3873"/>
              <a:gd name="T80" fmla="*/ 2147483646 w 4719"/>
              <a:gd name="T81" fmla="*/ 2147483646 h 3873"/>
              <a:gd name="T82" fmla="*/ 2147483646 w 4719"/>
              <a:gd name="T83" fmla="*/ 2147483646 h 3873"/>
              <a:gd name="T84" fmla="*/ 2147483646 w 4719"/>
              <a:gd name="T85" fmla="*/ 2147483646 h 3873"/>
              <a:gd name="T86" fmla="*/ 2147483646 w 4719"/>
              <a:gd name="T87" fmla="*/ 2147483646 h 3873"/>
              <a:gd name="T88" fmla="*/ 2147483646 w 4719"/>
              <a:gd name="T89" fmla="*/ 2147483646 h 3873"/>
              <a:gd name="T90" fmla="*/ 2147483646 w 4719"/>
              <a:gd name="T91" fmla="*/ 2147483646 h 3873"/>
              <a:gd name="T92" fmla="*/ 2147483646 w 4719"/>
              <a:gd name="T93" fmla="*/ 2147483646 h 3873"/>
              <a:gd name="T94" fmla="*/ 2147483646 w 4719"/>
              <a:gd name="T95" fmla="*/ 2147483646 h 3873"/>
              <a:gd name="T96" fmla="*/ 2147483646 w 4719"/>
              <a:gd name="T97" fmla="*/ 2147483646 h 3873"/>
              <a:gd name="T98" fmla="*/ 2147483646 w 4719"/>
              <a:gd name="T99" fmla="*/ 2147483646 h 3873"/>
              <a:gd name="T100" fmla="*/ 2147483646 w 4719"/>
              <a:gd name="T101" fmla="*/ 2147483646 h 3873"/>
              <a:gd name="T102" fmla="*/ 2147483646 w 4719"/>
              <a:gd name="T103" fmla="*/ 2147483646 h 3873"/>
              <a:gd name="T104" fmla="*/ 2147483646 w 4719"/>
              <a:gd name="T105" fmla="*/ 2147483646 h 3873"/>
              <a:gd name="T106" fmla="*/ 2147483646 w 4719"/>
              <a:gd name="T107" fmla="*/ 2147483646 h 3873"/>
              <a:gd name="T108" fmla="*/ 2147483646 w 4719"/>
              <a:gd name="T109" fmla="*/ 2147483646 h 3873"/>
              <a:gd name="T110" fmla="*/ 2147483646 w 4719"/>
              <a:gd name="T111" fmla="*/ 2147483646 h 3873"/>
              <a:gd name="T112" fmla="*/ 2147483646 w 4719"/>
              <a:gd name="T113" fmla="*/ 2147483646 h 3873"/>
              <a:gd name="T114" fmla="*/ 2147483646 w 4719"/>
              <a:gd name="T115" fmla="*/ 2147483646 h 38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719" h="3873">
                <a:moveTo>
                  <a:pt x="1946" y="1013"/>
                </a:moveTo>
                <a:lnTo>
                  <a:pt x="1901" y="1053"/>
                </a:lnTo>
                <a:lnTo>
                  <a:pt x="2042" y="1261"/>
                </a:lnTo>
                <a:lnTo>
                  <a:pt x="2031" y="1322"/>
                </a:lnTo>
                <a:lnTo>
                  <a:pt x="1901" y="1261"/>
                </a:lnTo>
                <a:lnTo>
                  <a:pt x="1908" y="1190"/>
                </a:lnTo>
                <a:lnTo>
                  <a:pt x="1874" y="1154"/>
                </a:lnTo>
                <a:lnTo>
                  <a:pt x="1666" y="1154"/>
                </a:lnTo>
                <a:lnTo>
                  <a:pt x="1571" y="1176"/>
                </a:lnTo>
                <a:lnTo>
                  <a:pt x="1439" y="1140"/>
                </a:lnTo>
                <a:lnTo>
                  <a:pt x="1332" y="1176"/>
                </a:lnTo>
                <a:lnTo>
                  <a:pt x="1263" y="1211"/>
                </a:lnTo>
                <a:lnTo>
                  <a:pt x="1309" y="1322"/>
                </a:lnTo>
                <a:lnTo>
                  <a:pt x="1525" y="1322"/>
                </a:lnTo>
                <a:lnTo>
                  <a:pt x="1562" y="1424"/>
                </a:lnTo>
                <a:lnTo>
                  <a:pt x="1516" y="1520"/>
                </a:lnTo>
                <a:lnTo>
                  <a:pt x="1139" y="1459"/>
                </a:lnTo>
                <a:lnTo>
                  <a:pt x="1045" y="1543"/>
                </a:lnTo>
                <a:lnTo>
                  <a:pt x="852" y="1424"/>
                </a:lnTo>
                <a:lnTo>
                  <a:pt x="813" y="1322"/>
                </a:lnTo>
                <a:lnTo>
                  <a:pt x="583" y="1322"/>
                </a:lnTo>
                <a:lnTo>
                  <a:pt x="480" y="1372"/>
                </a:lnTo>
                <a:lnTo>
                  <a:pt x="356" y="1345"/>
                </a:lnTo>
                <a:lnTo>
                  <a:pt x="287" y="1436"/>
                </a:lnTo>
                <a:lnTo>
                  <a:pt x="192" y="1570"/>
                </a:lnTo>
                <a:lnTo>
                  <a:pt x="43" y="1738"/>
                </a:lnTo>
                <a:lnTo>
                  <a:pt x="0" y="2009"/>
                </a:lnTo>
                <a:lnTo>
                  <a:pt x="116" y="2374"/>
                </a:lnTo>
                <a:lnTo>
                  <a:pt x="287" y="2488"/>
                </a:lnTo>
                <a:lnTo>
                  <a:pt x="503" y="2412"/>
                </a:lnTo>
                <a:lnTo>
                  <a:pt x="719" y="2424"/>
                </a:lnTo>
                <a:lnTo>
                  <a:pt x="790" y="2596"/>
                </a:lnTo>
                <a:lnTo>
                  <a:pt x="899" y="2879"/>
                </a:lnTo>
                <a:lnTo>
                  <a:pt x="886" y="3161"/>
                </a:lnTo>
                <a:lnTo>
                  <a:pt x="925" y="3393"/>
                </a:lnTo>
                <a:lnTo>
                  <a:pt x="1029" y="3734"/>
                </a:lnTo>
                <a:lnTo>
                  <a:pt x="1063" y="3873"/>
                </a:lnTo>
                <a:lnTo>
                  <a:pt x="1366" y="3710"/>
                </a:lnTo>
                <a:lnTo>
                  <a:pt x="1551" y="3450"/>
                </a:lnTo>
                <a:lnTo>
                  <a:pt x="1551" y="3282"/>
                </a:lnTo>
                <a:lnTo>
                  <a:pt x="1742" y="3074"/>
                </a:lnTo>
                <a:lnTo>
                  <a:pt x="1755" y="2879"/>
                </a:lnTo>
                <a:lnTo>
                  <a:pt x="1716" y="2717"/>
                </a:lnTo>
                <a:lnTo>
                  <a:pt x="1874" y="2583"/>
                </a:lnTo>
                <a:lnTo>
                  <a:pt x="2004" y="2398"/>
                </a:lnTo>
                <a:lnTo>
                  <a:pt x="2092" y="2192"/>
                </a:lnTo>
                <a:lnTo>
                  <a:pt x="1935" y="2180"/>
                </a:lnTo>
                <a:lnTo>
                  <a:pt x="1789" y="2216"/>
                </a:lnTo>
                <a:lnTo>
                  <a:pt x="1728" y="2121"/>
                </a:lnTo>
                <a:lnTo>
                  <a:pt x="1682" y="2030"/>
                </a:lnTo>
                <a:lnTo>
                  <a:pt x="1585" y="1764"/>
                </a:lnTo>
                <a:lnTo>
                  <a:pt x="1466" y="1556"/>
                </a:lnTo>
                <a:lnTo>
                  <a:pt x="1535" y="1593"/>
                </a:lnTo>
                <a:lnTo>
                  <a:pt x="1585" y="1664"/>
                </a:lnTo>
                <a:lnTo>
                  <a:pt x="1682" y="1827"/>
                </a:lnTo>
                <a:lnTo>
                  <a:pt x="1762" y="1973"/>
                </a:lnTo>
                <a:lnTo>
                  <a:pt x="1805" y="2092"/>
                </a:lnTo>
                <a:lnTo>
                  <a:pt x="1824" y="2132"/>
                </a:lnTo>
                <a:lnTo>
                  <a:pt x="2058" y="2057"/>
                </a:lnTo>
                <a:lnTo>
                  <a:pt x="2235" y="1973"/>
                </a:lnTo>
                <a:lnTo>
                  <a:pt x="2295" y="1827"/>
                </a:lnTo>
                <a:lnTo>
                  <a:pt x="2161" y="1689"/>
                </a:lnTo>
                <a:lnTo>
                  <a:pt x="2154" y="1700"/>
                </a:lnTo>
                <a:lnTo>
                  <a:pt x="2042" y="1738"/>
                </a:lnTo>
                <a:lnTo>
                  <a:pt x="1981" y="1654"/>
                </a:lnTo>
                <a:lnTo>
                  <a:pt x="1962" y="1556"/>
                </a:lnTo>
                <a:lnTo>
                  <a:pt x="2004" y="1579"/>
                </a:lnTo>
                <a:lnTo>
                  <a:pt x="2112" y="1654"/>
                </a:lnTo>
                <a:lnTo>
                  <a:pt x="2211" y="1654"/>
                </a:lnTo>
                <a:lnTo>
                  <a:pt x="2285" y="1713"/>
                </a:lnTo>
                <a:lnTo>
                  <a:pt x="2450" y="1713"/>
                </a:lnTo>
                <a:lnTo>
                  <a:pt x="2522" y="1748"/>
                </a:lnTo>
                <a:lnTo>
                  <a:pt x="2618" y="1848"/>
                </a:lnTo>
                <a:lnTo>
                  <a:pt x="2668" y="1839"/>
                </a:lnTo>
                <a:lnTo>
                  <a:pt x="2714" y="2057"/>
                </a:lnTo>
                <a:lnTo>
                  <a:pt x="2825" y="2314"/>
                </a:lnTo>
                <a:lnTo>
                  <a:pt x="2968" y="2389"/>
                </a:lnTo>
                <a:lnTo>
                  <a:pt x="2944" y="2278"/>
                </a:lnTo>
                <a:lnTo>
                  <a:pt x="2934" y="2132"/>
                </a:lnTo>
                <a:lnTo>
                  <a:pt x="2934" y="2057"/>
                </a:lnTo>
                <a:lnTo>
                  <a:pt x="3064" y="1923"/>
                </a:lnTo>
                <a:lnTo>
                  <a:pt x="3183" y="1812"/>
                </a:lnTo>
                <a:lnTo>
                  <a:pt x="3280" y="1812"/>
                </a:lnTo>
                <a:lnTo>
                  <a:pt x="3333" y="1973"/>
                </a:lnTo>
                <a:lnTo>
                  <a:pt x="3390" y="2057"/>
                </a:lnTo>
                <a:lnTo>
                  <a:pt x="3513" y="2278"/>
                </a:lnTo>
                <a:lnTo>
                  <a:pt x="3560" y="2171"/>
                </a:lnTo>
                <a:lnTo>
                  <a:pt x="3677" y="2255"/>
                </a:lnTo>
                <a:lnTo>
                  <a:pt x="3751" y="2255"/>
                </a:lnTo>
                <a:lnTo>
                  <a:pt x="3801" y="2192"/>
                </a:lnTo>
                <a:lnTo>
                  <a:pt x="3786" y="2030"/>
                </a:lnTo>
                <a:lnTo>
                  <a:pt x="3690" y="1923"/>
                </a:lnTo>
                <a:lnTo>
                  <a:pt x="3717" y="1848"/>
                </a:lnTo>
                <a:lnTo>
                  <a:pt x="3883" y="1839"/>
                </a:lnTo>
                <a:lnTo>
                  <a:pt x="4013" y="1677"/>
                </a:lnTo>
                <a:lnTo>
                  <a:pt x="4066" y="1570"/>
                </a:lnTo>
                <a:lnTo>
                  <a:pt x="3970" y="1408"/>
                </a:lnTo>
                <a:lnTo>
                  <a:pt x="3916" y="1322"/>
                </a:lnTo>
                <a:lnTo>
                  <a:pt x="3933" y="1297"/>
                </a:lnTo>
                <a:lnTo>
                  <a:pt x="3863" y="1297"/>
                </a:lnTo>
                <a:lnTo>
                  <a:pt x="3874" y="1211"/>
                </a:lnTo>
                <a:lnTo>
                  <a:pt x="3943" y="1211"/>
                </a:lnTo>
                <a:lnTo>
                  <a:pt x="4027" y="1226"/>
                </a:lnTo>
                <a:lnTo>
                  <a:pt x="4150" y="1372"/>
                </a:lnTo>
                <a:lnTo>
                  <a:pt x="4196" y="1447"/>
                </a:lnTo>
                <a:lnTo>
                  <a:pt x="4186" y="1345"/>
                </a:lnTo>
                <a:lnTo>
                  <a:pt x="4116" y="1238"/>
                </a:lnTo>
                <a:lnTo>
                  <a:pt x="4136" y="1154"/>
                </a:lnTo>
                <a:lnTo>
                  <a:pt x="4220" y="1063"/>
                </a:lnTo>
                <a:lnTo>
                  <a:pt x="4246" y="894"/>
                </a:lnTo>
                <a:lnTo>
                  <a:pt x="4353" y="992"/>
                </a:lnTo>
                <a:lnTo>
                  <a:pt x="4377" y="942"/>
                </a:lnTo>
                <a:lnTo>
                  <a:pt x="4220" y="796"/>
                </a:lnTo>
                <a:lnTo>
                  <a:pt x="4163" y="721"/>
                </a:lnTo>
                <a:lnTo>
                  <a:pt x="4089" y="721"/>
                </a:lnTo>
                <a:lnTo>
                  <a:pt x="3959" y="696"/>
                </a:lnTo>
                <a:lnTo>
                  <a:pt x="4013" y="562"/>
                </a:lnTo>
                <a:lnTo>
                  <a:pt x="4196" y="539"/>
                </a:lnTo>
                <a:lnTo>
                  <a:pt x="4280" y="514"/>
                </a:lnTo>
                <a:lnTo>
                  <a:pt x="4362" y="491"/>
                </a:lnTo>
                <a:lnTo>
                  <a:pt x="4423" y="514"/>
                </a:lnTo>
                <a:lnTo>
                  <a:pt x="4412" y="589"/>
                </a:lnTo>
                <a:lnTo>
                  <a:pt x="4439" y="673"/>
                </a:lnTo>
                <a:lnTo>
                  <a:pt x="4535" y="708"/>
                </a:lnTo>
                <a:lnTo>
                  <a:pt x="4642" y="858"/>
                </a:lnTo>
                <a:lnTo>
                  <a:pt x="4616" y="637"/>
                </a:lnTo>
                <a:lnTo>
                  <a:pt x="4500" y="539"/>
                </a:lnTo>
                <a:lnTo>
                  <a:pt x="4596" y="503"/>
                </a:lnTo>
                <a:lnTo>
                  <a:pt x="4703" y="419"/>
                </a:lnTo>
                <a:lnTo>
                  <a:pt x="4719" y="419"/>
                </a:lnTo>
                <a:lnTo>
                  <a:pt x="4353" y="173"/>
                </a:lnTo>
                <a:lnTo>
                  <a:pt x="4280" y="221"/>
                </a:lnTo>
                <a:lnTo>
                  <a:pt x="4116" y="234"/>
                </a:lnTo>
                <a:lnTo>
                  <a:pt x="3933" y="186"/>
                </a:lnTo>
                <a:lnTo>
                  <a:pt x="3786" y="195"/>
                </a:lnTo>
                <a:lnTo>
                  <a:pt x="3610" y="146"/>
                </a:lnTo>
                <a:lnTo>
                  <a:pt x="3497" y="100"/>
                </a:lnTo>
                <a:lnTo>
                  <a:pt x="3471" y="137"/>
                </a:lnTo>
                <a:lnTo>
                  <a:pt x="3340" y="186"/>
                </a:lnTo>
                <a:lnTo>
                  <a:pt x="3141" y="159"/>
                </a:lnTo>
                <a:lnTo>
                  <a:pt x="2887" y="111"/>
                </a:lnTo>
                <a:lnTo>
                  <a:pt x="2754" y="137"/>
                </a:lnTo>
                <a:lnTo>
                  <a:pt x="2814" y="75"/>
                </a:lnTo>
                <a:lnTo>
                  <a:pt x="2704" y="23"/>
                </a:lnTo>
                <a:lnTo>
                  <a:pt x="2584" y="0"/>
                </a:lnTo>
                <a:lnTo>
                  <a:pt x="2427" y="52"/>
                </a:lnTo>
                <a:lnTo>
                  <a:pt x="2285" y="88"/>
                </a:lnTo>
                <a:lnTo>
                  <a:pt x="2161" y="137"/>
                </a:lnTo>
                <a:lnTo>
                  <a:pt x="2101" y="137"/>
                </a:lnTo>
                <a:lnTo>
                  <a:pt x="2154" y="221"/>
                </a:lnTo>
                <a:lnTo>
                  <a:pt x="2174" y="293"/>
                </a:lnTo>
                <a:lnTo>
                  <a:pt x="2138" y="293"/>
                </a:lnTo>
                <a:lnTo>
                  <a:pt x="2065" y="209"/>
                </a:lnTo>
                <a:lnTo>
                  <a:pt x="2031" y="137"/>
                </a:lnTo>
                <a:lnTo>
                  <a:pt x="1969" y="173"/>
                </a:lnTo>
                <a:lnTo>
                  <a:pt x="2042" y="269"/>
                </a:lnTo>
                <a:lnTo>
                  <a:pt x="1946" y="234"/>
                </a:lnTo>
                <a:lnTo>
                  <a:pt x="1839" y="234"/>
                </a:lnTo>
                <a:lnTo>
                  <a:pt x="1612" y="293"/>
                </a:lnTo>
                <a:lnTo>
                  <a:pt x="1428" y="305"/>
                </a:lnTo>
                <a:lnTo>
                  <a:pt x="1343" y="419"/>
                </a:lnTo>
                <a:lnTo>
                  <a:pt x="1263" y="319"/>
                </a:lnTo>
                <a:lnTo>
                  <a:pt x="1378" y="305"/>
                </a:lnTo>
                <a:lnTo>
                  <a:pt x="1405" y="244"/>
                </a:lnTo>
                <a:lnTo>
                  <a:pt x="1298" y="221"/>
                </a:lnTo>
                <a:lnTo>
                  <a:pt x="1125" y="186"/>
                </a:lnTo>
                <a:lnTo>
                  <a:pt x="959" y="221"/>
                </a:lnTo>
                <a:lnTo>
                  <a:pt x="836" y="269"/>
                </a:lnTo>
                <a:lnTo>
                  <a:pt x="695" y="407"/>
                </a:lnTo>
                <a:lnTo>
                  <a:pt x="660" y="478"/>
                </a:lnTo>
                <a:lnTo>
                  <a:pt x="660" y="574"/>
                </a:lnTo>
                <a:lnTo>
                  <a:pt x="695" y="601"/>
                </a:lnTo>
                <a:lnTo>
                  <a:pt x="768" y="553"/>
                </a:lnTo>
                <a:lnTo>
                  <a:pt x="813" y="589"/>
                </a:lnTo>
                <a:lnTo>
                  <a:pt x="836" y="685"/>
                </a:lnTo>
                <a:lnTo>
                  <a:pt x="933" y="646"/>
                </a:lnTo>
                <a:lnTo>
                  <a:pt x="933" y="562"/>
                </a:lnTo>
                <a:lnTo>
                  <a:pt x="933" y="491"/>
                </a:lnTo>
                <a:lnTo>
                  <a:pt x="1009" y="419"/>
                </a:lnTo>
                <a:lnTo>
                  <a:pt x="1090" y="319"/>
                </a:lnTo>
                <a:lnTo>
                  <a:pt x="1125" y="355"/>
                </a:lnTo>
                <a:lnTo>
                  <a:pt x="1045" y="428"/>
                </a:lnTo>
                <a:lnTo>
                  <a:pt x="1029" y="514"/>
                </a:lnTo>
                <a:lnTo>
                  <a:pt x="1045" y="624"/>
                </a:lnTo>
                <a:lnTo>
                  <a:pt x="1029" y="696"/>
                </a:lnTo>
                <a:lnTo>
                  <a:pt x="802" y="721"/>
                </a:lnTo>
                <a:lnTo>
                  <a:pt x="776" y="624"/>
                </a:lnTo>
                <a:lnTo>
                  <a:pt x="733" y="646"/>
                </a:lnTo>
                <a:lnTo>
                  <a:pt x="733" y="708"/>
                </a:lnTo>
                <a:lnTo>
                  <a:pt x="660" y="787"/>
                </a:lnTo>
                <a:lnTo>
                  <a:pt x="513" y="881"/>
                </a:lnTo>
                <a:lnTo>
                  <a:pt x="392" y="894"/>
                </a:lnTo>
                <a:lnTo>
                  <a:pt x="392" y="919"/>
                </a:lnTo>
                <a:lnTo>
                  <a:pt x="464" y="992"/>
                </a:lnTo>
                <a:lnTo>
                  <a:pt x="464" y="1063"/>
                </a:lnTo>
                <a:lnTo>
                  <a:pt x="419" y="1079"/>
                </a:lnTo>
                <a:lnTo>
                  <a:pt x="330" y="1079"/>
                </a:lnTo>
                <a:lnTo>
                  <a:pt x="249" y="1092"/>
                </a:lnTo>
                <a:lnTo>
                  <a:pt x="260" y="1140"/>
                </a:lnTo>
                <a:lnTo>
                  <a:pt x="260" y="1247"/>
                </a:lnTo>
                <a:lnTo>
                  <a:pt x="296" y="1322"/>
                </a:lnTo>
                <a:lnTo>
                  <a:pt x="426" y="1309"/>
                </a:lnTo>
                <a:lnTo>
                  <a:pt x="537" y="1274"/>
                </a:lnTo>
                <a:lnTo>
                  <a:pt x="576" y="1163"/>
                </a:lnTo>
                <a:lnTo>
                  <a:pt x="645" y="1079"/>
                </a:lnTo>
                <a:lnTo>
                  <a:pt x="756" y="1063"/>
                </a:lnTo>
                <a:lnTo>
                  <a:pt x="959" y="1211"/>
                </a:lnTo>
                <a:lnTo>
                  <a:pt x="959" y="1286"/>
                </a:lnTo>
                <a:lnTo>
                  <a:pt x="1022" y="1202"/>
                </a:lnTo>
                <a:lnTo>
                  <a:pt x="836" y="1040"/>
                </a:lnTo>
                <a:lnTo>
                  <a:pt x="872" y="1004"/>
                </a:lnTo>
                <a:lnTo>
                  <a:pt x="1022" y="1154"/>
                </a:lnTo>
                <a:lnTo>
                  <a:pt x="1139" y="1274"/>
                </a:lnTo>
                <a:lnTo>
                  <a:pt x="1116" y="1286"/>
                </a:lnTo>
                <a:lnTo>
                  <a:pt x="1152" y="1333"/>
                </a:lnTo>
                <a:lnTo>
                  <a:pt x="1202" y="1286"/>
                </a:lnTo>
                <a:lnTo>
                  <a:pt x="1175" y="1226"/>
                </a:lnTo>
                <a:lnTo>
                  <a:pt x="1202" y="1190"/>
                </a:lnTo>
                <a:lnTo>
                  <a:pt x="1263" y="1190"/>
                </a:lnTo>
                <a:lnTo>
                  <a:pt x="1316" y="1176"/>
                </a:lnTo>
                <a:lnTo>
                  <a:pt x="1282" y="1127"/>
                </a:lnTo>
                <a:lnTo>
                  <a:pt x="1309" y="1040"/>
                </a:lnTo>
                <a:lnTo>
                  <a:pt x="1366" y="969"/>
                </a:lnTo>
                <a:lnTo>
                  <a:pt x="1439" y="1053"/>
                </a:lnTo>
                <a:lnTo>
                  <a:pt x="1502" y="1028"/>
                </a:lnTo>
                <a:lnTo>
                  <a:pt x="1585" y="1079"/>
                </a:lnTo>
                <a:lnTo>
                  <a:pt x="1666" y="1154"/>
                </a:lnTo>
                <a:lnTo>
                  <a:pt x="1874" y="1154"/>
                </a:lnTo>
                <a:lnTo>
                  <a:pt x="1805" y="1053"/>
                </a:lnTo>
                <a:lnTo>
                  <a:pt x="1851" y="978"/>
                </a:lnTo>
                <a:lnTo>
                  <a:pt x="1935" y="969"/>
                </a:lnTo>
                <a:lnTo>
                  <a:pt x="1946" y="101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6" name="Freeform 26"/>
          <p:cNvSpPr>
            <a:spLocks/>
          </p:cNvSpPr>
          <p:nvPr/>
        </p:nvSpPr>
        <p:spPr bwMode="auto">
          <a:xfrm>
            <a:off x="4367213" y="2763838"/>
            <a:ext cx="231775" cy="506412"/>
          </a:xfrm>
          <a:custGeom>
            <a:avLst/>
            <a:gdLst>
              <a:gd name="T0" fmla="*/ 2147483646 w 260"/>
              <a:gd name="T1" fmla="*/ 2147483646 h 479"/>
              <a:gd name="T2" fmla="*/ 2147483646 w 260"/>
              <a:gd name="T3" fmla="*/ 2147483646 h 479"/>
              <a:gd name="T4" fmla="*/ 2147483646 w 260"/>
              <a:gd name="T5" fmla="*/ 2147483646 h 479"/>
              <a:gd name="T6" fmla="*/ 2147483646 w 260"/>
              <a:gd name="T7" fmla="*/ 2147483646 h 479"/>
              <a:gd name="T8" fmla="*/ 2147483646 w 260"/>
              <a:gd name="T9" fmla="*/ 2147483646 h 479"/>
              <a:gd name="T10" fmla="*/ 2147483646 w 260"/>
              <a:gd name="T11" fmla="*/ 2147483646 h 479"/>
              <a:gd name="T12" fmla="*/ 2147483646 w 260"/>
              <a:gd name="T13" fmla="*/ 2147483646 h 479"/>
              <a:gd name="T14" fmla="*/ 0 w 260"/>
              <a:gd name="T15" fmla="*/ 2147483646 h 479"/>
              <a:gd name="T16" fmla="*/ 2147483646 w 260"/>
              <a:gd name="T17" fmla="*/ 2147483646 h 479"/>
              <a:gd name="T18" fmla="*/ 2147483646 w 260"/>
              <a:gd name="T19" fmla="*/ 2147483646 h 479"/>
              <a:gd name="T20" fmla="*/ 2147483646 w 260"/>
              <a:gd name="T21" fmla="*/ 2147483646 h 479"/>
              <a:gd name="T22" fmla="*/ 2147483646 w 260"/>
              <a:gd name="T23" fmla="*/ 2147483646 h 479"/>
              <a:gd name="T24" fmla="*/ 2147483646 w 260"/>
              <a:gd name="T25" fmla="*/ 2147483646 h 479"/>
              <a:gd name="T26" fmla="*/ 2147483646 w 260"/>
              <a:gd name="T27" fmla="*/ 2147483646 h 479"/>
              <a:gd name="T28" fmla="*/ 2147483646 w 260"/>
              <a:gd name="T29" fmla="*/ 2147483646 h 479"/>
              <a:gd name="T30" fmla="*/ 2147483646 w 260"/>
              <a:gd name="T31" fmla="*/ 2147483646 h 479"/>
              <a:gd name="T32" fmla="*/ 2147483646 w 260"/>
              <a:gd name="T33" fmla="*/ 0 h 479"/>
              <a:gd name="T34" fmla="*/ 2147483646 w 260"/>
              <a:gd name="T35" fmla="*/ 2147483646 h 479"/>
              <a:gd name="T36" fmla="*/ 2147483646 w 260"/>
              <a:gd name="T37" fmla="*/ 2147483646 h 4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0" h="479">
                <a:moveTo>
                  <a:pt x="164" y="158"/>
                </a:moveTo>
                <a:lnTo>
                  <a:pt x="187" y="207"/>
                </a:lnTo>
                <a:lnTo>
                  <a:pt x="180" y="269"/>
                </a:lnTo>
                <a:lnTo>
                  <a:pt x="164" y="281"/>
                </a:lnTo>
                <a:lnTo>
                  <a:pt x="141" y="269"/>
                </a:lnTo>
                <a:lnTo>
                  <a:pt x="130" y="305"/>
                </a:lnTo>
                <a:lnTo>
                  <a:pt x="34" y="340"/>
                </a:lnTo>
                <a:lnTo>
                  <a:pt x="0" y="405"/>
                </a:lnTo>
                <a:lnTo>
                  <a:pt x="50" y="479"/>
                </a:lnTo>
                <a:lnTo>
                  <a:pt x="91" y="419"/>
                </a:lnTo>
                <a:lnTo>
                  <a:pt x="164" y="392"/>
                </a:lnTo>
                <a:lnTo>
                  <a:pt x="180" y="353"/>
                </a:lnTo>
                <a:lnTo>
                  <a:pt x="260" y="340"/>
                </a:lnTo>
                <a:lnTo>
                  <a:pt x="248" y="233"/>
                </a:lnTo>
                <a:lnTo>
                  <a:pt x="221" y="100"/>
                </a:lnTo>
                <a:lnTo>
                  <a:pt x="237" y="51"/>
                </a:lnTo>
                <a:lnTo>
                  <a:pt x="141" y="0"/>
                </a:lnTo>
                <a:lnTo>
                  <a:pt x="130" y="75"/>
                </a:lnTo>
                <a:lnTo>
                  <a:pt x="164" y="15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4367213" y="2763838"/>
            <a:ext cx="231775" cy="506412"/>
          </a:xfrm>
          <a:custGeom>
            <a:avLst/>
            <a:gdLst>
              <a:gd name="T0" fmla="*/ 2147483646 w 260"/>
              <a:gd name="T1" fmla="*/ 2147483646 h 479"/>
              <a:gd name="T2" fmla="*/ 2147483646 w 260"/>
              <a:gd name="T3" fmla="*/ 2147483646 h 479"/>
              <a:gd name="T4" fmla="*/ 2147483646 w 260"/>
              <a:gd name="T5" fmla="*/ 2147483646 h 479"/>
              <a:gd name="T6" fmla="*/ 2147483646 w 260"/>
              <a:gd name="T7" fmla="*/ 2147483646 h 479"/>
              <a:gd name="T8" fmla="*/ 2147483646 w 260"/>
              <a:gd name="T9" fmla="*/ 2147483646 h 479"/>
              <a:gd name="T10" fmla="*/ 2147483646 w 260"/>
              <a:gd name="T11" fmla="*/ 2147483646 h 479"/>
              <a:gd name="T12" fmla="*/ 2147483646 w 260"/>
              <a:gd name="T13" fmla="*/ 2147483646 h 479"/>
              <a:gd name="T14" fmla="*/ 0 w 260"/>
              <a:gd name="T15" fmla="*/ 2147483646 h 479"/>
              <a:gd name="T16" fmla="*/ 2147483646 w 260"/>
              <a:gd name="T17" fmla="*/ 2147483646 h 479"/>
              <a:gd name="T18" fmla="*/ 2147483646 w 260"/>
              <a:gd name="T19" fmla="*/ 2147483646 h 479"/>
              <a:gd name="T20" fmla="*/ 2147483646 w 260"/>
              <a:gd name="T21" fmla="*/ 2147483646 h 479"/>
              <a:gd name="T22" fmla="*/ 2147483646 w 260"/>
              <a:gd name="T23" fmla="*/ 2147483646 h 479"/>
              <a:gd name="T24" fmla="*/ 2147483646 w 260"/>
              <a:gd name="T25" fmla="*/ 2147483646 h 479"/>
              <a:gd name="T26" fmla="*/ 2147483646 w 260"/>
              <a:gd name="T27" fmla="*/ 2147483646 h 479"/>
              <a:gd name="T28" fmla="*/ 2147483646 w 260"/>
              <a:gd name="T29" fmla="*/ 2147483646 h 479"/>
              <a:gd name="T30" fmla="*/ 2147483646 w 260"/>
              <a:gd name="T31" fmla="*/ 2147483646 h 479"/>
              <a:gd name="T32" fmla="*/ 2147483646 w 260"/>
              <a:gd name="T33" fmla="*/ 0 h 479"/>
              <a:gd name="T34" fmla="*/ 2147483646 w 260"/>
              <a:gd name="T35" fmla="*/ 2147483646 h 479"/>
              <a:gd name="T36" fmla="*/ 2147483646 w 260"/>
              <a:gd name="T37" fmla="*/ 2147483646 h 4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0" h="479">
                <a:moveTo>
                  <a:pt x="164" y="158"/>
                </a:moveTo>
                <a:lnTo>
                  <a:pt x="187" y="207"/>
                </a:lnTo>
                <a:lnTo>
                  <a:pt x="180" y="269"/>
                </a:lnTo>
                <a:lnTo>
                  <a:pt x="164" y="281"/>
                </a:lnTo>
                <a:lnTo>
                  <a:pt x="141" y="269"/>
                </a:lnTo>
                <a:lnTo>
                  <a:pt x="130" y="305"/>
                </a:lnTo>
                <a:lnTo>
                  <a:pt x="34" y="340"/>
                </a:lnTo>
                <a:lnTo>
                  <a:pt x="0" y="405"/>
                </a:lnTo>
                <a:lnTo>
                  <a:pt x="50" y="479"/>
                </a:lnTo>
                <a:lnTo>
                  <a:pt x="91" y="419"/>
                </a:lnTo>
                <a:lnTo>
                  <a:pt x="164" y="392"/>
                </a:lnTo>
                <a:lnTo>
                  <a:pt x="180" y="353"/>
                </a:lnTo>
                <a:lnTo>
                  <a:pt x="260" y="340"/>
                </a:lnTo>
                <a:lnTo>
                  <a:pt x="248" y="233"/>
                </a:lnTo>
                <a:lnTo>
                  <a:pt x="221" y="100"/>
                </a:lnTo>
                <a:lnTo>
                  <a:pt x="237" y="51"/>
                </a:lnTo>
                <a:lnTo>
                  <a:pt x="141" y="0"/>
                </a:lnTo>
                <a:lnTo>
                  <a:pt x="130" y="75"/>
                </a:lnTo>
                <a:lnTo>
                  <a:pt x="164" y="15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8" name="Freeform 28"/>
          <p:cNvSpPr>
            <a:spLocks/>
          </p:cNvSpPr>
          <p:nvPr/>
        </p:nvSpPr>
        <p:spPr bwMode="auto">
          <a:xfrm>
            <a:off x="3976688" y="4811713"/>
            <a:ext cx="1122362" cy="1062037"/>
          </a:xfrm>
          <a:custGeom>
            <a:avLst/>
            <a:gdLst>
              <a:gd name="T0" fmla="*/ 2147483646 w 1275"/>
              <a:gd name="T1" fmla="*/ 2147483646 h 1004"/>
              <a:gd name="T2" fmla="*/ 2147483646 w 1275"/>
              <a:gd name="T3" fmla="*/ 2147483646 h 1004"/>
              <a:gd name="T4" fmla="*/ 2147483646 w 1275"/>
              <a:gd name="T5" fmla="*/ 2147483646 h 1004"/>
              <a:gd name="T6" fmla="*/ 2147483646 w 1275"/>
              <a:gd name="T7" fmla="*/ 2147483646 h 1004"/>
              <a:gd name="T8" fmla="*/ 2147483646 w 1275"/>
              <a:gd name="T9" fmla="*/ 2147483646 h 1004"/>
              <a:gd name="T10" fmla="*/ 2147483646 w 1275"/>
              <a:gd name="T11" fmla="*/ 2147483646 h 1004"/>
              <a:gd name="T12" fmla="*/ 0 w 1275"/>
              <a:gd name="T13" fmla="*/ 2147483646 h 1004"/>
              <a:gd name="T14" fmla="*/ 2147483646 w 1275"/>
              <a:gd name="T15" fmla="*/ 2147483646 h 1004"/>
              <a:gd name="T16" fmla="*/ 2147483646 w 1275"/>
              <a:gd name="T17" fmla="*/ 2147483646 h 1004"/>
              <a:gd name="T18" fmla="*/ 2147483646 w 1275"/>
              <a:gd name="T19" fmla="*/ 2147483646 h 1004"/>
              <a:gd name="T20" fmla="*/ 2147483646 w 1275"/>
              <a:gd name="T21" fmla="*/ 2147483646 h 1004"/>
              <a:gd name="T22" fmla="*/ 2147483646 w 1275"/>
              <a:gd name="T23" fmla="*/ 2147483646 h 1004"/>
              <a:gd name="T24" fmla="*/ 2147483646 w 1275"/>
              <a:gd name="T25" fmla="*/ 2147483646 h 1004"/>
              <a:gd name="T26" fmla="*/ 2147483646 w 1275"/>
              <a:gd name="T27" fmla="*/ 2147483646 h 1004"/>
              <a:gd name="T28" fmla="*/ 2147483646 w 1275"/>
              <a:gd name="T29" fmla="*/ 2147483646 h 1004"/>
              <a:gd name="T30" fmla="*/ 2147483646 w 1275"/>
              <a:gd name="T31" fmla="*/ 2147483646 h 1004"/>
              <a:gd name="T32" fmla="*/ 2147483646 w 1275"/>
              <a:gd name="T33" fmla="*/ 2147483646 h 1004"/>
              <a:gd name="T34" fmla="*/ 2147483646 w 1275"/>
              <a:gd name="T35" fmla="*/ 2147483646 h 1004"/>
              <a:gd name="T36" fmla="*/ 2147483646 w 1275"/>
              <a:gd name="T37" fmla="*/ 0 h 1004"/>
              <a:gd name="T38" fmla="*/ 2147483646 w 1275"/>
              <a:gd name="T39" fmla="*/ 2147483646 h 1004"/>
              <a:gd name="T40" fmla="*/ 2147483646 w 1275"/>
              <a:gd name="T41" fmla="*/ 2147483646 h 1004"/>
              <a:gd name="T42" fmla="*/ 2147483646 w 1275"/>
              <a:gd name="T43" fmla="*/ 2147483646 h 1004"/>
              <a:gd name="T44" fmla="*/ 2147483646 w 1275"/>
              <a:gd name="T45" fmla="*/ 2147483646 h 1004"/>
              <a:gd name="T46" fmla="*/ 2147483646 w 1275"/>
              <a:gd name="T47" fmla="*/ 0 h 1004"/>
              <a:gd name="T48" fmla="*/ 2147483646 w 1275"/>
              <a:gd name="T49" fmla="*/ 2147483646 h 10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75" h="1004">
                <a:moveTo>
                  <a:pt x="660" y="36"/>
                </a:moveTo>
                <a:lnTo>
                  <a:pt x="592" y="120"/>
                </a:lnTo>
                <a:lnTo>
                  <a:pt x="442" y="130"/>
                </a:lnTo>
                <a:lnTo>
                  <a:pt x="287" y="341"/>
                </a:lnTo>
                <a:lnTo>
                  <a:pt x="70" y="376"/>
                </a:lnTo>
                <a:lnTo>
                  <a:pt x="50" y="660"/>
                </a:lnTo>
                <a:lnTo>
                  <a:pt x="0" y="794"/>
                </a:lnTo>
                <a:lnTo>
                  <a:pt x="153" y="894"/>
                </a:lnTo>
                <a:lnTo>
                  <a:pt x="407" y="780"/>
                </a:lnTo>
                <a:lnTo>
                  <a:pt x="565" y="794"/>
                </a:lnTo>
                <a:lnTo>
                  <a:pt x="660" y="842"/>
                </a:lnTo>
                <a:lnTo>
                  <a:pt x="637" y="965"/>
                </a:lnTo>
                <a:lnTo>
                  <a:pt x="756" y="1004"/>
                </a:lnTo>
                <a:lnTo>
                  <a:pt x="960" y="965"/>
                </a:lnTo>
                <a:lnTo>
                  <a:pt x="1213" y="696"/>
                </a:lnTo>
                <a:lnTo>
                  <a:pt x="1275" y="510"/>
                </a:lnTo>
                <a:lnTo>
                  <a:pt x="1175" y="341"/>
                </a:lnTo>
                <a:lnTo>
                  <a:pt x="1022" y="107"/>
                </a:lnTo>
                <a:lnTo>
                  <a:pt x="1010" y="0"/>
                </a:lnTo>
                <a:lnTo>
                  <a:pt x="976" y="84"/>
                </a:lnTo>
                <a:lnTo>
                  <a:pt x="902" y="221"/>
                </a:lnTo>
                <a:lnTo>
                  <a:pt x="803" y="194"/>
                </a:lnTo>
                <a:lnTo>
                  <a:pt x="792" y="95"/>
                </a:lnTo>
                <a:lnTo>
                  <a:pt x="769" y="0"/>
                </a:lnTo>
                <a:lnTo>
                  <a:pt x="660" y="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4598988" y="4483100"/>
            <a:ext cx="488950" cy="328613"/>
          </a:xfrm>
          <a:custGeom>
            <a:avLst/>
            <a:gdLst>
              <a:gd name="T0" fmla="*/ 0 w 557"/>
              <a:gd name="T1" fmla="*/ 2147483646 h 309"/>
              <a:gd name="T2" fmla="*/ 2147483646 w 557"/>
              <a:gd name="T3" fmla="*/ 2147483646 h 309"/>
              <a:gd name="T4" fmla="*/ 2147483646 w 557"/>
              <a:gd name="T5" fmla="*/ 2147483646 h 309"/>
              <a:gd name="T6" fmla="*/ 2147483646 w 557"/>
              <a:gd name="T7" fmla="*/ 2147483646 h 309"/>
              <a:gd name="T8" fmla="*/ 2147483646 w 557"/>
              <a:gd name="T9" fmla="*/ 2147483646 h 309"/>
              <a:gd name="T10" fmla="*/ 2147483646 w 557"/>
              <a:gd name="T11" fmla="*/ 2147483646 h 309"/>
              <a:gd name="T12" fmla="*/ 2147483646 w 557"/>
              <a:gd name="T13" fmla="*/ 2147483646 h 309"/>
              <a:gd name="T14" fmla="*/ 2147483646 w 557"/>
              <a:gd name="T15" fmla="*/ 0 h 309"/>
              <a:gd name="T16" fmla="*/ 0 w 557"/>
              <a:gd name="T17" fmla="*/ 2147483646 h 3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7" h="309">
                <a:moveTo>
                  <a:pt x="0" y="49"/>
                </a:moveTo>
                <a:lnTo>
                  <a:pt x="311" y="211"/>
                </a:lnTo>
                <a:lnTo>
                  <a:pt x="423" y="234"/>
                </a:lnTo>
                <a:lnTo>
                  <a:pt x="557" y="309"/>
                </a:lnTo>
                <a:lnTo>
                  <a:pt x="503" y="173"/>
                </a:lnTo>
                <a:lnTo>
                  <a:pt x="434" y="59"/>
                </a:lnTo>
                <a:lnTo>
                  <a:pt x="311" y="24"/>
                </a:lnTo>
                <a:lnTo>
                  <a:pt x="147" y="0"/>
                </a:lnTo>
                <a:lnTo>
                  <a:pt x="0" y="4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4598988" y="4483100"/>
            <a:ext cx="488950" cy="328613"/>
          </a:xfrm>
          <a:custGeom>
            <a:avLst/>
            <a:gdLst>
              <a:gd name="T0" fmla="*/ 0 w 557"/>
              <a:gd name="T1" fmla="*/ 2147483646 h 309"/>
              <a:gd name="T2" fmla="*/ 2147483646 w 557"/>
              <a:gd name="T3" fmla="*/ 2147483646 h 309"/>
              <a:gd name="T4" fmla="*/ 2147483646 w 557"/>
              <a:gd name="T5" fmla="*/ 2147483646 h 309"/>
              <a:gd name="T6" fmla="*/ 2147483646 w 557"/>
              <a:gd name="T7" fmla="*/ 2147483646 h 309"/>
              <a:gd name="T8" fmla="*/ 2147483646 w 557"/>
              <a:gd name="T9" fmla="*/ 2147483646 h 309"/>
              <a:gd name="T10" fmla="*/ 2147483646 w 557"/>
              <a:gd name="T11" fmla="*/ 2147483646 h 309"/>
              <a:gd name="T12" fmla="*/ 2147483646 w 557"/>
              <a:gd name="T13" fmla="*/ 2147483646 h 309"/>
              <a:gd name="T14" fmla="*/ 2147483646 w 557"/>
              <a:gd name="T15" fmla="*/ 0 h 309"/>
              <a:gd name="T16" fmla="*/ 0 w 557"/>
              <a:gd name="T17" fmla="*/ 2147483646 h 3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7" h="309">
                <a:moveTo>
                  <a:pt x="0" y="49"/>
                </a:moveTo>
                <a:lnTo>
                  <a:pt x="311" y="211"/>
                </a:lnTo>
                <a:lnTo>
                  <a:pt x="423" y="234"/>
                </a:lnTo>
                <a:lnTo>
                  <a:pt x="557" y="309"/>
                </a:lnTo>
                <a:lnTo>
                  <a:pt x="503" y="173"/>
                </a:lnTo>
                <a:lnTo>
                  <a:pt x="434" y="59"/>
                </a:lnTo>
                <a:lnTo>
                  <a:pt x="311" y="24"/>
                </a:lnTo>
                <a:lnTo>
                  <a:pt x="147" y="0"/>
                </a:lnTo>
                <a:lnTo>
                  <a:pt x="0" y="4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3998913" y="4198938"/>
            <a:ext cx="228600" cy="388937"/>
          </a:xfrm>
          <a:custGeom>
            <a:avLst/>
            <a:gdLst>
              <a:gd name="T0" fmla="*/ 2147483646 w 260"/>
              <a:gd name="T1" fmla="*/ 0 h 368"/>
              <a:gd name="T2" fmla="*/ 2147483646 w 260"/>
              <a:gd name="T3" fmla="*/ 2147483646 h 368"/>
              <a:gd name="T4" fmla="*/ 2147483646 w 260"/>
              <a:gd name="T5" fmla="*/ 2147483646 h 368"/>
              <a:gd name="T6" fmla="*/ 2147483646 w 260"/>
              <a:gd name="T7" fmla="*/ 2147483646 h 368"/>
              <a:gd name="T8" fmla="*/ 0 w 260"/>
              <a:gd name="T9" fmla="*/ 2147483646 h 368"/>
              <a:gd name="T10" fmla="*/ 0 w 260"/>
              <a:gd name="T11" fmla="*/ 2147483646 h 368"/>
              <a:gd name="T12" fmla="*/ 2147483646 w 260"/>
              <a:gd name="T13" fmla="*/ 2147483646 h 368"/>
              <a:gd name="T14" fmla="*/ 2147483646 w 260"/>
              <a:gd name="T15" fmla="*/ 0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0" h="368">
                <a:moveTo>
                  <a:pt x="260" y="0"/>
                </a:moveTo>
                <a:lnTo>
                  <a:pt x="214" y="234"/>
                </a:lnTo>
                <a:lnTo>
                  <a:pt x="164" y="368"/>
                </a:lnTo>
                <a:lnTo>
                  <a:pt x="76" y="328"/>
                </a:lnTo>
                <a:lnTo>
                  <a:pt x="0" y="280"/>
                </a:lnTo>
                <a:lnTo>
                  <a:pt x="0" y="146"/>
                </a:lnTo>
                <a:lnTo>
                  <a:pt x="34" y="87"/>
                </a:lnTo>
                <a:lnTo>
                  <a:pt x="26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3998913" y="4198938"/>
            <a:ext cx="228600" cy="388937"/>
          </a:xfrm>
          <a:custGeom>
            <a:avLst/>
            <a:gdLst>
              <a:gd name="T0" fmla="*/ 2147483646 w 260"/>
              <a:gd name="T1" fmla="*/ 0 h 368"/>
              <a:gd name="T2" fmla="*/ 2147483646 w 260"/>
              <a:gd name="T3" fmla="*/ 2147483646 h 368"/>
              <a:gd name="T4" fmla="*/ 2147483646 w 260"/>
              <a:gd name="T5" fmla="*/ 2147483646 h 368"/>
              <a:gd name="T6" fmla="*/ 2147483646 w 260"/>
              <a:gd name="T7" fmla="*/ 2147483646 h 368"/>
              <a:gd name="T8" fmla="*/ 0 w 260"/>
              <a:gd name="T9" fmla="*/ 2147483646 h 368"/>
              <a:gd name="T10" fmla="*/ 0 w 260"/>
              <a:gd name="T11" fmla="*/ 2147483646 h 368"/>
              <a:gd name="T12" fmla="*/ 2147483646 w 260"/>
              <a:gd name="T13" fmla="*/ 2147483646 h 368"/>
              <a:gd name="T14" fmla="*/ 2147483646 w 260"/>
              <a:gd name="T15" fmla="*/ 0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0" h="368">
                <a:moveTo>
                  <a:pt x="260" y="0"/>
                </a:moveTo>
                <a:lnTo>
                  <a:pt x="214" y="234"/>
                </a:lnTo>
                <a:lnTo>
                  <a:pt x="164" y="368"/>
                </a:lnTo>
                <a:lnTo>
                  <a:pt x="76" y="328"/>
                </a:lnTo>
                <a:lnTo>
                  <a:pt x="0" y="280"/>
                </a:lnTo>
                <a:lnTo>
                  <a:pt x="0" y="146"/>
                </a:lnTo>
                <a:lnTo>
                  <a:pt x="34" y="87"/>
                </a:lnTo>
                <a:lnTo>
                  <a:pt x="26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>
            <a:off x="3613150" y="4213225"/>
            <a:ext cx="301625" cy="430213"/>
          </a:xfrm>
          <a:custGeom>
            <a:avLst/>
            <a:gdLst>
              <a:gd name="T0" fmla="*/ 0 w 342"/>
              <a:gd name="T1" fmla="*/ 0 h 405"/>
              <a:gd name="T2" fmla="*/ 2147483646 w 342"/>
              <a:gd name="T3" fmla="*/ 2147483646 h 405"/>
              <a:gd name="T4" fmla="*/ 2147483646 w 342"/>
              <a:gd name="T5" fmla="*/ 2147483646 h 405"/>
              <a:gd name="T6" fmla="*/ 2147483646 w 342"/>
              <a:gd name="T7" fmla="*/ 2147483646 h 405"/>
              <a:gd name="T8" fmla="*/ 2147483646 w 342"/>
              <a:gd name="T9" fmla="*/ 2147483646 h 405"/>
              <a:gd name="T10" fmla="*/ 0 w 342"/>
              <a:gd name="T11" fmla="*/ 0 h 4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405">
                <a:moveTo>
                  <a:pt x="0" y="0"/>
                </a:moveTo>
                <a:lnTo>
                  <a:pt x="227" y="364"/>
                </a:lnTo>
                <a:lnTo>
                  <a:pt x="303" y="405"/>
                </a:lnTo>
                <a:lnTo>
                  <a:pt x="342" y="305"/>
                </a:lnTo>
                <a:lnTo>
                  <a:pt x="219" y="147"/>
                </a:lnTo>
                <a:lnTo>
                  <a:pt x="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3613150" y="4213225"/>
            <a:ext cx="301625" cy="430213"/>
          </a:xfrm>
          <a:custGeom>
            <a:avLst/>
            <a:gdLst>
              <a:gd name="T0" fmla="*/ 0 w 342"/>
              <a:gd name="T1" fmla="*/ 0 h 405"/>
              <a:gd name="T2" fmla="*/ 2147483646 w 342"/>
              <a:gd name="T3" fmla="*/ 2147483646 h 405"/>
              <a:gd name="T4" fmla="*/ 2147483646 w 342"/>
              <a:gd name="T5" fmla="*/ 2147483646 h 405"/>
              <a:gd name="T6" fmla="*/ 2147483646 w 342"/>
              <a:gd name="T7" fmla="*/ 2147483646 h 405"/>
              <a:gd name="T8" fmla="*/ 2147483646 w 342"/>
              <a:gd name="T9" fmla="*/ 2147483646 h 405"/>
              <a:gd name="T10" fmla="*/ 0 w 342"/>
              <a:gd name="T11" fmla="*/ 0 h 4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405">
                <a:moveTo>
                  <a:pt x="0" y="0"/>
                </a:moveTo>
                <a:lnTo>
                  <a:pt x="227" y="364"/>
                </a:lnTo>
                <a:lnTo>
                  <a:pt x="303" y="405"/>
                </a:lnTo>
                <a:lnTo>
                  <a:pt x="342" y="305"/>
                </a:lnTo>
                <a:lnTo>
                  <a:pt x="219" y="147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>
            <a:off x="4241800" y="4319588"/>
            <a:ext cx="134938" cy="296862"/>
          </a:xfrm>
          <a:custGeom>
            <a:avLst/>
            <a:gdLst>
              <a:gd name="T0" fmla="*/ 0 w 154"/>
              <a:gd name="T1" fmla="*/ 2147483646 h 280"/>
              <a:gd name="T2" fmla="*/ 2147483646 w 154"/>
              <a:gd name="T3" fmla="*/ 2147483646 h 280"/>
              <a:gd name="T4" fmla="*/ 2147483646 w 154"/>
              <a:gd name="T5" fmla="*/ 2147483646 h 280"/>
              <a:gd name="T6" fmla="*/ 2147483646 w 154"/>
              <a:gd name="T7" fmla="*/ 2147483646 h 280"/>
              <a:gd name="T8" fmla="*/ 2147483646 w 154"/>
              <a:gd name="T9" fmla="*/ 2147483646 h 280"/>
              <a:gd name="T10" fmla="*/ 2147483646 w 154"/>
              <a:gd name="T11" fmla="*/ 0 h 280"/>
              <a:gd name="T12" fmla="*/ 0 w 154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80">
                <a:moveTo>
                  <a:pt x="0" y="134"/>
                </a:moveTo>
                <a:lnTo>
                  <a:pt x="34" y="280"/>
                </a:lnTo>
                <a:lnTo>
                  <a:pt x="154" y="280"/>
                </a:lnTo>
                <a:lnTo>
                  <a:pt x="114" y="170"/>
                </a:lnTo>
                <a:lnTo>
                  <a:pt x="141" y="72"/>
                </a:lnTo>
                <a:lnTo>
                  <a:pt x="54" y="0"/>
                </a:lnTo>
                <a:lnTo>
                  <a:pt x="0" y="134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>
            <a:off x="4241800" y="4319588"/>
            <a:ext cx="134938" cy="296862"/>
          </a:xfrm>
          <a:custGeom>
            <a:avLst/>
            <a:gdLst>
              <a:gd name="T0" fmla="*/ 0 w 154"/>
              <a:gd name="T1" fmla="*/ 2147483646 h 280"/>
              <a:gd name="T2" fmla="*/ 2147483646 w 154"/>
              <a:gd name="T3" fmla="*/ 2147483646 h 280"/>
              <a:gd name="T4" fmla="*/ 2147483646 w 154"/>
              <a:gd name="T5" fmla="*/ 2147483646 h 280"/>
              <a:gd name="T6" fmla="*/ 2147483646 w 154"/>
              <a:gd name="T7" fmla="*/ 2147483646 h 280"/>
              <a:gd name="T8" fmla="*/ 2147483646 w 154"/>
              <a:gd name="T9" fmla="*/ 2147483646 h 280"/>
              <a:gd name="T10" fmla="*/ 2147483646 w 154"/>
              <a:gd name="T11" fmla="*/ 0 h 280"/>
              <a:gd name="T12" fmla="*/ 0 w 154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80">
                <a:moveTo>
                  <a:pt x="0" y="134"/>
                </a:moveTo>
                <a:lnTo>
                  <a:pt x="34" y="280"/>
                </a:lnTo>
                <a:lnTo>
                  <a:pt x="154" y="280"/>
                </a:lnTo>
                <a:lnTo>
                  <a:pt x="114" y="170"/>
                </a:lnTo>
                <a:lnTo>
                  <a:pt x="141" y="72"/>
                </a:lnTo>
                <a:lnTo>
                  <a:pt x="54" y="0"/>
                </a:lnTo>
                <a:lnTo>
                  <a:pt x="0" y="13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9" name="Freeform 39"/>
          <p:cNvSpPr>
            <a:spLocks/>
          </p:cNvSpPr>
          <p:nvPr/>
        </p:nvSpPr>
        <p:spPr bwMode="auto">
          <a:xfrm>
            <a:off x="4270375" y="3389313"/>
            <a:ext cx="85725" cy="3143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>
            <a:off x="2597150" y="1598613"/>
            <a:ext cx="169863" cy="68262"/>
          </a:xfrm>
          <a:custGeom>
            <a:avLst/>
            <a:gdLst>
              <a:gd name="T0" fmla="*/ 0 w 192"/>
              <a:gd name="T1" fmla="*/ 2147483646 h 64"/>
              <a:gd name="T2" fmla="*/ 2147483646 w 192"/>
              <a:gd name="T3" fmla="*/ 2147483646 h 64"/>
              <a:gd name="T4" fmla="*/ 2147483646 w 192"/>
              <a:gd name="T5" fmla="*/ 2147483646 h 64"/>
              <a:gd name="T6" fmla="*/ 2147483646 w 192"/>
              <a:gd name="T7" fmla="*/ 0 h 64"/>
              <a:gd name="T8" fmla="*/ 0 w 192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64">
                <a:moveTo>
                  <a:pt x="0" y="16"/>
                </a:moveTo>
                <a:lnTo>
                  <a:pt x="139" y="64"/>
                </a:lnTo>
                <a:lnTo>
                  <a:pt x="192" y="48"/>
                </a:lnTo>
                <a:lnTo>
                  <a:pt x="57" y="0"/>
                </a:lnTo>
                <a:lnTo>
                  <a:pt x="0" y="1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1" name="Freeform 41"/>
          <p:cNvSpPr>
            <a:spLocks/>
          </p:cNvSpPr>
          <p:nvPr/>
        </p:nvSpPr>
        <p:spPr bwMode="auto">
          <a:xfrm>
            <a:off x="2597150" y="1598613"/>
            <a:ext cx="169863" cy="68262"/>
          </a:xfrm>
          <a:custGeom>
            <a:avLst/>
            <a:gdLst>
              <a:gd name="T0" fmla="*/ 0 w 192"/>
              <a:gd name="T1" fmla="*/ 2147483646 h 64"/>
              <a:gd name="T2" fmla="*/ 2147483646 w 192"/>
              <a:gd name="T3" fmla="*/ 2147483646 h 64"/>
              <a:gd name="T4" fmla="*/ 2147483646 w 192"/>
              <a:gd name="T5" fmla="*/ 2147483646 h 64"/>
              <a:gd name="T6" fmla="*/ 2147483646 w 192"/>
              <a:gd name="T7" fmla="*/ 0 h 64"/>
              <a:gd name="T8" fmla="*/ 0 w 192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64">
                <a:moveTo>
                  <a:pt x="0" y="16"/>
                </a:moveTo>
                <a:lnTo>
                  <a:pt x="139" y="64"/>
                </a:lnTo>
                <a:lnTo>
                  <a:pt x="192" y="48"/>
                </a:lnTo>
                <a:lnTo>
                  <a:pt x="57" y="0"/>
                </a:lnTo>
                <a:lnTo>
                  <a:pt x="0" y="16"/>
                </a:lnTo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690563" y="2330450"/>
            <a:ext cx="1133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3708400" y="3325813"/>
            <a:ext cx="211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2651125" y="3290888"/>
            <a:ext cx="2114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3406775" y="3976688"/>
            <a:ext cx="711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6" name="Freeform 46"/>
          <p:cNvSpPr>
            <a:spLocks/>
          </p:cNvSpPr>
          <p:nvPr/>
        </p:nvSpPr>
        <p:spPr bwMode="auto">
          <a:xfrm>
            <a:off x="715963" y="1290638"/>
            <a:ext cx="1809750" cy="4983162"/>
          </a:xfrm>
          <a:custGeom>
            <a:avLst/>
            <a:gdLst>
              <a:gd name="T0" fmla="*/ 2147483646 w 2055"/>
              <a:gd name="T1" fmla="*/ 0 h 4709"/>
              <a:gd name="T2" fmla="*/ 2147483646 w 2055"/>
              <a:gd name="T3" fmla="*/ 2147483646 h 4709"/>
              <a:gd name="T4" fmla="*/ 2147483646 w 2055"/>
              <a:gd name="T5" fmla="*/ 2147483646 h 4709"/>
              <a:gd name="T6" fmla="*/ 2147483646 w 2055"/>
              <a:gd name="T7" fmla="*/ 2147483646 h 4709"/>
              <a:gd name="T8" fmla="*/ 2147483646 w 2055"/>
              <a:gd name="T9" fmla="*/ 2147483646 h 4709"/>
              <a:gd name="T10" fmla="*/ 2147483646 w 2055"/>
              <a:gd name="T11" fmla="*/ 2147483646 h 4709"/>
              <a:gd name="T12" fmla="*/ 2147483646 w 2055"/>
              <a:gd name="T13" fmla="*/ 2147483646 h 4709"/>
              <a:gd name="T14" fmla="*/ 2147483646 w 2055"/>
              <a:gd name="T15" fmla="*/ 2147483646 h 4709"/>
              <a:gd name="T16" fmla="*/ 2147483646 w 2055"/>
              <a:gd name="T17" fmla="*/ 2147483646 h 4709"/>
              <a:gd name="T18" fmla="*/ 2147483646 w 2055"/>
              <a:gd name="T19" fmla="*/ 2147483646 h 4709"/>
              <a:gd name="T20" fmla="*/ 2147483646 w 2055"/>
              <a:gd name="T21" fmla="*/ 2147483646 h 4709"/>
              <a:gd name="T22" fmla="*/ 2147483646 w 2055"/>
              <a:gd name="T23" fmla="*/ 2147483646 h 4709"/>
              <a:gd name="T24" fmla="*/ 2147483646 w 2055"/>
              <a:gd name="T25" fmla="*/ 2147483646 h 4709"/>
              <a:gd name="T26" fmla="*/ 2147483646 w 2055"/>
              <a:gd name="T27" fmla="*/ 2147483646 h 4709"/>
              <a:gd name="T28" fmla="*/ 2147483646 w 2055"/>
              <a:gd name="T29" fmla="*/ 2147483646 h 4709"/>
              <a:gd name="T30" fmla="*/ 2147483646 w 2055"/>
              <a:gd name="T31" fmla="*/ 2147483646 h 4709"/>
              <a:gd name="T32" fmla="*/ 2147483646 w 2055"/>
              <a:gd name="T33" fmla="*/ 2147483646 h 4709"/>
              <a:gd name="T34" fmla="*/ 2147483646 w 2055"/>
              <a:gd name="T35" fmla="*/ 2147483646 h 4709"/>
              <a:gd name="T36" fmla="*/ 2147483646 w 2055"/>
              <a:gd name="T37" fmla="*/ 2147483646 h 4709"/>
              <a:gd name="T38" fmla="*/ 2147483646 w 2055"/>
              <a:gd name="T39" fmla="*/ 2147483646 h 4709"/>
              <a:gd name="T40" fmla="*/ 2147483646 w 2055"/>
              <a:gd name="T41" fmla="*/ 2147483646 h 4709"/>
              <a:gd name="T42" fmla="*/ 2147483646 w 2055"/>
              <a:gd name="T43" fmla="*/ 2147483646 h 4709"/>
              <a:gd name="T44" fmla="*/ 2147483646 w 2055"/>
              <a:gd name="T45" fmla="*/ 2147483646 h 4709"/>
              <a:gd name="T46" fmla="*/ 2147483646 w 2055"/>
              <a:gd name="T47" fmla="*/ 2147483646 h 4709"/>
              <a:gd name="T48" fmla="*/ 2147483646 w 2055"/>
              <a:gd name="T49" fmla="*/ 2147483646 h 4709"/>
              <a:gd name="T50" fmla="*/ 2147483646 w 2055"/>
              <a:gd name="T51" fmla="*/ 2147483646 h 4709"/>
              <a:gd name="T52" fmla="*/ 2147483646 w 2055"/>
              <a:gd name="T53" fmla="*/ 2147483646 h 4709"/>
              <a:gd name="T54" fmla="*/ 2147483646 w 2055"/>
              <a:gd name="T55" fmla="*/ 2147483646 h 4709"/>
              <a:gd name="T56" fmla="*/ 0 w 2055"/>
              <a:gd name="T57" fmla="*/ 2147483646 h 47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55" h="4709">
                <a:moveTo>
                  <a:pt x="2055" y="0"/>
                </a:moveTo>
                <a:lnTo>
                  <a:pt x="1846" y="382"/>
                </a:lnTo>
                <a:lnTo>
                  <a:pt x="1641" y="762"/>
                </a:lnTo>
                <a:lnTo>
                  <a:pt x="1539" y="949"/>
                </a:lnTo>
                <a:lnTo>
                  <a:pt x="1439" y="1137"/>
                </a:lnTo>
                <a:lnTo>
                  <a:pt x="1343" y="1320"/>
                </a:lnTo>
                <a:lnTo>
                  <a:pt x="1247" y="1502"/>
                </a:lnTo>
                <a:lnTo>
                  <a:pt x="1154" y="1681"/>
                </a:lnTo>
                <a:lnTo>
                  <a:pt x="1063" y="1855"/>
                </a:lnTo>
                <a:lnTo>
                  <a:pt x="977" y="2028"/>
                </a:lnTo>
                <a:lnTo>
                  <a:pt x="893" y="2196"/>
                </a:lnTo>
                <a:lnTo>
                  <a:pt x="813" y="2362"/>
                </a:lnTo>
                <a:lnTo>
                  <a:pt x="737" y="2521"/>
                </a:lnTo>
                <a:lnTo>
                  <a:pt x="665" y="2676"/>
                </a:lnTo>
                <a:lnTo>
                  <a:pt x="599" y="2826"/>
                </a:lnTo>
                <a:lnTo>
                  <a:pt x="537" y="2970"/>
                </a:lnTo>
                <a:lnTo>
                  <a:pt x="480" y="3109"/>
                </a:lnTo>
                <a:lnTo>
                  <a:pt x="428" y="3245"/>
                </a:lnTo>
                <a:lnTo>
                  <a:pt x="380" y="3373"/>
                </a:lnTo>
                <a:lnTo>
                  <a:pt x="335" y="3500"/>
                </a:lnTo>
                <a:lnTo>
                  <a:pt x="292" y="3621"/>
                </a:lnTo>
                <a:lnTo>
                  <a:pt x="255" y="3741"/>
                </a:lnTo>
                <a:lnTo>
                  <a:pt x="219" y="3857"/>
                </a:lnTo>
                <a:lnTo>
                  <a:pt x="187" y="3969"/>
                </a:lnTo>
                <a:lnTo>
                  <a:pt x="155" y="4080"/>
                </a:lnTo>
                <a:lnTo>
                  <a:pt x="127" y="4187"/>
                </a:lnTo>
                <a:lnTo>
                  <a:pt x="100" y="4294"/>
                </a:lnTo>
                <a:lnTo>
                  <a:pt x="48" y="4503"/>
                </a:lnTo>
                <a:lnTo>
                  <a:pt x="0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7" name="Freeform 47"/>
          <p:cNvSpPr>
            <a:spLocks/>
          </p:cNvSpPr>
          <p:nvPr/>
        </p:nvSpPr>
        <p:spPr bwMode="auto">
          <a:xfrm>
            <a:off x="5014913" y="1290638"/>
            <a:ext cx="1120775" cy="4983162"/>
          </a:xfrm>
          <a:custGeom>
            <a:avLst/>
            <a:gdLst>
              <a:gd name="T0" fmla="*/ 0 w 1271"/>
              <a:gd name="T1" fmla="*/ 0 h 4709"/>
              <a:gd name="T2" fmla="*/ 2147483646 w 1271"/>
              <a:gd name="T3" fmla="*/ 2147483646 h 4709"/>
              <a:gd name="T4" fmla="*/ 2147483646 w 1271"/>
              <a:gd name="T5" fmla="*/ 2147483646 h 4709"/>
              <a:gd name="T6" fmla="*/ 2147483646 w 1271"/>
              <a:gd name="T7" fmla="*/ 2147483646 h 4709"/>
              <a:gd name="T8" fmla="*/ 2147483646 w 1271"/>
              <a:gd name="T9" fmla="*/ 2147483646 h 4709"/>
              <a:gd name="T10" fmla="*/ 2147483646 w 1271"/>
              <a:gd name="T11" fmla="*/ 2147483646 h 4709"/>
              <a:gd name="T12" fmla="*/ 2147483646 w 1271"/>
              <a:gd name="T13" fmla="*/ 2147483646 h 4709"/>
              <a:gd name="T14" fmla="*/ 2147483646 w 1271"/>
              <a:gd name="T15" fmla="*/ 2147483646 h 4709"/>
              <a:gd name="T16" fmla="*/ 2147483646 w 1271"/>
              <a:gd name="T17" fmla="*/ 2147483646 h 4709"/>
              <a:gd name="T18" fmla="*/ 2147483646 w 1271"/>
              <a:gd name="T19" fmla="*/ 2147483646 h 4709"/>
              <a:gd name="T20" fmla="*/ 2147483646 w 1271"/>
              <a:gd name="T21" fmla="*/ 2147483646 h 4709"/>
              <a:gd name="T22" fmla="*/ 2147483646 w 1271"/>
              <a:gd name="T23" fmla="*/ 2147483646 h 4709"/>
              <a:gd name="T24" fmla="*/ 2147483646 w 1271"/>
              <a:gd name="T25" fmla="*/ 2147483646 h 4709"/>
              <a:gd name="T26" fmla="*/ 2147483646 w 1271"/>
              <a:gd name="T27" fmla="*/ 2147483646 h 4709"/>
              <a:gd name="T28" fmla="*/ 2147483646 w 1271"/>
              <a:gd name="T29" fmla="*/ 2147483646 h 4709"/>
              <a:gd name="T30" fmla="*/ 2147483646 w 1271"/>
              <a:gd name="T31" fmla="*/ 2147483646 h 4709"/>
              <a:gd name="T32" fmla="*/ 2147483646 w 1271"/>
              <a:gd name="T33" fmla="*/ 2147483646 h 4709"/>
              <a:gd name="T34" fmla="*/ 2147483646 w 1271"/>
              <a:gd name="T35" fmla="*/ 2147483646 h 4709"/>
              <a:gd name="T36" fmla="*/ 2147483646 w 1271"/>
              <a:gd name="T37" fmla="*/ 2147483646 h 4709"/>
              <a:gd name="T38" fmla="*/ 2147483646 w 1271"/>
              <a:gd name="T39" fmla="*/ 2147483646 h 4709"/>
              <a:gd name="T40" fmla="*/ 2147483646 w 1271"/>
              <a:gd name="T41" fmla="*/ 2147483646 h 4709"/>
              <a:gd name="T42" fmla="*/ 2147483646 w 1271"/>
              <a:gd name="T43" fmla="*/ 2147483646 h 4709"/>
              <a:gd name="T44" fmla="*/ 2147483646 w 1271"/>
              <a:gd name="T45" fmla="*/ 2147483646 h 4709"/>
              <a:gd name="T46" fmla="*/ 2147483646 w 1271"/>
              <a:gd name="T47" fmla="*/ 2147483646 h 4709"/>
              <a:gd name="T48" fmla="*/ 2147483646 w 1271"/>
              <a:gd name="T49" fmla="*/ 2147483646 h 4709"/>
              <a:gd name="T50" fmla="*/ 2147483646 w 1271"/>
              <a:gd name="T51" fmla="*/ 2147483646 h 4709"/>
              <a:gd name="T52" fmla="*/ 2147483646 w 1271"/>
              <a:gd name="T53" fmla="*/ 2147483646 h 4709"/>
              <a:gd name="T54" fmla="*/ 2147483646 w 1271"/>
              <a:gd name="T55" fmla="*/ 2147483646 h 4709"/>
              <a:gd name="T56" fmla="*/ 2147483646 w 1271"/>
              <a:gd name="T57" fmla="*/ 2147483646 h 4709"/>
              <a:gd name="T58" fmla="*/ 2147483646 w 1271"/>
              <a:gd name="T59" fmla="*/ 2147483646 h 4709"/>
              <a:gd name="T60" fmla="*/ 2147483646 w 1271"/>
              <a:gd name="T61" fmla="*/ 2147483646 h 4709"/>
              <a:gd name="T62" fmla="*/ 2147483646 w 1271"/>
              <a:gd name="T63" fmla="*/ 2147483646 h 4709"/>
              <a:gd name="T64" fmla="*/ 2147483646 w 1271"/>
              <a:gd name="T65" fmla="*/ 2147483646 h 4709"/>
              <a:gd name="T66" fmla="*/ 2147483646 w 1271"/>
              <a:gd name="T67" fmla="*/ 2147483646 h 4709"/>
              <a:gd name="T68" fmla="*/ 2147483646 w 1271"/>
              <a:gd name="T69" fmla="*/ 2147483646 h 4709"/>
              <a:gd name="T70" fmla="*/ 2147483646 w 1271"/>
              <a:gd name="T71" fmla="*/ 2147483646 h 4709"/>
              <a:gd name="T72" fmla="*/ 2147483646 w 1271"/>
              <a:gd name="T73" fmla="*/ 2147483646 h 4709"/>
              <a:gd name="T74" fmla="*/ 2147483646 w 1271"/>
              <a:gd name="T75" fmla="*/ 2147483646 h 4709"/>
              <a:gd name="T76" fmla="*/ 2147483646 w 1271"/>
              <a:gd name="T77" fmla="*/ 2147483646 h 4709"/>
              <a:gd name="T78" fmla="*/ 2147483646 w 1271"/>
              <a:gd name="T79" fmla="*/ 2147483646 h 4709"/>
              <a:gd name="T80" fmla="*/ 2147483646 w 1271"/>
              <a:gd name="T81" fmla="*/ 2147483646 h 4709"/>
              <a:gd name="T82" fmla="*/ 2147483646 w 1271"/>
              <a:gd name="T83" fmla="*/ 2147483646 h 4709"/>
              <a:gd name="T84" fmla="*/ 2147483646 w 1271"/>
              <a:gd name="T85" fmla="*/ 2147483646 h 4709"/>
              <a:gd name="T86" fmla="*/ 2147483646 w 1271"/>
              <a:gd name="T87" fmla="*/ 2147483646 h 4709"/>
              <a:gd name="T88" fmla="*/ 2147483646 w 1271"/>
              <a:gd name="T89" fmla="*/ 2147483646 h 47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1" h="4709">
                <a:moveTo>
                  <a:pt x="0" y="0"/>
                </a:moveTo>
                <a:lnTo>
                  <a:pt x="162" y="494"/>
                </a:lnTo>
                <a:lnTo>
                  <a:pt x="241" y="739"/>
                </a:lnTo>
                <a:lnTo>
                  <a:pt x="321" y="981"/>
                </a:lnTo>
                <a:lnTo>
                  <a:pt x="397" y="1222"/>
                </a:lnTo>
                <a:lnTo>
                  <a:pt x="474" y="1458"/>
                </a:lnTo>
                <a:lnTo>
                  <a:pt x="547" y="1688"/>
                </a:lnTo>
                <a:lnTo>
                  <a:pt x="619" y="1914"/>
                </a:lnTo>
                <a:lnTo>
                  <a:pt x="688" y="2132"/>
                </a:lnTo>
                <a:lnTo>
                  <a:pt x="722" y="2239"/>
                </a:lnTo>
                <a:lnTo>
                  <a:pt x="754" y="2344"/>
                </a:lnTo>
                <a:lnTo>
                  <a:pt x="786" y="2448"/>
                </a:lnTo>
                <a:lnTo>
                  <a:pt x="817" y="2549"/>
                </a:lnTo>
                <a:lnTo>
                  <a:pt x="847" y="2647"/>
                </a:lnTo>
                <a:lnTo>
                  <a:pt x="877" y="2746"/>
                </a:lnTo>
                <a:lnTo>
                  <a:pt x="906" y="2838"/>
                </a:lnTo>
                <a:lnTo>
                  <a:pt x="933" y="2931"/>
                </a:lnTo>
                <a:lnTo>
                  <a:pt x="959" y="3020"/>
                </a:lnTo>
                <a:lnTo>
                  <a:pt x="984" y="3108"/>
                </a:lnTo>
                <a:lnTo>
                  <a:pt x="1009" y="3191"/>
                </a:lnTo>
                <a:lnTo>
                  <a:pt x="1031" y="3272"/>
                </a:lnTo>
                <a:lnTo>
                  <a:pt x="1054" y="3350"/>
                </a:lnTo>
                <a:lnTo>
                  <a:pt x="1073" y="3425"/>
                </a:lnTo>
                <a:lnTo>
                  <a:pt x="1093" y="3496"/>
                </a:lnTo>
                <a:lnTo>
                  <a:pt x="1111" y="3566"/>
                </a:lnTo>
                <a:lnTo>
                  <a:pt x="1127" y="3632"/>
                </a:lnTo>
                <a:lnTo>
                  <a:pt x="1143" y="3696"/>
                </a:lnTo>
                <a:lnTo>
                  <a:pt x="1157" y="3755"/>
                </a:lnTo>
                <a:lnTo>
                  <a:pt x="1170" y="3814"/>
                </a:lnTo>
                <a:lnTo>
                  <a:pt x="1182" y="3869"/>
                </a:lnTo>
                <a:lnTo>
                  <a:pt x="1193" y="3921"/>
                </a:lnTo>
                <a:lnTo>
                  <a:pt x="1204" y="3973"/>
                </a:lnTo>
                <a:lnTo>
                  <a:pt x="1213" y="4021"/>
                </a:lnTo>
                <a:lnTo>
                  <a:pt x="1221" y="4067"/>
                </a:lnTo>
                <a:lnTo>
                  <a:pt x="1229" y="4110"/>
                </a:lnTo>
                <a:lnTo>
                  <a:pt x="1236" y="4153"/>
                </a:lnTo>
                <a:lnTo>
                  <a:pt x="1243" y="4192"/>
                </a:lnTo>
                <a:lnTo>
                  <a:pt x="1252" y="4269"/>
                </a:lnTo>
                <a:lnTo>
                  <a:pt x="1259" y="4337"/>
                </a:lnTo>
                <a:lnTo>
                  <a:pt x="1264" y="4401"/>
                </a:lnTo>
                <a:lnTo>
                  <a:pt x="1268" y="4460"/>
                </a:lnTo>
                <a:lnTo>
                  <a:pt x="1270" y="4513"/>
                </a:lnTo>
                <a:lnTo>
                  <a:pt x="1271" y="4565"/>
                </a:lnTo>
                <a:lnTo>
                  <a:pt x="1270" y="4615"/>
                </a:lnTo>
                <a:lnTo>
                  <a:pt x="1268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8" name="Freeform 48"/>
          <p:cNvSpPr>
            <a:spLocks/>
          </p:cNvSpPr>
          <p:nvPr/>
        </p:nvSpPr>
        <p:spPr bwMode="auto">
          <a:xfrm>
            <a:off x="6297613" y="1290638"/>
            <a:ext cx="2187575" cy="4983162"/>
          </a:xfrm>
          <a:custGeom>
            <a:avLst/>
            <a:gdLst>
              <a:gd name="T0" fmla="*/ 0 w 2483"/>
              <a:gd name="T1" fmla="*/ 0 h 4709"/>
              <a:gd name="T2" fmla="*/ 2147483646 w 2483"/>
              <a:gd name="T3" fmla="*/ 2147483646 h 4709"/>
              <a:gd name="T4" fmla="*/ 2147483646 w 2483"/>
              <a:gd name="T5" fmla="*/ 2147483646 h 4709"/>
              <a:gd name="T6" fmla="*/ 2147483646 w 2483"/>
              <a:gd name="T7" fmla="*/ 2147483646 h 4709"/>
              <a:gd name="T8" fmla="*/ 2147483646 w 2483"/>
              <a:gd name="T9" fmla="*/ 2147483646 h 4709"/>
              <a:gd name="T10" fmla="*/ 2147483646 w 2483"/>
              <a:gd name="T11" fmla="*/ 2147483646 h 4709"/>
              <a:gd name="T12" fmla="*/ 2147483646 w 2483"/>
              <a:gd name="T13" fmla="*/ 2147483646 h 4709"/>
              <a:gd name="T14" fmla="*/ 2147483646 w 2483"/>
              <a:gd name="T15" fmla="*/ 2147483646 h 4709"/>
              <a:gd name="T16" fmla="*/ 2147483646 w 2483"/>
              <a:gd name="T17" fmla="*/ 2147483646 h 4709"/>
              <a:gd name="T18" fmla="*/ 2147483646 w 2483"/>
              <a:gd name="T19" fmla="*/ 2147483646 h 4709"/>
              <a:gd name="T20" fmla="*/ 2147483646 w 2483"/>
              <a:gd name="T21" fmla="*/ 2147483646 h 4709"/>
              <a:gd name="T22" fmla="*/ 2147483646 w 2483"/>
              <a:gd name="T23" fmla="*/ 2147483646 h 4709"/>
              <a:gd name="T24" fmla="*/ 2147483646 w 2483"/>
              <a:gd name="T25" fmla="*/ 2147483646 h 4709"/>
              <a:gd name="T26" fmla="*/ 2147483646 w 2483"/>
              <a:gd name="T27" fmla="*/ 2147483646 h 4709"/>
              <a:gd name="T28" fmla="*/ 2147483646 w 2483"/>
              <a:gd name="T29" fmla="*/ 2147483646 h 4709"/>
              <a:gd name="T30" fmla="*/ 2147483646 w 2483"/>
              <a:gd name="T31" fmla="*/ 2147483646 h 4709"/>
              <a:gd name="T32" fmla="*/ 2147483646 w 2483"/>
              <a:gd name="T33" fmla="*/ 2147483646 h 4709"/>
              <a:gd name="T34" fmla="*/ 2147483646 w 2483"/>
              <a:gd name="T35" fmla="*/ 2147483646 h 4709"/>
              <a:gd name="T36" fmla="*/ 2147483646 w 2483"/>
              <a:gd name="T37" fmla="*/ 2147483646 h 4709"/>
              <a:gd name="T38" fmla="*/ 2147483646 w 2483"/>
              <a:gd name="T39" fmla="*/ 2147483646 h 4709"/>
              <a:gd name="T40" fmla="*/ 2147483646 w 2483"/>
              <a:gd name="T41" fmla="*/ 2147483646 h 4709"/>
              <a:gd name="T42" fmla="*/ 2147483646 w 2483"/>
              <a:gd name="T43" fmla="*/ 2147483646 h 4709"/>
              <a:gd name="T44" fmla="*/ 2147483646 w 2483"/>
              <a:gd name="T45" fmla="*/ 2147483646 h 4709"/>
              <a:gd name="T46" fmla="*/ 2147483646 w 2483"/>
              <a:gd name="T47" fmla="*/ 2147483646 h 4709"/>
              <a:gd name="T48" fmla="*/ 2147483646 w 2483"/>
              <a:gd name="T49" fmla="*/ 2147483646 h 4709"/>
              <a:gd name="T50" fmla="*/ 2147483646 w 2483"/>
              <a:gd name="T51" fmla="*/ 2147483646 h 4709"/>
              <a:gd name="T52" fmla="*/ 2147483646 w 2483"/>
              <a:gd name="T53" fmla="*/ 2147483646 h 4709"/>
              <a:gd name="T54" fmla="*/ 2147483646 w 2483"/>
              <a:gd name="T55" fmla="*/ 2147483646 h 4709"/>
              <a:gd name="T56" fmla="*/ 2147483646 w 2483"/>
              <a:gd name="T57" fmla="*/ 2147483646 h 47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483" h="4709">
                <a:moveTo>
                  <a:pt x="0" y="0"/>
                </a:moveTo>
                <a:lnTo>
                  <a:pt x="252" y="382"/>
                </a:lnTo>
                <a:lnTo>
                  <a:pt x="501" y="762"/>
                </a:lnTo>
                <a:lnTo>
                  <a:pt x="623" y="949"/>
                </a:lnTo>
                <a:lnTo>
                  <a:pt x="744" y="1137"/>
                </a:lnTo>
                <a:lnTo>
                  <a:pt x="862" y="1320"/>
                </a:lnTo>
                <a:lnTo>
                  <a:pt x="976" y="1502"/>
                </a:lnTo>
                <a:lnTo>
                  <a:pt x="1088" y="1681"/>
                </a:lnTo>
                <a:lnTo>
                  <a:pt x="1199" y="1855"/>
                </a:lnTo>
                <a:lnTo>
                  <a:pt x="1304" y="2028"/>
                </a:lnTo>
                <a:lnTo>
                  <a:pt x="1404" y="2196"/>
                </a:lnTo>
                <a:lnTo>
                  <a:pt x="1500" y="2362"/>
                </a:lnTo>
                <a:lnTo>
                  <a:pt x="1593" y="2521"/>
                </a:lnTo>
                <a:lnTo>
                  <a:pt x="1678" y="2676"/>
                </a:lnTo>
                <a:lnTo>
                  <a:pt x="1759" y="2826"/>
                </a:lnTo>
                <a:lnTo>
                  <a:pt x="1834" y="2970"/>
                </a:lnTo>
                <a:lnTo>
                  <a:pt x="1903" y="3109"/>
                </a:lnTo>
                <a:lnTo>
                  <a:pt x="1966" y="3245"/>
                </a:lnTo>
                <a:lnTo>
                  <a:pt x="2024" y="3373"/>
                </a:lnTo>
                <a:lnTo>
                  <a:pt x="2080" y="3500"/>
                </a:lnTo>
                <a:lnTo>
                  <a:pt x="2130" y="3621"/>
                </a:lnTo>
                <a:lnTo>
                  <a:pt x="2174" y="3741"/>
                </a:lnTo>
                <a:lnTo>
                  <a:pt x="2217" y="3857"/>
                </a:lnTo>
                <a:lnTo>
                  <a:pt x="2258" y="3969"/>
                </a:lnTo>
                <a:lnTo>
                  <a:pt x="2296" y="4080"/>
                </a:lnTo>
                <a:lnTo>
                  <a:pt x="2329" y="4187"/>
                </a:lnTo>
                <a:lnTo>
                  <a:pt x="2363" y="4294"/>
                </a:lnTo>
                <a:lnTo>
                  <a:pt x="2424" y="4503"/>
                </a:lnTo>
                <a:lnTo>
                  <a:pt x="2483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9" name="Freeform 49"/>
          <p:cNvSpPr>
            <a:spLocks/>
          </p:cNvSpPr>
          <p:nvPr/>
        </p:nvSpPr>
        <p:spPr bwMode="auto">
          <a:xfrm>
            <a:off x="263525" y="3192463"/>
            <a:ext cx="8674100" cy="681037"/>
          </a:xfrm>
          <a:custGeom>
            <a:avLst/>
            <a:gdLst>
              <a:gd name="T0" fmla="*/ 0 w 9845"/>
              <a:gd name="T1" fmla="*/ 0 h 644"/>
              <a:gd name="T2" fmla="*/ 2147483646 w 9845"/>
              <a:gd name="T3" fmla="*/ 2147483646 h 644"/>
              <a:gd name="T4" fmla="*/ 2147483646 w 9845"/>
              <a:gd name="T5" fmla="*/ 2147483646 h 644"/>
              <a:gd name="T6" fmla="*/ 2147483646 w 9845"/>
              <a:gd name="T7" fmla="*/ 2147483646 h 644"/>
              <a:gd name="T8" fmla="*/ 2147483646 w 9845"/>
              <a:gd name="T9" fmla="*/ 2147483646 h 644"/>
              <a:gd name="T10" fmla="*/ 2147483646 w 9845"/>
              <a:gd name="T11" fmla="*/ 2147483646 h 644"/>
              <a:gd name="T12" fmla="*/ 2147483646 w 9845"/>
              <a:gd name="T13" fmla="*/ 2147483646 h 644"/>
              <a:gd name="T14" fmla="*/ 2147483646 w 9845"/>
              <a:gd name="T15" fmla="*/ 2147483646 h 644"/>
              <a:gd name="T16" fmla="*/ 2147483646 w 9845"/>
              <a:gd name="T17" fmla="*/ 2147483646 h 644"/>
              <a:gd name="T18" fmla="*/ 2147483646 w 9845"/>
              <a:gd name="T19" fmla="*/ 2147483646 h 644"/>
              <a:gd name="T20" fmla="*/ 2147483646 w 9845"/>
              <a:gd name="T21" fmla="*/ 2147483646 h 644"/>
              <a:gd name="T22" fmla="*/ 2147483646 w 9845"/>
              <a:gd name="T23" fmla="*/ 2147483646 h 644"/>
              <a:gd name="T24" fmla="*/ 2147483646 w 9845"/>
              <a:gd name="T25" fmla="*/ 2147483646 h 644"/>
              <a:gd name="T26" fmla="*/ 2147483646 w 9845"/>
              <a:gd name="T27" fmla="*/ 2147483646 h 644"/>
              <a:gd name="T28" fmla="*/ 2147483646 w 9845"/>
              <a:gd name="T29" fmla="*/ 2147483646 h 644"/>
              <a:gd name="T30" fmla="*/ 2147483646 w 9845"/>
              <a:gd name="T31" fmla="*/ 2147483646 h 644"/>
              <a:gd name="T32" fmla="*/ 2147483646 w 9845"/>
              <a:gd name="T33" fmla="*/ 2147483646 h 644"/>
              <a:gd name="T34" fmla="*/ 2147483646 w 9845"/>
              <a:gd name="T35" fmla="*/ 2147483646 h 644"/>
              <a:gd name="T36" fmla="*/ 2147483646 w 9845"/>
              <a:gd name="T37" fmla="*/ 2147483646 h 644"/>
              <a:gd name="T38" fmla="*/ 2147483646 w 9845"/>
              <a:gd name="T39" fmla="*/ 2147483646 h 644"/>
              <a:gd name="T40" fmla="*/ 2147483646 w 9845"/>
              <a:gd name="T41" fmla="*/ 2147483646 h 644"/>
              <a:gd name="T42" fmla="*/ 2147483646 w 9845"/>
              <a:gd name="T43" fmla="*/ 2147483646 h 644"/>
              <a:gd name="T44" fmla="*/ 2147483646 w 9845"/>
              <a:gd name="T45" fmla="*/ 2147483646 h 644"/>
              <a:gd name="T46" fmla="*/ 2147483646 w 9845"/>
              <a:gd name="T47" fmla="*/ 2147483646 h 644"/>
              <a:gd name="T48" fmla="*/ 2147483646 w 9845"/>
              <a:gd name="T49" fmla="*/ 2147483646 h 644"/>
              <a:gd name="T50" fmla="*/ 2147483646 w 9845"/>
              <a:gd name="T51" fmla="*/ 2147483646 h 644"/>
              <a:gd name="T52" fmla="*/ 2147483646 w 9845"/>
              <a:gd name="T53" fmla="*/ 2147483646 h 644"/>
              <a:gd name="T54" fmla="*/ 2147483646 w 9845"/>
              <a:gd name="T55" fmla="*/ 2147483646 h 644"/>
              <a:gd name="T56" fmla="*/ 2147483646 w 9845"/>
              <a:gd name="T57" fmla="*/ 2147483646 h 644"/>
              <a:gd name="T58" fmla="*/ 2147483646 w 9845"/>
              <a:gd name="T59" fmla="*/ 2147483646 h 644"/>
              <a:gd name="T60" fmla="*/ 2147483646 w 9845"/>
              <a:gd name="T61" fmla="*/ 2147483646 h 644"/>
              <a:gd name="T62" fmla="*/ 2147483646 w 9845"/>
              <a:gd name="T63" fmla="*/ 2147483646 h 644"/>
              <a:gd name="T64" fmla="*/ 2147483646 w 9845"/>
              <a:gd name="T65" fmla="*/ 2147483646 h 644"/>
              <a:gd name="T66" fmla="*/ 2147483646 w 9845"/>
              <a:gd name="T67" fmla="*/ 2147483646 h 644"/>
              <a:gd name="T68" fmla="*/ 2147483646 w 9845"/>
              <a:gd name="T69" fmla="*/ 2147483646 h 644"/>
              <a:gd name="T70" fmla="*/ 2147483646 w 9845"/>
              <a:gd name="T71" fmla="*/ 2147483646 h 644"/>
              <a:gd name="T72" fmla="*/ 2147483646 w 9845"/>
              <a:gd name="T73" fmla="*/ 2147483646 h 644"/>
              <a:gd name="T74" fmla="*/ 2147483646 w 9845"/>
              <a:gd name="T75" fmla="*/ 2147483646 h 644"/>
              <a:gd name="T76" fmla="*/ 2147483646 w 9845"/>
              <a:gd name="T77" fmla="*/ 2147483646 h 644"/>
              <a:gd name="T78" fmla="*/ 2147483646 w 9845"/>
              <a:gd name="T79" fmla="*/ 2147483646 h 644"/>
              <a:gd name="T80" fmla="*/ 2147483646 w 9845"/>
              <a:gd name="T81" fmla="*/ 2147483646 h 644"/>
              <a:gd name="T82" fmla="*/ 2147483646 w 9845"/>
              <a:gd name="T83" fmla="*/ 0 h 6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845" h="644">
                <a:moveTo>
                  <a:pt x="0" y="0"/>
                </a:moveTo>
                <a:lnTo>
                  <a:pt x="466" y="95"/>
                </a:lnTo>
                <a:lnTo>
                  <a:pt x="929" y="188"/>
                </a:lnTo>
                <a:lnTo>
                  <a:pt x="1390" y="275"/>
                </a:lnTo>
                <a:lnTo>
                  <a:pt x="1620" y="318"/>
                </a:lnTo>
                <a:lnTo>
                  <a:pt x="1846" y="359"/>
                </a:lnTo>
                <a:lnTo>
                  <a:pt x="2073" y="396"/>
                </a:lnTo>
                <a:lnTo>
                  <a:pt x="2297" y="434"/>
                </a:lnTo>
                <a:lnTo>
                  <a:pt x="2519" y="468"/>
                </a:lnTo>
                <a:lnTo>
                  <a:pt x="2740" y="500"/>
                </a:lnTo>
                <a:lnTo>
                  <a:pt x="2957" y="528"/>
                </a:lnTo>
                <a:lnTo>
                  <a:pt x="3173" y="553"/>
                </a:lnTo>
                <a:lnTo>
                  <a:pt x="3385" y="576"/>
                </a:lnTo>
                <a:lnTo>
                  <a:pt x="3596" y="594"/>
                </a:lnTo>
                <a:lnTo>
                  <a:pt x="3803" y="610"/>
                </a:lnTo>
                <a:lnTo>
                  <a:pt x="4006" y="623"/>
                </a:lnTo>
                <a:lnTo>
                  <a:pt x="4204" y="632"/>
                </a:lnTo>
                <a:lnTo>
                  <a:pt x="4400" y="639"/>
                </a:lnTo>
                <a:lnTo>
                  <a:pt x="4595" y="642"/>
                </a:lnTo>
                <a:lnTo>
                  <a:pt x="4786" y="644"/>
                </a:lnTo>
                <a:lnTo>
                  <a:pt x="4975" y="642"/>
                </a:lnTo>
                <a:lnTo>
                  <a:pt x="5164" y="639"/>
                </a:lnTo>
                <a:lnTo>
                  <a:pt x="5351" y="634"/>
                </a:lnTo>
                <a:lnTo>
                  <a:pt x="5538" y="626"/>
                </a:lnTo>
                <a:lnTo>
                  <a:pt x="5725" y="616"/>
                </a:lnTo>
                <a:lnTo>
                  <a:pt x="5913" y="605"/>
                </a:lnTo>
                <a:lnTo>
                  <a:pt x="6102" y="591"/>
                </a:lnTo>
                <a:lnTo>
                  <a:pt x="6293" y="576"/>
                </a:lnTo>
                <a:lnTo>
                  <a:pt x="6483" y="559"/>
                </a:lnTo>
                <a:lnTo>
                  <a:pt x="6678" y="541"/>
                </a:lnTo>
                <a:lnTo>
                  <a:pt x="6874" y="521"/>
                </a:lnTo>
                <a:lnTo>
                  <a:pt x="7070" y="498"/>
                </a:lnTo>
                <a:lnTo>
                  <a:pt x="7266" y="473"/>
                </a:lnTo>
                <a:lnTo>
                  <a:pt x="7463" y="446"/>
                </a:lnTo>
                <a:lnTo>
                  <a:pt x="7661" y="416"/>
                </a:lnTo>
                <a:lnTo>
                  <a:pt x="7859" y="386"/>
                </a:lnTo>
                <a:lnTo>
                  <a:pt x="8055" y="352"/>
                </a:lnTo>
                <a:lnTo>
                  <a:pt x="8255" y="316"/>
                </a:lnTo>
                <a:lnTo>
                  <a:pt x="8650" y="243"/>
                </a:lnTo>
                <a:lnTo>
                  <a:pt x="9048" y="164"/>
                </a:lnTo>
                <a:lnTo>
                  <a:pt x="9448" y="82"/>
                </a:lnTo>
                <a:lnTo>
                  <a:pt x="9845" y="0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0" name="Freeform 50"/>
          <p:cNvSpPr>
            <a:spLocks/>
          </p:cNvSpPr>
          <p:nvPr/>
        </p:nvSpPr>
        <p:spPr bwMode="auto">
          <a:xfrm>
            <a:off x="263525" y="5202238"/>
            <a:ext cx="8674100" cy="254000"/>
          </a:xfrm>
          <a:custGeom>
            <a:avLst/>
            <a:gdLst>
              <a:gd name="T0" fmla="*/ 0 w 9845"/>
              <a:gd name="T1" fmla="*/ 2147483646 h 241"/>
              <a:gd name="T2" fmla="*/ 2147483646 w 9845"/>
              <a:gd name="T3" fmla="*/ 2147483646 h 241"/>
              <a:gd name="T4" fmla="*/ 2147483646 w 9845"/>
              <a:gd name="T5" fmla="*/ 2147483646 h 241"/>
              <a:gd name="T6" fmla="*/ 2147483646 w 9845"/>
              <a:gd name="T7" fmla="*/ 2147483646 h 241"/>
              <a:gd name="T8" fmla="*/ 2147483646 w 9845"/>
              <a:gd name="T9" fmla="*/ 2147483646 h 241"/>
              <a:gd name="T10" fmla="*/ 2147483646 w 9845"/>
              <a:gd name="T11" fmla="*/ 2147483646 h 241"/>
              <a:gd name="T12" fmla="*/ 2147483646 w 9845"/>
              <a:gd name="T13" fmla="*/ 2147483646 h 241"/>
              <a:gd name="T14" fmla="*/ 2147483646 w 9845"/>
              <a:gd name="T15" fmla="*/ 2147483646 h 241"/>
              <a:gd name="T16" fmla="*/ 2147483646 w 9845"/>
              <a:gd name="T17" fmla="*/ 2147483646 h 241"/>
              <a:gd name="T18" fmla="*/ 2147483646 w 9845"/>
              <a:gd name="T19" fmla="*/ 2147483646 h 241"/>
              <a:gd name="T20" fmla="*/ 2147483646 w 9845"/>
              <a:gd name="T21" fmla="*/ 2147483646 h 241"/>
              <a:gd name="T22" fmla="*/ 2147483646 w 9845"/>
              <a:gd name="T23" fmla="*/ 2147483646 h 241"/>
              <a:gd name="T24" fmla="*/ 2147483646 w 9845"/>
              <a:gd name="T25" fmla="*/ 2147483646 h 241"/>
              <a:gd name="T26" fmla="*/ 2147483646 w 9845"/>
              <a:gd name="T27" fmla="*/ 2147483646 h 241"/>
              <a:gd name="T28" fmla="*/ 2147483646 w 9845"/>
              <a:gd name="T29" fmla="*/ 2147483646 h 241"/>
              <a:gd name="T30" fmla="*/ 2147483646 w 9845"/>
              <a:gd name="T31" fmla="*/ 2147483646 h 241"/>
              <a:gd name="T32" fmla="*/ 2147483646 w 9845"/>
              <a:gd name="T33" fmla="*/ 2147483646 h 241"/>
              <a:gd name="T34" fmla="*/ 2147483646 w 9845"/>
              <a:gd name="T35" fmla="*/ 0 h 241"/>
              <a:gd name="T36" fmla="*/ 2147483646 w 9845"/>
              <a:gd name="T37" fmla="*/ 0 h 241"/>
              <a:gd name="T38" fmla="*/ 2147483646 w 9845"/>
              <a:gd name="T39" fmla="*/ 2147483646 h 241"/>
              <a:gd name="T40" fmla="*/ 2147483646 w 9845"/>
              <a:gd name="T41" fmla="*/ 2147483646 h 241"/>
              <a:gd name="T42" fmla="*/ 2147483646 w 9845"/>
              <a:gd name="T43" fmla="*/ 2147483646 h 241"/>
              <a:gd name="T44" fmla="*/ 2147483646 w 9845"/>
              <a:gd name="T45" fmla="*/ 2147483646 h 241"/>
              <a:gd name="T46" fmla="*/ 2147483646 w 9845"/>
              <a:gd name="T47" fmla="*/ 2147483646 h 241"/>
              <a:gd name="T48" fmla="*/ 2147483646 w 9845"/>
              <a:gd name="T49" fmla="*/ 2147483646 h 241"/>
              <a:gd name="T50" fmla="*/ 2147483646 w 9845"/>
              <a:gd name="T51" fmla="*/ 2147483646 h 241"/>
              <a:gd name="T52" fmla="*/ 2147483646 w 9845"/>
              <a:gd name="T53" fmla="*/ 2147483646 h 241"/>
              <a:gd name="T54" fmla="*/ 2147483646 w 9845"/>
              <a:gd name="T55" fmla="*/ 2147483646 h 241"/>
              <a:gd name="T56" fmla="*/ 2147483646 w 9845"/>
              <a:gd name="T57" fmla="*/ 2147483646 h 241"/>
              <a:gd name="T58" fmla="*/ 2147483646 w 9845"/>
              <a:gd name="T59" fmla="*/ 2147483646 h 241"/>
              <a:gd name="T60" fmla="*/ 2147483646 w 9845"/>
              <a:gd name="T61" fmla="*/ 2147483646 h 241"/>
              <a:gd name="T62" fmla="*/ 2147483646 w 9845"/>
              <a:gd name="T63" fmla="*/ 2147483646 h 241"/>
              <a:gd name="T64" fmla="*/ 2147483646 w 9845"/>
              <a:gd name="T65" fmla="*/ 2147483646 h 2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845" h="241">
                <a:moveTo>
                  <a:pt x="0" y="241"/>
                </a:moveTo>
                <a:lnTo>
                  <a:pt x="466" y="205"/>
                </a:lnTo>
                <a:lnTo>
                  <a:pt x="929" y="171"/>
                </a:lnTo>
                <a:lnTo>
                  <a:pt x="1390" y="137"/>
                </a:lnTo>
                <a:lnTo>
                  <a:pt x="1846" y="107"/>
                </a:lnTo>
                <a:lnTo>
                  <a:pt x="2073" y="93"/>
                </a:lnTo>
                <a:lnTo>
                  <a:pt x="2297" y="79"/>
                </a:lnTo>
                <a:lnTo>
                  <a:pt x="2519" y="66"/>
                </a:lnTo>
                <a:lnTo>
                  <a:pt x="2740" y="54"/>
                </a:lnTo>
                <a:lnTo>
                  <a:pt x="2957" y="43"/>
                </a:lnTo>
                <a:lnTo>
                  <a:pt x="3173" y="34"/>
                </a:lnTo>
                <a:lnTo>
                  <a:pt x="3385" y="25"/>
                </a:lnTo>
                <a:lnTo>
                  <a:pt x="3596" y="18"/>
                </a:lnTo>
                <a:lnTo>
                  <a:pt x="3803" y="13"/>
                </a:lnTo>
                <a:lnTo>
                  <a:pt x="4006" y="7"/>
                </a:lnTo>
                <a:lnTo>
                  <a:pt x="4204" y="4"/>
                </a:lnTo>
                <a:lnTo>
                  <a:pt x="4400" y="2"/>
                </a:lnTo>
                <a:lnTo>
                  <a:pt x="4595" y="0"/>
                </a:lnTo>
                <a:lnTo>
                  <a:pt x="4786" y="0"/>
                </a:lnTo>
                <a:lnTo>
                  <a:pt x="5164" y="2"/>
                </a:lnTo>
                <a:lnTo>
                  <a:pt x="5538" y="5"/>
                </a:lnTo>
                <a:lnTo>
                  <a:pt x="5913" y="14"/>
                </a:lnTo>
                <a:lnTo>
                  <a:pt x="6102" y="20"/>
                </a:lnTo>
                <a:lnTo>
                  <a:pt x="6293" y="25"/>
                </a:lnTo>
                <a:lnTo>
                  <a:pt x="6483" y="30"/>
                </a:lnTo>
                <a:lnTo>
                  <a:pt x="6678" y="38"/>
                </a:lnTo>
                <a:lnTo>
                  <a:pt x="7070" y="54"/>
                </a:lnTo>
                <a:lnTo>
                  <a:pt x="7463" y="73"/>
                </a:lnTo>
                <a:lnTo>
                  <a:pt x="7859" y="96"/>
                </a:lnTo>
                <a:lnTo>
                  <a:pt x="8255" y="123"/>
                </a:lnTo>
                <a:lnTo>
                  <a:pt x="8650" y="150"/>
                </a:lnTo>
                <a:lnTo>
                  <a:pt x="9048" y="180"/>
                </a:lnTo>
                <a:lnTo>
                  <a:pt x="9845" y="241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1" name="Freeform 51"/>
          <p:cNvSpPr>
            <a:spLocks/>
          </p:cNvSpPr>
          <p:nvPr/>
        </p:nvSpPr>
        <p:spPr bwMode="auto">
          <a:xfrm>
            <a:off x="7956550" y="1290638"/>
            <a:ext cx="981075" cy="1087437"/>
          </a:xfrm>
          <a:custGeom>
            <a:avLst/>
            <a:gdLst>
              <a:gd name="T0" fmla="*/ 0 w 1112"/>
              <a:gd name="T1" fmla="*/ 0 h 1028"/>
              <a:gd name="T2" fmla="*/ 2147483646 w 1112"/>
              <a:gd name="T3" fmla="*/ 2147483646 h 1028"/>
              <a:gd name="T4" fmla="*/ 2147483646 w 1112"/>
              <a:gd name="T5" fmla="*/ 2147483646 h 1028"/>
              <a:gd name="T6" fmla="*/ 2147483646 w 1112"/>
              <a:gd name="T7" fmla="*/ 2147483646 h 1028"/>
              <a:gd name="T8" fmla="*/ 2147483646 w 1112"/>
              <a:gd name="T9" fmla="*/ 2147483646 h 1028"/>
              <a:gd name="T10" fmla="*/ 2147483646 w 1112"/>
              <a:gd name="T11" fmla="*/ 2147483646 h 1028"/>
              <a:gd name="T12" fmla="*/ 2147483646 w 1112"/>
              <a:gd name="T13" fmla="*/ 2147483646 h 1028"/>
              <a:gd name="T14" fmla="*/ 2147483646 w 1112"/>
              <a:gd name="T15" fmla="*/ 2147483646 h 1028"/>
              <a:gd name="T16" fmla="*/ 2147483646 w 1112"/>
              <a:gd name="T17" fmla="*/ 2147483646 h 1028"/>
              <a:gd name="T18" fmla="*/ 2147483646 w 1112"/>
              <a:gd name="T19" fmla="*/ 2147483646 h 1028"/>
              <a:gd name="T20" fmla="*/ 2147483646 w 1112"/>
              <a:gd name="T21" fmla="*/ 2147483646 h 1028"/>
              <a:gd name="T22" fmla="*/ 2147483646 w 1112"/>
              <a:gd name="T23" fmla="*/ 2147483646 h 1028"/>
              <a:gd name="T24" fmla="*/ 2147483646 w 1112"/>
              <a:gd name="T25" fmla="*/ 2147483646 h 1028"/>
              <a:gd name="T26" fmla="*/ 2147483646 w 1112"/>
              <a:gd name="T27" fmla="*/ 2147483646 h 1028"/>
              <a:gd name="T28" fmla="*/ 2147483646 w 1112"/>
              <a:gd name="T29" fmla="*/ 2147483646 h 1028"/>
              <a:gd name="T30" fmla="*/ 2147483646 w 1112"/>
              <a:gd name="T31" fmla="*/ 2147483646 h 1028"/>
              <a:gd name="T32" fmla="*/ 2147483646 w 1112"/>
              <a:gd name="T33" fmla="*/ 2147483646 h 1028"/>
              <a:gd name="T34" fmla="*/ 2147483646 w 1112"/>
              <a:gd name="T35" fmla="*/ 2147483646 h 1028"/>
              <a:gd name="T36" fmla="*/ 2147483646 w 1112"/>
              <a:gd name="T37" fmla="*/ 2147483646 h 1028"/>
              <a:gd name="T38" fmla="*/ 2147483646 w 1112"/>
              <a:gd name="T39" fmla="*/ 2147483646 h 1028"/>
              <a:gd name="T40" fmla="*/ 2147483646 w 1112"/>
              <a:gd name="T41" fmla="*/ 2147483646 h 1028"/>
              <a:gd name="T42" fmla="*/ 2147483646 w 1112"/>
              <a:gd name="T43" fmla="*/ 2147483646 h 1028"/>
              <a:gd name="T44" fmla="*/ 2147483646 w 1112"/>
              <a:gd name="T45" fmla="*/ 2147483646 h 1028"/>
              <a:gd name="T46" fmla="*/ 2147483646 w 1112"/>
              <a:gd name="T47" fmla="*/ 2147483646 h 1028"/>
              <a:gd name="T48" fmla="*/ 2147483646 w 1112"/>
              <a:gd name="T49" fmla="*/ 2147483646 h 10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2" h="1028">
                <a:moveTo>
                  <a:pt x="0" y="0"/>
                </a:moveTo>
                <a:lnTo>
                  <a:pt x="124" y="97"/>
                </a:lnTo>
                <a:lnTo>
                  <a:pt x="249" y="191"/>
                </a:lnTo>
                <a:lnTo>
                  <a:pt x="369" y="286"/>
                </a:lnTo>
                <a:lnTo>
                  <a:pt x="485" y="375"/>
                </a:lnTo>
                <a:lnTo>
                  <a:pt x="538" y="418"/>
                </a:lnTo>
                <a:lnTo>
                  <a:pt x="592" y="460"/>
                </a:lnTo>
                <a:lnTo>
                  <a:pt x="642" y="502"/>
                </a:lnTo>
                <a:lnTo>
                  <a:pt x="692" y="543"/>
                </a:lnTo>
                <a:lnTo>
                  <a:pt x="736" y="580"/>
                </a:lnTo>
                <a:lnTo>
                  <a:pt x="779" y="617"/>
                </a:lnTo>
                <a:lnTo>
                  <a:pt x="820" y="651"/>
                </a:lnTo>
                <a:lnTo>
                  <a:pt x="856" y="685"/>
                </a:lnTo>
                <a:lnTo>
                  <a:pt x="890" y="716"/>
                </a:lnTo>
                <a:lnTo>
                  <a:pt x="918" y="746"/>
                </a:lnTo>
                <a:lnTo>
                  <a:pt x="945" y="773"/>
                </a:lnTo>
                <a:lnTo>
                  <a:pt x="970" y="799"/>
                </a:lnTo>
                <a:lnTo>
                  <a:pt x="989" y="823"/>
                </a:lnTo>
                <a:lnTo>
                  <a:pt x="1009" y="846"/>
                </a:lnTo>
                <a:lnTo>
                  <a:pt x="1025" y="867"/>
                </a:lnTo>
                <a:lnTo>
                  <a:pt x="1041" y="889"/>
                </a:lnTo>
                <a:lnTo>
                  <a:pt x="1064" y="928"/>
                </a:lnTo>
                <a:lnTo>
                  <a:pt x="1084" y="962"/>
                </a:lnTo>
                <a:lnTo>
                  <a:pt x="1098" y="996"/>
                </a:lnTo>
                <a:lnTo>
                  <a:pt x="1112" y="1028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2" name="Freeform 52"/>
          <p:cNvSpPr>
            <a:spLocks/>
          </p:cNvSpPr>
          <p:nvPr/>
        </p:nvSpPr>
        <p:spPr bwMode="auto">
          <a:xfrm>
            <a:off x="263525" y="1290638"/>
            <a:ext cx="452438" cy="452437"/>
          </a:xfrm>
          <a:custGeom>
            <a:avLst/>
            <a:gdLst>
              <a:gd name="T0" fmla="*/ 2147483646 w 514"/>
              <a:gd name="T1" fmla="*/ 0 h 428"/>
              <a:gd name="T2" fmla="*/ 2147483646 w 514"/>
              <a:gd name="T3" fmla="*/ 2147483646 h 428"/>
              <a:gd name="T4" fmla="*/ 2147483646 w 514"/>
              <a:gd name="T5" fmla="*/ 2147483646 h 428"/>
              <a:gd name="T6" fmla="*/ 2147483646 w 514"/>
              <a:gd name="T7" fmla="*/ 2147483646 h 428"/>
              <a:gd name="T8" fmla="*/ 2147483646 w 514"/>
              <a:gd name="T9" fmla="*/ 2147483646 h 428"/>
              <a:gd name="T10" fmla="*/ 2147483646 w 514"/>
              <a:gd name="T11" fmla="*/ 2147483646 h 428"/>
              <a:gd name="T12" fmla="*/ 2147483646 w 514"/>
              <a:gd name="T13" fmla="*/ 2147483646 h 428"/>
              <a:gd name="T14" fmla="*/ 2147483646 w 514"/>
              <a:gd name="T15" fmla="*/ 2147483646 h 428"/>
              <a:gd name="T16" fmla="*/ 2147483646 w 514"/>
              <a:gd name="T17" fmla="*/ 2147483646 h 428"/>
              <a:gd name="T18" fmla="*/ 2147483646 w 514"/>
              <a:gd name="T19" fmla="*/ 2147483646 h 428"/>
              <a:gd name="T20" fmla="*/ 2147483646 w 514"/>
              <a:gd name="T21" fmla="*/ 2147483646 h 428"/>
              <a:gd name="T22" fmla="*/ 2147483646 w 514"/>
              <a:gd name="T23" fmla="*/ 2147483646 h 428"/>
              <a:gd name="T24" fmla="*/ 2147483646 w 514"/>
              <a:gd name="T25" fmla="*/ 2147483646 h 428"/>
              <a:gd name="T26" fmla="*/ 2147483646 w 514"/>
              <a:gd name="T27" fmla="*/ 2147483646 h 428"/>
              <a:gd name="T28" fmla="*/ 2147483646 w 514"/>
              <a:gd name="T29" fmla="*/ 2147483646 h 428"/>
              <a:gd name="T30" fmla="*/ 2147483646 w 514"/>
              <a:gd name="T31" fmla="*/ 2147483646 h 428"/>
              <a:gd name="T32" fmla="*/ 2147483646 w 514"/>
              <a:gd name="T33" fmla="*/ 2147483646 h 428"/>
              <a:gd name="T34" fmla="*/ 0 w 514"/>
              <a:gd name="T35" fmla="*/ 2147483646 h 428"/>
              <a:gd name="T36" fmla="*/ 0 w 514"/>
              <a:gd name="T37" fmla="*/ 2147483646 h 4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4" h="428">
                <a:moveTo>
                  <a:pt x="514" y="0"/>
                </a:moveTo>
                <a:lnTo>
                  <a:pt x="450" y="50"/>
                </a:lnTo>
                <a:lnTo>
                  <a:pt x="387" y="100"/>
                </a:lnTo>
                <a:lnTo>
                  <a:pt x="327" y="150"/>
                </a:lnTo>
                <a:lnTo>
                  <a:pt x="268" y="196"/>
                </a:lnTo>
                <a:lnTo>
                  <a:pt x="214" y="239"/>
                </a:lnTo>
                <a:lnTo>
                  <a:pt x="164" y="279"/>
                </a:lnTo>
                <a:lnTo>
                  <a:pt x="122" y="312"/>
                </a:lnTo>
                <a:lnTo>
                  <a:pt x="104" y="328"/>
                </a:lnTo>
                <a:lnTo>
                  <a:pt x="86" y="343"/>
                </a:lnTo>
                <a:lnTo>
                  <a:pt x="72" y="355"/>
                </a:lnTo>
                <a:lnTo>
                  <a:pt x="57" y="366"/>
                </a:lnTo>
                <a:lnTo>
                  <a:pt x="36" y="386"/>
                </a:lnTo>
                <a:lnTo>
                  <a:pt x="22" y="400"/>
                </a:lnTo>
                <a:lnTo>
                  <a:pt x="11" y="411"/>
                </a:lnTo>
                <a:lnTo>
                  <a:pt x="6" y="418"/>
                </a:lnTo>
                <a:lnTo>
                  <a:pt x="2" y="421"/>
                </a:lnTo>
                <a:lnTo>
                  <a:pt x="0" y="425"/>
                </a:lnTo>
                <a:lnTo>
                  <a:pt x="0" y="428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1244600" y="2020888"/>
            <a:ext cx="1584325" cy="992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2525713" y="2565400"/>
            <a:ext cx="3471862" cy="2265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5921375" y="2106613"/>
            <a:ext cx="1509713" cy="901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330575" y="2740025"/>
            <a:ext cx="831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7" name="Text Box 57"/>
          <p:cNvSpPr txBox="1">
            <a:spLocks noChangeArrowheads="1"/>
          </p:cNvSpPr>
          <p:nvPr/>
        </p:nvSpPr>
        <p:spPr bwMode="auto">
          <a:xfrm>
            <a:off x="4394200" y="3711575"/>
            <a:ext cx="1436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zh-TW" altLang="en-US" sz="1200" b="1">
              <a:solidFill>
                <a:schemeClr val="accent6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41019" name="Group 72"/>
          <p:cNvGrpSpPr>
            <a:grpSpLocks/>
          </p:cNvGrpSpPr>
          <p:nvPr/>
        </p:nvGrpSpPr>
        <p:grpSpPr bwMode="auto">
          <a:xfrm>
            <a:off x="841375" y="2424113"/>
            <a:ext cx="477838" cy="244475"/>
            <a:chOff x="785" y="1711"/>
            <a:chExt cx="269" cy="138"/>
          </a:xfrm>
        </p:grpSpPr>
        <p:sp>
          <p:nvSpPr>
            <p:cNvPr id="41082" name="Oval 73"/>
            <p:cNvSpPr>
              <a:spLocks noChangeAspect="1" noChangeArrowheads="1"/>
            </p:cNvSpPr>
            <p:nvPr/>
          </p:nvSpPr>
          <p:spPr bwMode="auto">
            <a:xfrm>
              <a:off x="891" y="1786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083" name="Oval 74"/>
            <p:cNvSpPr>
              <a:spLocks noChangeAspect="1" noChangeArrowheads="1"/>
            </p:cNvSpPr>
            <p:nvPr/>
          </p:nvSpPr>
          <p:spPr bwMode="auto">
            <a:xfrm>
              <a:off x="785" y="1731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084" name="Oval 75"/>
            <p:cNvSpPr>
              <a:spLocks noChangeAspect="1" noChangeArrowheads="1"/>
            </p:cNvSpPr>
            <p:nvPr/>
          </p:nvSpPr>
          <p:spPr bwMode="auto">
            <a:xfrm>
              <a:off x="991" y="1711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1021" name="Oval 80"/>
          <p:cNvSpPr>
            <a:spLocks noChangeAspect="1" noChangeArrowheads="1"/>
          </p:cNvSpPr>
          <p:nvPr/>
        </p:nvSpPr>
        <p:spPr bwMode="auto">
          <a:xfrm>
            <a:off x="6919913" y="377825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3" name="Oval 82"/>
          <p:cNvSpPr>
            <a:spLocks noChangeAspect="1" noChangeArrowheads="1"/>
          </p:cNvSpPr>
          <p:nvPr/>
        </p:nvSpPr>
        <p:spPr bwMode="auto">
          <a:xfrm>
            <a:off x="7032625" y="2674938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5" name="Oval 84"/>
          <p:cNvSpPr>
            <a:spLocks noChangeAspect="1" noChangeArrowheads="1"/>
          </p:cNvSpPr>
          <p:nvPr/>
        </p:nvSpPr>
        <p:spPr bwMode="auto">
          <a:xfrm>
            <a:off x="6169025" y="2995613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7" name="Oval 86"/>
          <p:cNvSpPr>
            <a:spLocks noChangeAspect="1" noChangeArrowheads="1"/>
          </p:cNvSpPr>
          <p:nvPr/>
        </p:nvSpPr>
        <p:spPr bwMode="auto">
          <a:xfrm>
            <a:off x="7248525" y="2276475"/>
            <a:ext cx="112713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8" name="Oval 87"/>
          <p:cNvSpPr>
            <a:spLocks noChangeAspect="1" noChangeArrowheads="1"/>
          </p:cNvSpPr>
          <p:nvPr/>
        </p:nvSpPr>
        <p:spPr bwMode="auto">
          <a:xfrm>
            <a:off x="7392988" y="260350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9" name="Oval 88"/>
          <p:cNvSpPr>
            <a:spLocks noChangeAspect="1" noChangeArrowheads="1"/>
          </p:cNvSpPr>
          <p:nvPr/>
        </p:nvSpPr>
        <p:spPr bwMode="auto">
          <a:xfrm>
            <a:off x="6240463" y="2530475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31" name="Text Box 90"/>
          <p:cNvSpPr txBox="1">
            <a:spLocks noChangeArrowheads="1"/>
          </p:cNvSpPr>
          <p:nvPr/>
        </p:nvSpPr>
        <p:spPr bwMode="gray">
          <a:xfrm>
            <a:off x="2971800" y="41910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Singapore</a:t>
            </a:r>
          </a:p>
        </p:txBody>
      </p:sp>
      <p:sp>
        <p:nvSpPr>
          <p:cNvPr id="41032" name="Text Box 92"/>
          <p:cNvSpPr txBox="1">
            <a:spLocks noChangeArrowheads="1"/>
          </p:cNvSpPr>
          <p:nvPr/>
        </p:nvSpPr>
        <p:spPr bwMode="gray">
          <a:xfrm>
            <a:off x="2324624" y="3893945"/>
            <a:ext cx="1572164" cy="1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Thailand:1 sub.+ 4 branches</a:t>
            </a:r>
          </a:p>
        </p:txBody>
      </p:sp>
      <p:sp>
        <p:nvSpPr>
          <p:cNvPr id="41033" name="Text Box 93"/>
          <p:cNvSpPr txBox="1">
            <a:spLocks noChangeArrowheads="1"/>
          </p:cNvSpPr>
          <p:nvPr/>
        </p:nvSpPr>
        <p:spPr bwMode="gray">
          <a:xfrm>
            <a:off x="3656147" y="3808949"/>
            <a:ext cx="1447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Ho Chi Minh City</a:t>
            </a:r>
          </a:p>
        </p:txBody>
      </p:sp>
      <p:sp>
        <p:nvSpPr>
          <p:cNvPr id="41034" name="Text Box 94"/>
          <p:cNvSpPr txBox="1">
            <a:spLocks noChangeArrowheads="1"/>
          </p:cNvSpPr>
          <p:nvPr/>
        </p:nvSpPr>
        <p:spPr bwMode="gray">
          <a:xfrm>
            <a:off x="3987006" y="40386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Manila</a:t>
            </a:r>
          </a:p>
        </p:txBody>
      </p:sp>
      <p:sp>
        <p:nvSpPr>
          <p:cNvPr id="41036" name="Text Box 96"/>
          <p:cNvSpPr txBox="1">
            <a:spLocks noChangeArrowheads="1"/>
          </p:cNvSpPr>
          <p:nvPr/>
        </p:nvSpPr>
        <p:spPr bwMode="gray">
          <a:xfrm>
            <a:off x="762000" y="2667000"/>
            <a:ext cx="685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Paris</a:t>
            </a:r>
          </a:p>
        </p:txBody>
      </p:sp>
      <p:sp>
        <p:nvSpPr>
          <p:cNvPr id="41037" name="Text Box 97"/>
          <p:cNvSpPr txBox="1">
            <a:spLocks noChangeArrowheads="1"/>
          </p:cNvSpPr>
          <p:nvPr/>
        </p:nvSpPr>
        <p:spPr bwMode="gray">
          <a:xfrm>
            <a:off x="990600" y="2209800"/>
            <a:ext cx="12192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Amsterdam</a:t>
            </a:r>
          </a:p>
        </p:txBody>
      </p:sp>
      <p:sp>
        <p:nvSpPr>
          <p:cNvPr id="41038" name="Text Box 98"/>
          <p:cNvSpPr txBox="1">
            <a:spLocks noChangeArrowheads="1"/>
          </p:cNvSpPr>
          <p:nvPr/>
        </p:nvSpPr>
        <p:spPr bwMode="gray">
          <a:xfrm>
            <a:off x="304800" y="2209800"/>
            <a:ext cx="9144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London</a:t>
            </a:r>
          </a:p>
        </p:txBody>
      </p:sp>
      <p:sp>
        <p:nvSpPr>
          <p:cNvPr id="41039" name="Text Box 99"/>
          <p:cNvSpPr txBox="1">
            <a:spLocks noChangeArrowheads="1"/>
          </p:cNvSpPr>
          <p:nvPr/>
        </p:nvSpPr>
        <p:spPr bwMode="gray">
          <a:xfrm>
            <a:off x="5067300" y="3035299"/>
            <a:ext cx="1676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Angeles</a:t>
            </a:r>
          </a:p>
        </p:txBody>
      </p:sp>
      <p:sp>
        <p:nvSpPr>
          <p:cNvPr id="41040" name="Text Box 100"/>
          <p:cNvSpPr txBox="1">
            <a:spLocks noChangeArrowheads="1"/>
          </p:cNvSpPr>
          <p:nvPr/>
        </p:nvSpPr>
        <p:spPr bwMode="gray">
          <a:xfrm>
            <a:off x="5257800" y="2484117"/>
            <a:ext cx="1447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Vancouver</a:t>
            </a:r>
          </a:p>
        </p:txBody>
      </p:sp>
      <p:sp>
        <p:nvSpPr>
          <p:cNvPr id="41042" name="Text Box 102"/>
          <p:cNvSpPr txBox="1">
            <a:spLocks noChangeArrowheads="1"/>
          </p:cNvSpPr>
          <p:nvPr/>
        </p:nvSpPr>
        <p:spPr bwMode="gray">
          <a:xfrm>
            <a:off x="6781800" y="37338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Panama</a:t>
            </a:r>
          </a:p>
        </p:txBody>
      </p:sp>
      <p:sp>
        <p:nvSpPr>
          <p:cNvPr id="41044" name="Oval 104"/>
          <p:cNvSpPr>
            <a:spLocks noChangeAspect="1" noChangeArrowheads="1"/>
          </p:cNvSpPr>
          <p:nvPr/>
        </p:nvSpPr>
        <p:spPr bwMode="auto">
          <a:xfrm>
            <a:off x="6096000" y="281940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45" name="Text Box 105"/>
          <p:cNvSpPr txBox="1">
            <a:spLocks noChangeArrowheads="1"/>
          </p:cNvSpPr>
          <p:nvPr/>
        </p:nvSpPr>
        <p:spPr bwMode="gray">
          <a:xfrm>
            <a:off x="4899703" y="2735430"/>
            <a:ext cx="1752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Silicon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Valley</a:t>
            </a:r>
          </a:p>
        </p:txBody>
      </p:sp>
      <p:sp>
        <p:nvSpPr>
          <p:cNvPr id="41046" name="Text Box 106"/>
          <p:cNvSpPr txBox="1">
            <a:spLocks noChangeArrowheads="1"/>
          </p:cNvSpPr>
          <p:nvPr/>
        </p:nvSpPr>
        <p:spPr bwMode="gray">
          <a:xfrm>
            <a:off x="6324600" y="27432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Chicago</a:t>
            </a:r>
          </a:p>
        </p:txBody>
      </p:sp>
      <p:sp>
        <p:nvSpPr>
          <p:cNvPr id="41047" name="Text Box 107"/>
          <p:cNvSpPr txBox="1">
            <a:spLocks noChangeArrowheads="1"/>
          </p:cNvSpPr>
          <p:nvPr/>
        </p:nvSpPr>
        <p:spPr bwMode="gray">
          <a:xfrm>
            <a:off x="7250113" y="2613840"/>
            <a:ext cx="914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New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York</a:t>
            </a:r>
          </a:p>
        </p:txBody>
      </p:sp>
      <p:sp>
        <p:nvSpPr>
          <p:cNvPr id="41049" name="Text Box 109"/>
          <p:cNvSpPr txBox="1">
            <a:spLocks noChangeArrowheads="1"/>
          </p:cNvSpPr>
          <p:nvPr/>
        </p:nvSpPr>
        <p:spPr bwMode="gray">
          <a:xfrm>
            <a:off x="6932613" y="2146287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Toronto</a:t>
            </a:r>
          </a:p>
        </p:txBody>
      </p:sp>
      <p:sp>
        <p:nvSpPr>
          <p:cNvPr id="41050" name="Text Box 110"/>
          <p:cNvSpPr txBox="1">
            <a:spLocks noChangeArrowheads="1"/>
          </p:cNvSpPr>
          <p:nvPr/>
        </p:nvSpPr>
        <p:spPr bwMode="gray">
          <a:xfrm>
            <a:off x="4191000" y="3124200"/>
            <a:ext cx="9906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Osaka</a:t>
            </a:r>
          </a:p>
        </p:txBody>
      </p:sp>
      <p:sp>
        <p:nvSpPr>
          <p:cNvPr id="41051" name="Text Box 111"/>
          <p:cNvSpPr txBox="1">
            <a:spLocks noChangeArrowheads="1"/>
          </p:cNvSpPr>
          <p:nvPr/>
        </p:nvSpPr>
        <p:spPr bwMode="gray">
          <a:xfrm>
            <a:off x="4343400" y="2819400"/>
            <a:ext cx="9906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Tokyo</a:t>
            </a:r>
          </a:p>
        </p:txBody>
      </p:sp>
      <p:sp>
        <p:nvSpPr>
          <p:cNvPr id="41054" name="Rectangle 115"/>
          <p:cNvSpPr>
            <a:spLocks noChangeArrowheads="1"/>
          </p:cNvSpPr>
          <p:nvPr/>
        </p:nvSpPr>
        <p:spPr bwMode="auto">
          <a:xfrm>
            <a:off x="2632075" y="1222444"/>
            <a:ext cx="3820319" cy="421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兆豐銀行之海外據點</a:t>
            </a:r>
            <a:endParaRPr lang="zh-TW" altLang="en-US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55" name="Oval 118"/>
          <p:cNvSpPr>
            <a:spLocks noChangeAspect="1" noChangeArrowheads="1"/>
          </p:cNvSpPr>
          <p:nvPr/>
        </p:nvSpPr>
        <p:spPr bwMode="auto">
          <a:xfrm>
            <a:off x="2971800" y="3657600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6" name="Text Box 119"/>
          <p:cNvSpPr txBox="1">
            <a:spLocks noChangeArrowheads="1"/>
          </p:cNvSpPr>
          <p:nvPr/>
        </p:nvSpPr>
        <p:spPr bwMode="gray">
          <a:xfrm>
            <a:off x="2195513" y="3635848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Mumbai*</a:t>
            </a:r>
          </a:p>
        </p:txBody>
      </p:sp>
      <p:sp>
        <p:nvSpPr>
          <p:cNvPr id="41057" name="Oval 120"/>
          <p:cNvSpPr>
            <a:spLocks noChangeAspect="1" noChangeArrowheads="1"/>
          </p:cNvSpPr>
          <p:nvPr/>
        </p:nvSpPr>
        <p:spPr bwMode="auto">
          <a:xfrm>
            <a:off x="3778249" y="3770313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8" name="AutoShape 121"/>
          <p:cNvSpPr>
            <a:spLocks noChangeArrowheads="1"/>
          </p:cNvSpPr>
          <p:nvPr/>
        </p:nvSpPr>
        <p:spPr bwMode="gray">
          <a:xfrm flipH="1">
            <a:off x="3657600" y="380047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9" name="AutoShape 123"/>
          <p:cNvSpPr>
            <a:spLocks noChangeArrowheads="1"/>
          </p:cNvSpPr>
          <p:nvPr/>
        </p:nvSpPr>
        <p:spPr bwMode="gray">
          <a:xfrm flipH="1">
            <a:off x="4981575" y="5334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0" name="AutoShape 124"/>
          <p:cNvSpPr>
            <a:spLocks noChangeArrowheads="1"/>
          </p:cNvSpPr>
          <p:nvPr/>
        </p:nvSpPr>
        <p:spPr bwMode="gray">
          <a:xfrm flipH="1">
            <a:off x="4876800" y="55626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1" name="AutoShape 125"/>
          <p:cNvSpPr>
            <a:spLocks noChangeArrowheads="1"/>
          </p:cNvSpPr>
          <p:nvPr/>
        </p:nvSpPr>
        <p:spPr bwMode="gray">
          <a:xfrm flipH="1">
            <a:off x="4724400" y="5715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4" name="Text Box 133"/>
          <p:cNvSpPr txBox="1">
            <a:spLocks noChangeArrowheads="1"/>
          </p:cNvSpPr>
          <p:nvPr/>
        </p:nvSpPr>
        <p:spPr bwMode="gray">
          <a:xfrm>
            <a:off x="3886200" y="3352800"/>
            <a:ext cx="381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HK</a:t>
            </a:r>
          </a:p>
        </p:txBody>
      </p:sp>
      <p:sp>
        <p:nvSpPr>
          <p:cNvPr id="41066" name="AutoShape 138"/>
          <p:cNvSpPr>
            <a:spLocks noChangeArrowheads="1"/>
          </p:cNvSpPr>
          <p:nvPr/>
        </p:nvSpPr>
        <p:spPr bwMode="gray">
          <a:xfrm flipH="1">
            <a:off x="3990975" y="44767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7" name="Text Box 139"/>
          <p:cNvSpPr txBox="1">
            <a:spLocks noChangeArrowheads="1"/>
          </p:cNvSpPr>
          <p:nvPr/>
        </p:nvSpPr>
        <p:spPr bwMode="gray">
          <a:xfrm>
            <a:off x="3752850" y="4543425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Kuala Lumpur*</a:t>
            </a:r>
          </a:p>
        </p:txBody>
      </p:sp>
      <p:sp>
        <p:nvSpPr>
          <p:cNvPr id="41068" name="AutoShape 123"/>
          <p:cNvSpPr>
            <a:spLocks noChangeArrowheads="1"/>
          </p:cNvSpPr>
          <p:nvPr/>
        </p:nvSpPr>
        <p:spPr bwMode="gray">
          <a:xfrm flipH="1">
            <a:off x="3962400" y="35052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9" name="AutoShape 123"/>
          <p:cNvSpPr>
            <a:spLocks noChangeArrowheads="1"/>
          </p:cNvSpPr>
          <p:nvPr/>
        </p:nvSpPr>
        <p:spPr bwMode="gray">
          <a:xfrm flipH="1">
            <a:off x="4381500" y="313372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0" name="AutoShape 123"/>
          <p:cNvSpPr>
            <a:spLocks noChangeArrowheads="1"/>
          </p:cNvSpPr>
          <p:nvPr/>
        </p:nvSpPr>
        <p:spPr bwMode="gray">
          <a:xfrm flipH="1">
            <a:off x="4505325" y="28384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1" name="AutoShape 123"/>
          <p:cNvSpPr>
            <a:spLocks noChangeArrowheads="1"/>
          </p:cNvSpPr>
          <p:nvPr/>
        </p:nvSpPr>
        <p:spPr bwMode="gray">
          <a:xfrm flipH="1">
            <a:off x="3867150" y="38671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2" name="AutoShape 123"/>
          <p:cNvSpPr>
            <a:spLocks noChangeArrowheads="1"/>
          </p:cNvSpPr>
          <p:nvPr/>
        </p:nvSpPr>
        <p:spPr bwMode="gray">
          <a:xfrm flipH="1">
            <a:off x="3810000" y="4191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3" name="AutoShape 123"/>
          <p:cNvSpPr>
            <a:spLocks noChangeArrowheads="1"/>
          </p:cNvSpPr>
          <p:nvPr/>
        </p:nvSpPr>
        <p:spPr bwMode="gray">
          <a:xfrm flipH="1">
            <a:off x="3981450" y="433387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4" name="AutoShape 123"/>
          <p:cNvSpPr>
            <a:spLocks noChangeArrowheads="1"/>
          </p:cNvSpPr>
          <p:nvPr/>
        </p:nvSpPr>
        <p:spPr bwMode="gray">
          <a:xfrm flipH="1">
            <a:off x="4295775" y="401002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6" name="AutoShape 123"/>
          <p:cNvSpPr>
            <a:spLocks noChangeArrowheads="1"/>
          </p:cNvSpPr>
          <p:nvPr/>
        </p:nvSpPr>
        <p:spPr bwMode="gray">
          <a:xfrm flipH="1">
            <a:off x="3933825" y="31051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7" name="Text Box 92"/>
          <p:cNvSpPr txBox="1">
            <a:spLocks noChangeArrowheads="1"/>
          </p:cNvSpPr>
          <p:nvPr/>
        </p:nvSpPr>
        <p:spPr bwMode="gray">
          <a:xfrm>
            <a:off x="3765489" y="3693222"/>
            <a:ext cx="1939924" cy="1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Cambodia: 1 branch+4 sub-branches</a:t>
            </a:r>
          </a:p>
        </p:txBody>
      </p:sp>
      <p:sp>
        <p:nvSpPr>
          <p:cNvPr id="41078" name="Text Box 92"/>
          <p:cNvSpPr txBox="1">
            <a:spLocks noChangeArrowheads="1"/>
          </p:cNvSpPr>
          <p:nvPr/>
        </p:nvSpPr>
        <p:spPr bwMode="gray">
          <a:xfrm>
            <a:off x="2871634" y="2550063"/>
            <a:ext cx="1447800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1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蘇州分行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吳江支行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崑山支行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寧波分行</a:t>
            </a:r>
          </a:p>
        </p:txBody>
      </p:sp>
      <p:sp>
        <p:nvSpPr>
          <p:cNvPr id="123" name="Oval 120"/>
          <p:cNvSpPr>
            <a:spLocks noChangeAspect="1" noChangeArrowheads="1"/>
          </p:cNvSpPr>
          <p:nvPr/>
        </p:nvSpPr>
        <p:spPr bwMode="auto">
          <a:xfrm>
            <a:off x="3556793" y="3687762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Text Box 119"/>
          <p:cNvSpPr txBox="1">
            <a:spLocks noChangeArrowheads="1"/>
          </p:cNvSpPr>
          <p:nvPr/>
        </p:nvSpPr>
        <p:spPr bwMode="gray">
          <a:xfrm>
            <a:off x="3180842" y="3532981"/>
            <a:ext cx="592616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Yangon</a:t>
            </a:r>
          </a:p>
        </p:txBody>
      </p:sp>
      <p:sp>
        <p:nvSpPr>
          <p:cNvPr id="126" name="Text Box 134"/>
          <p:cNvSpPr txBox="1">
            <a:spLocks noChangeArrowheads="1"/>
          </p:cNvSpPr>
          <p:nvPr/>
        </p:nvSpPr>
        <p:spPr bwMode="gray">
          <a:xfrm>
            <a:off x="533400" y="6477000"/>
            <a:ext cx="6705600" cy="2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Mumbai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乃代表處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; Kuala Lumpur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乃行銷辦事處。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zh-TW" sz="11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27" name="Rectangle 133"/>
          <p:cNvSpPr>
            <a:spLocks noChangeArrowheads="1"/>
          </p:cNvSpPr>
          <p:nvPr/>
        </p:nvSpPr>
        <p:spPr bwMode="black">
          <a:xfrm>
            <a:off x="257174" y="68642"/>
            <a:ext cx="8602663" cy="98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個海外據點、遍佈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;20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個據點在「新南向政策」區域</a:t>
            </a:r>
          </a:p>
        </p:txBody>
      </p:sp>
      <p:sp>
        <p:nvSpPr>
          <p:cNvPr id="40962" name="Freeform 2"/>
          <p:cNvSpPr>
            <a:spLocks/>
          </p:cNvSpPr>
          <p:nvPr/>
        </p:nvSpPr>
        <p:spPr bwMode="auto">
          <a:xfrm>
            <a:off x="263525" y="1381125"/>
            <a:ext cx="8674100" cy="1077913"/>
          </a:xfrm>
          <a:custGeom>
            <a:avLst/>
            <a:gdLst>
              <a:gd name="T0" fmla="*/ 0 w 9845"/>
              <a:gd name="T1" fmla="*/ 0 h 1018"/>
              <a:gd name="T2" fmla="*/ 2147483646 w 9845"/>
              <a:gd name="T3" fmla="*/ 2147483646 h 1018"/>
              <a:gd name="T4" fmla="*/ 2147483646 w 9845"/>
              <a:gd name="T5" fmla="*/ 2147483646 h 1018"/>
              <a:gd name="T6" fmla="*/ 2147483646 w 9845"/>
              <a:gd name="T7" fmla="*/ 2147483646 h 1018"/>
              <a:gd name="T8" fmla="*/ 2147483646 w 9845"/>
              <a:gd name="T9" fmla="*/ 2147483646 h 1018"/>
              <a:gd name="T10" fmla="*/ 2147483646 w 9845"/>
              <a:gd name="T11" fmla="*/ 2147483646 h 1018"/>
              <a:gd name="T12" fmla="*/ 2147483646 w 9845"/>
              <a:gd name="T13" fmla="*/ 2147483646 h 1018"/>
              <a:gd name="T14" fmla="*/ 2147483646 w 9845"/>
              <a:gd name="T15" fmla="*/ 2147483646 h 1018"/>
              <a:gd name="T16" fmla="*/ 2147483646 w 9845"/>
              <a:gd name="T17" fmla="*/ 2147483646 h 1018"/>
              <a:gd name="T18" fmla="*/ 2147483646 w 9845"/>
              <a:gd name="T19" fmla="*/ 2147483646 h 1018"/>
              <a:gd name="T20" fmla="*/ 2147483646 w 9845"/>
              <a:gd name="T21" fmla="*/ 2147483646 h 1018"/>
              <a:gd name="T22" fmla="*/ 2147483646 w 9845"/>
              <a:gd name="T23" fmla="*/ 2147483646 h 1018"/>
              <a:gd name="T24" fmla="*/ 2147483646 w 9845"/>
              <a:gd name="T25" fmla="*/ 2147483646 h 1018"/>
              <a:gd name="T26" fmla="*/ 2147483646 w 9845"/>
              <a:gd name="T27" fmla="*/ 2147483646 h 1018"/>
              <a:gd name="T28" fmla="*/ 2147483646 w 9845"/>
              <a:gd name="T29" fmla="*/ 2147483646 h 1018"/>
              <a:gd name="T30" fmla="*/ 2147483646 w 9845"/>
              <a:gd name="T31" fmla="*/ 2147483646 h 1018"/>
              <a:gd name="T32" fmla="*/ 2147483646 w 9845"/>
              <a:gd name="T33" fmla="*/ 2147483646 h 1018"/>
              <a:gd name="T34" fmla="*/ 2147483646 w 9845"/>
              <a:gd name="T35" fmla="*/ 2147483646 h 1018"/>
              <a:gd name="T36" fmla="*/ 2147483646 w 9845"/>
              <a:gd name="T37" fmla="*/ 2147483646 h 1018"/>
              <a:gd name="T38" fmla="*/ 2147483646 w 9845"/>
              <a:gd name="T39" fmla="*/ 2147483646 h 1018"/>
              <a:gd name="T40" fmla="*/ 2147483646 w 9845"/>
              <a:gd name="T41" fmla="*/ 2147483646 h 1018"/>
              <a:gd name="T42" fmla="*/ 2147483646 w 9845"/>
              <a:gd name="T43" fmla="*/ 2147483646 h 1018"/>
              <a:gd name="T44" fmla="*/ 2147483646 w 9845"/>
              <a:gd name="T45" fmla="*/ 2147483646 h 1018"/>
              <a:gd name="T46" fmla="*/ 2147483646 w 9845"/>
              <a:gd name="T47" fmla="*/ 2147483646 h 1018"/>
              <a:gd name="T48" fmla="*/ 2147483646 w 9845"/>
              <a:gd name="T49" fmla="*/ 2147483646 h 1018"/>
              <a:gd name="T50" fmla="*/ 2147483646 w 9845"/>
              <a:gd name="T51" fmla="*/ 2147483646 h 1018"/>
              <a:gd name="T52" fmla="*/ 2147483646 w 9845"/>
              <a:gd name="T53" fmla="*/ 2147483646 h 1018"/>
              <a:gd name="T54" fmla="*/ 2147483646 w 9845"/>
              <a:gd name="T55" fmla="*/ 2147483646 h 1018"/>
              <a:gd name="T56" fmla="*/ 2147483646 w 9845"/>
              <a:gd name="T57" fmla="*/ 2147483646 h 1018"/>
              <a:gd name="T58" fmla="*/ 2147483646 w 9845"/>
              <a:gd name="T59" fmla="*/ 2147483646 h 1018"/>
              <a:gd name="T60" fmla="*/ 2147483646 w 9845"/>
              <a:gd name="T61" fmla="*/ 2147483646 h 1018"/>
              <a:gd name="T62" fmla="*/ 2147483646 w 9845"/>
              <a:gd name="T63" fmla="*/ 2147483646 h 1018"/>
              <a:gd name="T64" fmla="*/ 2147483646 w 9845"/>
              <a:gd name="T65" fmla="*/ 2147483646 h 1018"/>
              <a:gd name="T66" fmla="*/ 2147483646 w 9845"/>
              <a:gd name="T67" fmla="*/ 2147483646 h 1018"/>
              <a:gd name="T68" fmla="*/ 2147483646 w 9845"/>
              <a:gd name="T69" fmla="*/ 2147483646 h 1018"/>
              <a:gd name="T70" fmla="*/ 2147483646 w 9845"/>
              <a:gd name="T71" fmla="*/ 2147483646 h 1018"/>
              <a:gd name="T72" fmla="*/ 2147483646 w 9845"/>
              <a:gd name="T73" fmla="*/ 2147483646 h 1018"/>
              <a:gd name="T74" fmla="*/ 2147483646 w 9845"/>
              <a:gd name="T75" fmla="*/ 2147483646 h 1018"/>
              <a:gd name="T76" fmla="*/ 2147483646 w 9845"/>
              <a:gd name="T77" fmla="*/ 2147483646 h 1018"/>
              <a:gd name="T78" fmla="*/ 2147483646 w 9845"/>
              <a:gd name="T79" fmla="*/ 2147483646 h 1018"/>
              <a:gd name="T80" fmla="*/ 2147483646 w 9845"/>
              <a:gd name="T81" fmla="*/ 2147483646 h 1018"/>
              <a:gd name="T82" fmla="*/ 2147483646 w 9845"/>
              <a:gd name="T83" fmla="*/ 2147483646 h 1018"/>
              <a:gd name="T84" fmla="*/ 2147483646 w 9845"/>
              <a:gd name="T85" fmla="*/ 2147483646 h 1018"/>
              <a:gd name="T86" fmla="*/ 2147483646 w 9845"/>
              <a:gd name="T87" fmla="*/ 0 h 10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845" h="1018">
                <a:moveTo>
                  <a:pt x="0" y="0"/>
                </a:moveTo>
                <a:lnTo>
                  <a:pt x="466" y="150"/>
                </a:lnTo>
                <a:lnTo>
                  <a:pt x="929" y="296"/>
                </a:lnTo>
                <a:lnTo>
                  <a:pt x="1160" y="367"/>
                </a:lnTo>
                <a:lnTo>
                  <a:pt x="1390" y="435"/>
                </a:lnTo>
                <a:lnTo>
                  <a:pt x="1620" y="503"/>
                </a:lnTo>
                <a:lnTo>
                  <a:pt x="1846" y="567"/>
                </a:lnTo>
                <a:lnTo>
                  <a:pt x="2073" y="628"/>
                </a:lnTo>
                <a:lnTo>
                  <a:pt x="2297" y="687"/>
                </a:lnTo>
                <a:lnTo>
                  <a:pt x="2519" y="740"/>
                </a:lnTo>
                <a:lnTo>
                  <a:pt x="2740" y="790"/>
                </a:lnTo>
                <a:lnTo>
                  <a:pt x="2957" y="836"/>
                </a:lnTo>
                <a:lnTo>
                  <a:pt x="3173" y="878"/>
                </a:lnTo>
                <a:lnTo>
                  <a:pt x="3385" y="911"/>
                </a:lnTo>
                <a:lnTo>
                  <a:pt x="3596" y="942"/>
                </a:lnTo>
                <a:lnTo>
                  <a:pt x="3803" y="967"/>
                </a:lnTo>
                <a:lnTo>
                  <a:pt x="4006" y="986"/>
                </a:lnTo>
                <a:lnTo>
                  <a:pt x="4204" y="1001"/>
                </a:lnTo>
                <a:lnTo>
                  <a:pt x="4400" y="1011"/>
                </a:lnTo>
                <a:lnTo>
                  <a:pt x="4595" y="1017"/>
                </a:lnTo>
                <a:lnTo>
                  <a:pt x="4786" y="1018"/>
                </a:lnTo>
                <a:lnTo>
                  <a:pt x="4975" y="1017"/>
                </a:lnTo>
                <a:lnTo>
                  <a:pt x="5164" y="1011"/>
                </a:lnTo>
                <a:lnTo>
                  <a:pt x="5351" y="1002"/>
                </a:lnTo>
                <a:lnTo>
                  <a:pt x="5538" y="990"/>
                </a:lnTo>
                <a:lnTo>
                  <a:pt x="5725" y="974"/>
                </a:lnTo>
                <a:lnTo>
                  <a:pt x="5913" y="956"/>
                </a:lnTo>
                <a:lnTo>
                  <a:pt x="6102" y="935"/>
                </a:lnTo>
                <a:lnTo>
                  <a:pt x="6293" y="911"/>
                </a:lnTo>
                <a:lnTo>
                  <a:pt x="6483" y="885"/>
                </a:lnTo>
                <a:lnTo>
                  <a:pt x="6678" y="856"/>
                </a:lnTo>
                <a:lnTo>
                  <a:pt x="6874" y="824"/>
                </a:lnTo>
                <a:lnTo>
                  <a:pt x="7070" y="788"/>
                </a:lnTo>
                <a:lnTo>
                  <a:pt x="7266" y="749"/>
                </a:lnTo>
                <a:lnTo>
                  <a:pt x="7463" y="706"/>
                </a:lnTo>
                <a:lnTo>
                  <a:pt x="7661" y="658"/>
                </a:lnTo>
                <a:lnTo>
                  <a:pt x="7859" y="608"/>
                </a:lnTo>
                <a:lnTo>
                  <a:pt x="8055" y="556"/>
                </a:lnTo>
                <a:lnTo>
                  <a:pt x="8255" y="501"/>
                </a:lnTo>
                <a:lnTo>
                  <a:pt x="8453" y="442"/>
                </a:lnTo>
                <a:lnTo>
                  <a:pt x="8650" y="383"/>
                </a:lnTo>
                <a:lnTo>
                  <a:pt x="9048" y="259"/>
                </a:lnTo>
                <a:lnTo>
                  <a:pt x="9448" y="130"/>
                </a:lnTo>
                <a:lnTo>
                  <a:pt x="9845" y="0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9" name="Freeform 29"/>
          <p:cNvSpPr>
            <a:spLocks/>
          </p:cNvSpPr>
          <p:nvPr/>
        </p:nvSpPr>
        <p:spPr bwMode="auto">
          <a:xfrm>
            <a:off x="5035550" y="5281613"/>
            <a:ext cx="485775" cy="444500"/>
          </a:xfrm>
          <a:custGeom>
            <a:avLst/>
            <a:gdLst>
              <a:gd name="T0" fmla="*/ 2147483646 w 553"/>
              <a:gd name="T1" fmla="*/ 2147483646 h 419"/>
              <a:gd name="T2" fmla="*/ 0 w 553"/>
              <a:gd name="T3" fmla="*/ 2147483646 h 419"/>
              <a:gd name="T4" fmla="*/ 2147483646 w 553"/>
              <a:gd name="T5" fmla="*/ 2147483646 h 419"/>
              <a:gd name="T6" fmla="*/ 2147483646 w 553"/>
              <a:gd name="T7" fmla="*/ 2147483646 h 419"/>
              <a:gd name="T8" fmla="*/ 2147483646 w 553"/>
              <a:gd name="T9" fmla="*/ 2147483646 h 419"/>
              <a:gd name="T10" fmla="*/ 2147483646 w 553"/>
              <a:gd name="T11" fmla="*/ 2147483646 h 419"/>
              <a:gd name="T12" fmla="*/ 2147483646 w 553"/>
              <a:gd name="T13" fmla="*/ 0 h 419"/>
              <a:gd name="T14" fmla="*/ 2147483646 w 553"/>
              <a:gd name="T15" fmla="*/ 2147483646 h 419"/>
              <a:gd name="T16" fmla="*/ 2147483646 w 553"/>
              <a:gd name="T17" fmla="*/ 2147483646 h 419"/>
              <a:gd name="T18" fmla="*/ 2147483646 w 553"/>
              <a:gd name="T19" fmla="*/ 2147483646 h 4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3" h="419">
                <a:moveTo>
                  <a:pt x="120" y="293"/>
                </a:moveTo>
                <a:lnTo>
                  <a:pt x="0" y="371"/>
                </a:lnTo>
                <a:lnTo>
                  <a:pt x="57" y="419"/>
                </a:lnTo>
                <a:lnTo>
                  <a:pt x="277" y="293"/>
                </a:lnTo>
                <a:lnTo>
                  <a:pt x="400" y="230"/>
                </a:lnTo>
                <a:lnTo>
                  <a:pt x="553" y="102"/>
                </a:lnTo>
                <a:lnTo>
                  <a:pt x="469" y="0"/>
                </a:lnTo>
                <a:lnTo>
                  <a:pt x="410" y="75"/>
                </a:lnTo>
                <a:lnTo>
                  <a:pt x="350" y="185"/>
                </a:lnTo>
                <a:lnTo>
                  <a:pt x="120" y="29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Rectangle 76"/>
          <p:cNvSpPr>
            <a:spLocks noChangeArrowheads="1"/>
          </p:cNvSpPr>
          <p:nvPr/>
        </p:nvSpPr>
        <p:spPr bwMode="gray">
          <a:xfrm>
            <a:off x="6351588" y="4026259"/>
            <a:ext cx="2586037" cy="2164990"/>
          </a:xfrm>
          <a:prstGeom prst="rect">
            <a:avLst/>
          </a:prstGeom>
          <a:noFill/>
          <a:ln w="19050">
            <a:solidFill>
              <a:schemeClr val="accent5"/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新開幕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:</a:t>
            </a: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緬甸仰光分行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2021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年初開業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柬埔寨桑園支行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2021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年初開業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進行中：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越南海陽分行，待核准中。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越南海防地區辦事處，籌備申請中。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印尼雅加達代表處，待核准中。</a:t>
            </a:r>
          </a:p>
        </p:txBody>
      </p:sp>
      <p:sp>
        <p:nvSpPr>
          <p:cNvPr id="121" name="Rectangle 76"/>
          <p:cNvSpPr>
            <a:spLocks noChangeArrowheads="1"/>
          </p:cNvSpPr>
          <p:nvPr/>
        </p:nvSpPr>
        <p:spPr bwMode="gray">
          <a:xfrm>
            <a:off x="257570" y="4890045"/>
            <a:ext cx="2040336" cy="1111828"/>
          </a:xfrm>
          <a:prstGeom prst="rect">
            <a:avLst/>
          </a:prstGeom>
          <a:noFill/>
          <a:ln w="19050">
            <a:solidFill>
              <a:schemeClr val="accent5"/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l"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37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個海外據點含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:</a:t>
            </a:r>
            <a:endParaRPr lang="zh-TW" altLang="en-US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24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個分行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6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個支行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個代表處及行銷辦事處*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個泰國子行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+4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個分行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grpSp>
        <p:nvGrpSpPr>
          <p:cNvPr id="41020" name="Group 76"/>
          <p:cNvGrpSpPr>
            <a:grpSpLocks/>
          </p:cNvGrpSpPr>
          <p:nvPr/>
        </p:nvGrpSpPr>
        <p:grpSpPr bwMode="auto">
          <a:xfrm>
            <a:off x="4531006" y="5285764"/>
            <a:ext cx="1211532" cy="716109"/>
            <a:chOff x="2866" y="3326"/>
            <a:chExt cx="683" cy="404"/>
          </a:xfrm>
        </p:grpSpPr>
        <p:sp>
          <p:nvSpPr>
            <p:cNvPr id="41080" name="Text Box 78"/>
            <p:cNvSpPr txBox="1">
              <a:spLocks noChangeArrowheads="1"/>
            </p:cNvSpPr>
            <p:nvPr/>
          </p:nvSpPr>
          <p:spPr bwMode="auto">
            <a:xfrm>
              <a:off x="3096" y="3326"/>
              <a:ext cx="453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/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Brisbane</a:t>
              </a:r>
            </a:p>
          </p:txBody>
        </p:sp>
        <p:sp>
          <p:nvSpPr>
            <p:cNvPr id="41081" name="Text Box 79"/>
            <p:cNvSpPr txBox="1">
              <a:spLocks noChangeArrowheads="1"/>
            </p:cNvSpPr>
            <p:nvPr/>
          </p:nvSpPr>
          <p:spPr bwMode="auto">
            <a:xfrm>
              <a:off x="2866" y="3591"/>
              <a:ext cx="65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Melbourne</a:t>
              </a:r>
            </a:p>
          </p:txBody>
        </p:sp>
        <p:sp>
          <p:nvSpPr>
            <p:cNvPr id="41079" name="Text Box 77"/>
            <p:cNvSpPr txBox="1">
              <a:spLocks noChangeArrowheads="1"/>
            </p:cNvSpPr>
            <p:nvPr/>
          </p:nvSpPr>
          <p:spPr bwMode="auto">
            <a:xfrm>
              <a:off x="2960" y="3475"/>
              <a:ext cx="58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Sydney</a:t>
              </a:r>
            </a:p>
          </p:txBody>
        </p:sp>
      </p:grpSp>
      <p:sp>
        <p:nvSpPr>
          <p:cNvPr id="41030" name="Text Box 89"/>
          <p:cNvSpPr txBox="1">
            <a:spLocks noChangeArrowheads="1"/>
          </p:cNvSpPr>
          <p:nvPr/>
        </p:nvSpPr>
        <p:spPr bwMode="gray">
          <a:xfrm>
            <a:off x="3752850" y="4333875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Labuan</a:t>
            </a:r>
          </a:p>
        </p:txBody>
      </p:sp>
    </p:spTree>
    <p:extLst>
      <p:ext uri="{BB962C8B-B14F-4D97-AF65-F5344CB8AC3E}">
        <p14:creationId xmlns:p14="http://schemas.microsoft.com/office/powerpoint/2010/main" val="138341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9619" name="Rectangle 3"/>
          <p:cNvSpPr>
            <a:spLocks noChangeArrowheads="1"/>
          </p:cNvSpPr>
          <p:nvPr/>
        </p:nvSpPr>
        <p:spPr bwMode="auto">
          <a:xfrm>
            <a:off x="1472184" y="1886713"/>
            <a:ext cx="3023616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2184" y="3626731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</p:spTree>
    <p:extLst>
      <p:ext uri="{BB962C8B-B14F-4D97-AF65-F5344CB8AC3E}">
        <p14:creationId xmlns:p14="http://schemas.microsoft.com/office/powerpoint/2010/main" val="31819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54814"/>
              </p:ext>
            </p:extLst>
          </p:nvPr>
        </p:nvGraphicFramePr>
        <p:xfrm>
          <a:off x="1197227" y="1854200"/>
          <a:ext cx="6034087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1201989" y="1524000"/>
            <a:ext cx="58769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latin typeface="+mj-ea"/>
                <a:ea typeface="+mj-ea"/>
              </a:rPr>
              <a:t>兆豐金控及各子公司</a:t>
            </a:r>
            <a:r>
              <a:rPr lang="en-US" altLang="zh-TW" sz="1200" dirty="0">
                <a:latin typeface="+mj-ea"/>
                <a:ea typeface="+mj-ea"/>
              </a:rPr>
              <a:t>1Q/21</a:t>
            </a:r>
            <a:r>
              <a:rPr lang="zh-TW" altLang="en-US" sz="1200" dirty="0">
                <a:latin typeface="+mj-ea"/>
                <a:ea typeface="+mj-ea"/>
              </a:rPr>
              <a:t>稅後淨利趨勢</a:t>
            </a:r>
          </a:p>
        </p:txBody>
      </p:sp>
      <p:sp>
        <p:nvSpPr>
          <p:cNvPr id="1579013" name="Text Box 5"/>
          <p:cNvSpPr txBox="1">
            <a:spLocks noChangeArrowheads="1"/>
          </p:cNvSpPr>
          <p:nvPr/>
        </p:nvSpPr>
        <p:spPr bwMode="auto">
          <a:xfrm>
            <a:off x="5869360" y="1897095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43743" y="255259"/>
            <a:ext cx="8604250" cy="467179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集團稅後淨利成長</a:t>
            </a:r>
            <a:r>
              <a:rPr lang="en-US" altLang="zh-TW" sz="2800" dirty="0">
                <a:latin typeface="+mj-ea"/>
              </a:rPr>
              <a:t>222.5%YoY</a:t>
            </a:r>
            <a:endParaRPr lang="zh-TW" altLang="en-US" sz="2800" dirty="0">
              <a:latin typeface="+mj-ea"/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79701" y="6464697"/>
            <a:ext cx="63992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id="{527D3CF3-F01A-434F-9980-0485724DA52C}"/>
              </a:ext>
            </a:extLst>
          </p:cNvPr>
          <p:cNvSpPr>
            <a:spLocks noChangeArrowheads="1"/>
          </p:cNvSpPr>
          <p:nvPr/>
        </p:nvSpPr>
        <p:spPr bwMode="gray">
          <a:xfrm rot="20624734">
            <a:off x="6209276" y="4524487"/>
            <a:ext cx="818408" cy="482927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200" b="1" dirty="0">
                <a:solidFill>
                  <a:schemeClr val="tx1"/>
                </a:solidFill>
                <a:latin typeface="+mj-ea"/>
                <a:ea typeface="+mj-ea"/>
              </a:rPr>
              <a:t>+222.5%</a:t>
            </a:r>
          </a:p>
        </p:txBody>
      </p:sp>
    </p:spTree>
    <p:extLst>
      <p:ext uri="{BB962C8B-B14F-4D97-AF65-F5344CB8AC3E}">
        <p14:creationId xmlns:p14="http://schemas.microsoft.com/office/powerpoint/2010/main" val="113984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23909" y="496710"/>
            <a:ext cx="8651286" cy="467179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</a:rPr>
              <a:t>集團手續費收益增加</a:t>
            </a:r>
            <a:r>
              <a:rPr lang="en-US" altLang="zh-TW" dirty="0">
                <a:latin typeface="+mj-ea"/>
              </a:rPr>
              <a:t>21.7%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YoY; </a:t>
            </a:r>
            <a:r>
              <a:rPr lang="zh-TW" altLang="en-US" dirty="0">
                <a:latin typeface="+mj-ea"/>
              </a:rPr>
              <a:t>集團淨收益增加</a:t>
            </a:r>
            <a:r>
              <a:rPr lang="en-US" altLang="zh-TW" dirty="0">
                <a:latin typeface="+mj-ea"/>
              </a:rPr>
              <a:t>35.1%YoY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16" name="Object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352453"/>
              </p:ext>
            </p:extLst>
          </p:nvPr>
        </p:nvGraphicFramePr>
        <p:xfrm>
          <a:off x="203201" y="1651000"/>
          <a:ext cx="47498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6662816"/>
              </p:ext>
            </p:extLst>
          </p:nvPr>
        </p:nvGraphicFramePr>
        <p:xfrm>
          <a:off x="4953000" y="1317530"/>
          <a:ext cx="37623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004" name="Text Box 4"/>
          <p:cNvSpPr txBox="1">
            <a:spLocks noChangeArrowheads="1"/>
          </p:cNvSpPr>
          <p:nvPr/>
        </p:nvSpPr>
        <p:spPr bwMode="gray">
          <a:xfrm>
            <a:off x="3429000" y="1676400"/>
            <a:ext cx="1524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sp>
        <p:nvSpPr>
          <p:cNvPr id="1536008" name="Text Box 8"/>
          <p:cNvSpPr txBox="1">
            <a:spLocks noChangeArrowheads="1"/>
          </p:cNvSpPr>
          <p:nvPr/>
        </p:nvSpPr>
        <p:spPr bwMode="gray">
          <a:xfrm>
            <a:off x="457200" y="1219200"/>
            <a:ext cx="41148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+mj-ea"/>
                <a:ea typeface="+mj-ea"/>
              </a:rPr>
              <a:t>兆豐集團合併淨收益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en-US" altLang="zh-TW" sz="1600" b="1" dirty="0">
                <a:latin typeface="+mj-ea"/>
                <a:ea typeface="+mj-ea"/>
              </a:rPr>
              <a:t>*</a:t>
            </a:r>
          </a:p>
        </p:txBody>
      </p:sp>
      <p:sp>
        <p:nvSpPr>
          <p:cNvPr id="1536009" name="Text Box 9"/>
          <p:cNvSpPr txBox="1">
            <a:spLocks noChangeArrowheads="1"/>
          </p:cNvSpPr>
          <p:nvPr/>
        </p:nvSpPr>
        <p:spPr bwMode="gray">
          <a:xfrm>
            <a:off x="5181600" y="1219200"/>
            <a:ext cx="35814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latin typeface="+mj-ea"/>
                <a:ea typeface="+mj-ea"/>
              </a:rPr>
              <a:t>1Q/21</a:t>
            </a:r>
            <a:r>
              <a:rPr lang="zh-TW" altLang="en-US" sz="1600" b="1" dirty="0">
                <a:latin typeface="+mj-ea"/>
                <a:ea typeface="+mj-ea"/>
              </a:rPr>
              <a:t>集團合併淨收益分佈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gray">
          <a:xfrm rot="20650903">
            <a:off x="1348974" y="4585845"/>
            <a:ext cx="646606" cy="482907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200" b="1" dirty="0">
                <a:latin typeface="+mj-ea"/>
                <a:ea typeface="+mj-ea"/>
              </a:rPr>
              <a:t>21.7%</a:t>
            </a: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4462" y="6391718"/>
            <a:ext cx="762000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1Q/21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乃自結數</a:t>
            </a: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;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**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包含透過損益按公允價值衡量之金融資產及負債損益、透過其他綜合損益按公允價值衡量之金融資產已實現損益、除列按攤銷後成本衡量之金融資產損益、兌換損益、資產減損損失、採用權益法認列之關聯企業及合資利益之份額等科目。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5174411" y="3796964"/>
            <a:ext cx="35814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+mj-ea"/>
                <a:ea typeface="+mj-ea"/>
              </a:rPr>
              <a:t>集團合併淨收益趨勢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7646162" y="4230383"/>
            <a:ext cx="15240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51427"/>
              </p:ext>
            </p:extLst>
          </p:nvPr>
        </p:nvGraphicFramePr>
        <p:xfrm>
          <a:off x="5615090" y="4575517"/>
          <a:ext cx="2843110" cy="139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308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2184" y="3626731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472184" y="2823685"/>
            <a:ext cx="1676400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</p:spTree>
    <p:extLst>
      <p:ext uri="{BB962C8B-B14F-4D97-AF65-F5344CB8AC3E}">
        <p14:creationId xmlns:p14="http://schemas.microsoft.com/office/powerpoint/2010/main" val="39155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32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0283" y="6324600"/>
            <a:ext cx="6399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0" hangingPunct="0">
              <a:lnSpc>
                <a:spcPct val="90000"/>
              </a:lnSpc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乃自結數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; ROE/ROA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乃年化數據。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0" hangingPunct="0">
              <a:lnSpc>
                <a:spcPct val="90000"/>
              </a:lnSpc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**  現金殖利率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=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現金股利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當年度最後交易日股價</a:t>
            </a:r>
          </a:p>
        </p:txBody>
      </p:sp>
      <p:sp>
        <p:nvSpPr>
          <p:cNvPr id="1600533" name="Rectangle 21"/>
          <p:cNvSpPr>
            <a:spLocks noChangeArrowheads="1"/>
          </p:cNvSpPr>
          <p:nvPr/>
        </p:nvSpPr>
        <p:spPr bwMode="gray">
          <a:xfrm>
            <a:off x="228600" y="299839"/>
            <a:ext cx="8604250" cy="5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現金殖利率穩定</a:t>
            </a:r>
          </a:p>
        </p:txBody>
      </p:sp>
      <p:sp>
        <p:nvSpPr>
          <p:cNvPr id="1600534" name="Rectangle 22"/>
          <p:cNvSpPr>
            <a:spLocks noChangeArrowheads="1"/>
          </p:cNvSpPr>
          <p:nvPr/>
        </p:nvSpPr>
        <p:spPr bwMode="auto">
          <a:xfrm>
            <a:off x="228600" y="1219200"/>
            <a:ext cx="4648200" cy="2367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latin typeface="+mj-ea"/>
                <a:ea typeface="+mj-ea"/>
              </a:rPr>
              <a:t>主要獲利指標</a:t>
            </a:r>
          </a:p>
        </p:txBody>
      </p:sp>
      <p:sp>
        <p:nvSpPr>
          <p:cNvPr id="1600535" name="Rectangle 23"/>
          <p:cNvSpPr>
            <a:spLocks noChangeArrowheads="1"/>
          </p:cNvSpPr>
          <p:nvPr/>
        </p:nvSpPr>
        <p:spPr bwMode="auto">
          <a:xfrm>
            <a:off x="5410200" y="1752600"/>
            <a:ext cx="35052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9400" indent="-279400" algn="l">
              <a:spcAft>
                <a:spcPct val="40000"/>
              </a:spcAft>
              <a:buClr>
                <a:srgbClr val="620A98"/>
              </a:buClr>
              <a:buSzPct val="85000"/>
              <a:buFont typeface="Wingdings" pitchFamily="2" charset="2"/>
              <a:buChar char="v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marL="573088" indent="-292100" algn="l">
              <a:spcAft>
                <a:spcPct val="40000"/>
              </a:spcAft>
              <a:buClr>
                <a:schemeClr val="bg1"/>
              </a:buClr>
              <a:buFont typeface="Symbol" pitchFamily="18" charset="2"/>
              <a:buChar char="-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marL="806450" indent="-231775" algn="l">
              <a:spcAft>
                <a:spcPct val="40000"/>
              </a:spcAft>
              <a:buClr>
                <a:schemeClr val="bg2"/>
              </a:buClr>
              <a:buFont typeface="Arial" pitchFamily="34" charset="0"/>
              <a:buChar char="•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marL="1600200" indent="-228600" algn="l">
              <a:spcAft>
                <a:spcPct val="40000"/>
              </a:spcAft>
              <a:buChar char="–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marL="2057400" indent="-228600" algn="l"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accent6"/>
              </a:buClr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為了提昇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ROE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及避免股本過度膨脹，本公司股利政策為：</a:t>
            </a:r>
          </a:p>
          <a:p>
            <a:pPr lvl="1">
              <a:spcAft>
                <a:spcPct val="30000"/>
              </a:spcAft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維持高額 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pay-out 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比例。</a:t>
            </a:r>
          </a:p>
          <a:p>
            <a:pPr lvl="1">
              <a:spcAft>
                <a:spcPct val="30000"/>
              </a:spcAft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現金股利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&gt;50%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。</a:t>
            </a:r>
          </a:p>
          <a:p>
            <a:pPr lvl="1">
              <a:spcAft>
                <a:spcPct val="30000"/>
              </a:spcAft>
              <a:buClr>
                <a:schemeClr val="accent1"/>
              </a:buClr>
              <a:buFont typeface="Wingdings 2" pitchFamily="18" charset="2"/>
              <a:buChar char="­"/>
            </a:pPr>
            <a:endParaRPr lang="zh-TW" altLang="en-US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lvl="1">
              <a:spcAft>
                <a:spcPct val="30000"/>
              </a:spcAft>
              <a:buClr>
                <a:schemeClr val="accent1"/>
              </a:buClr>
              <a:buFont typeface="Wingdings 2" pitchFamily="18" charset="2"/>
              <a:buChar char="­"/>
            </a:pPr>
            <a:endParaRPr lang="en-US" altLang="zh-TW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gray">
          <a:xfrm>
            <a:off x="127911" y="3591718"/>
            <a:ext cx="1095946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單位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: NT$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gray">
          <a:xfrm>
            <a:off x="294884" y="5862850"/>
            <a:ext cx="762000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1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 Unicode MS" pitchFamily="34" charset="-120"/>
              </a:rPr>
              <a:t>現金殖利率**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gray">
          <a:xfrm>
            <a:off x="214651" y="5917244"/>
            <a:ext cx="96108" cy="100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0" tIns="0" rIns="0" bIns="0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 Unicode MS" pitchFamily="34" charset="-120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3026"/>
              </p:ext>
            </p:extLst>
          </p:nvPr>
        </p:nvGraphicFramePr>
        <p:xfrm>
          <a:off x="119062" y="2663031"/>
          <a:ext cx="5184775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25"/>
          <p:cNvSpPr txBox="1">
            <a:spLocks noChangeArrowheads="1"/>
          </p:cNvSpPr>
          <p:nvPr/>
        </p:nvSpPr>
        <p:spPr bwMode="gray">
          <a:xfrm>
            <a:off x="3778335" y="5881044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5.30%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1129032" y="5881525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6.17%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792257" y="5881525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6.24%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2438442" y="5890493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6.55%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gray">
          <a:xfrm>
            <a:off x="3125401" y="5881884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5.56%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gray">
          <a:xfrm>
            <a:off x="2421457" y="5016075"/>
            <a:ext cx="561974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82% Payout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gray">
          <a:xfrm>
            <a:off x="3091376" y="5017574"/>
            <a:ext cx="560709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80% Payout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gray">
          <a:xfrm>
            <a:off x="3756020" y="5023008"/>
            <a:ext cx="564500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86% Payout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gray">
          <a:xfrm>
            <a:off x="1075435" y="5016863"/>
            <a:ext cx="561975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86% Payout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1751668" y="5022816"/>
            <a:ext cx="554993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79% Payout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74726"/>
              </p:ext>
            </p:extLst>
          </p:nvPr>
        </p:nvGraphicFramePr>
        <p:xfrm>
          <a:off x="85635" y="1487073"/>
          <a:ext cx="4946650" cy="140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07766"/>
              </p:ext>
            </p:extLst>
          </p:nvPr>
        </p:nvGraphicFramePr>
        <p:xfrm>
          <a:off x="-87313" y="1887149"/>
          <a:ext cx="5194300" cy="123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70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89733"/>
              </p:ext>
            </p:extLst>
          </p:nvPr>
        </p:nvGraphicFramePr>
        <p:xfrm>
          <a:off x="3205688" y="2008832"/>
          <a:ext cx="2781300" cy="157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01245"/>
              </p:ext>
            </p:extLst>
          </p:nvPr>
        </p:nvGraphicFramePr>
        <p:xfrm>
          <a:off x="3314700" y="1932871"/>
          <a:ext cx="2781300" cy="140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51710"/>
              </p:ext>
            </p:extLst>
          </p:nvPr>
        </p:nvGraphicFramePr>
        <p:xfrm>
          <a:off x="6000750" y="4343400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62144"/>
              </p:ext>
            </p:extLst>
          </p:nvPr>
        </p:nvGraphicFramePr>
        <p:xfrm>
          <a:off x="3200273" y="4343400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Oval 19"/>
          <p:cNvSpPr>
            <a:spLocks noChangeArrowheads="1"/>
          </p:cNvSpPr>
          <p:nvPr/>
        </p:nvSpPr>
        <p:spPr bwMode="gray">
          <a:xfrm>
            <a:off x="5340147" y="2706920"/>
            <a:ext cx="712092" cy="318428"/>
          </a:xfrm>
          <a:prstGeom prst="ellipse">
            <a:avLst/>
          </a:prstGeom>
          <a:noFill/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/>
          <a:p>
            <a:pPr algn="ctr"/>
            <a:endParaRPr kumimoji="0" lang="zh-TW" altLang="en-US"/>
          </a:p>
        </p:txBody>
      </p:sp>
      <p:graphicFrame>
        <p:nvGraphicFramePr>
          <p:cNvPr id="44" name="Object 21"/>
          <p:cNvGraphicFramePr>
            <a:graphicFrameLocks noChangeAspect="1"/>
          </p:cNvGraphicFramePr>
          <p:nvPr>
            <p:extLst/>
          </p:nvPr>
        </p:nvGraphicFramePr>
        <p:xfrm>
          <a:off x="6042504" y="2625725"/>
          <a:ext cx="1436133" cy="11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37035" name="Rectangle 11"/>
          <p:cNvSpPr>
            <a:spLocks noChangeArrowheads="1"/>
          </p:cNvSpPr>
          <p:nvPr/>
        </p:nvSpPr>
        <p:spPr bwMode="auto">
          <a:xfrm>
            <a:off x="6165850" y="1454150"/>
            <a:ext cx="425450" cy="2619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36" name="Rectangle 12" descr="寬右斜對角線"/>
          <p:cNvSpPr>
            <a:spLocks noChangeArrowheads="1"/>
          </p:cNvSpPr>
          <p:nvPr/>
        </p:nvSpPr>
        <p:spPr bwMode="auto">
          <a:xfrm>
            <a:off x="6172200" y="1905000"/>
            <a:ext cx="425450" cy="261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37" name="Text Box 13"/>
          <p:cNvSpPr txBox="1">
            <a:spLocks noChangeArrowheads="1"/>
          </p:cNvSpPr>
          <p:nvPr/>
        </p:nvSpPr>
        <p:spPr bwMode="auto">
          <a:xfrm>
            <a:off x="3129488" y="1778000"/>
            <a:ext cx="1404412" cy="230832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A1 / S&amp;P: A+  </a:t>
            </a:r>
          </a:p>
        </p:txBody>
      </p:sp>
      <p:sp>
        <p:nvSpPr>
          <p:cNvPr id="1537038" name="Text Box 14"/>
          <p:cNvSpPr txBox="1">
            <a:spLocks noChangeArrowheads="1"/>
          </p:cNvSpPr>
          <p:nvPr/>
        </p:nvSpPr>
        <p:spPr bwMode="auto">
          <a:xfrm>
            <a:off x="423863" y="1784350"/>
            <a:ext cx="1176337" cy="251619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A2</a:t>
            </a:r>
            <a:endParaRPr lang="zh-TW" altLang="en-US" sz="10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537040" name="Text Box 16"/>
          <p:cNvSpPr txBox="1">
            <a:spLocks noChangeArrowheads="1"/>
          </p:cNvSpPr>
          <p:nvPr/>
        </p:nvSpPr>
        <p:spPr bwMode="auto">
          <a:xfrm>
            <a:off x="3219450" y="4038599"/>
            <a:ext cx="1394619" cy="230832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A3 / S&amp;P: A-</a:t>
            </a:r>
          </a:p>
        </p:txBody>
      </p:sp>
      <p:sp>
        <p:nvSpPr>
          <p:cNvPr id="1537041" name="Rectangle 17"/>
          <p:cNvSpPr>
            <a:spLocks noGrp="1" noChangeArrowheads="1"/>
          </p:cNvSpPr>
          <p:nvPr>
            <p:ph type="title"/>
          </p:nvPr>
        </p:nvSpPr>
        <p:spPr bwMode="gray">
          <a:xfrm>
            <a:off x="284162" y="304800"/>
            <a:ext cx="8564563" cy="512961"/>
          </a:xfrm>
          <a:noFill/>
          <a:ln/>
        </p:spPr>
        <p:txBody>
          <a:bodyPr>
            <a:normAutofit/>
          </a:bodyPr>
          <a:lstStyle/>
          <a:p>
            <a:r>
              <a:rPr lang="zh-TW" altLang="en-US" sz="2800" dirty="0">
                <a:latin typeface="+mj-ea"/>
              </a:rPr>
              <a:t>資本穩健</a:t>
            </a:r>
          </a:p>
        </p:txBody>
      </p:sp>
      <p:sp>
        <p:nvSpPr>
          <p:cNvPr id="1537042" name="Rectangle 18"/>
          <p:cNvSpPr>
            <a:spLocks noChangeArrowheads="1"/>
          </p:cNvSpPr>
          <p:nvPr/>
        </p:nvSpPr>
        <p:spPr bwMode="auto">
          <a:xfrm>
            <a:off x="3225800" y="1363663"/>
            <a:ext cx="2616200" cy="3190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 dirty="0">
                <a:latin typeface="+mj-ea"/>
                <a:ea typeface="+mj-ea"/>
              </a:rPr>
              <a:t>兆豐銀行</a:t>
            </a:r>
          </a:p>
        </p:txBody>
      </p:sp>
      <p:sp>
        <p:nvSpPr>
          <p:cNvPr id="1537043" name="Rectangle 19"/>
          <p:cNvSpPr>
            <a:spLocks noChangeArrowheads="1"/>
          </p:cNvSpPr>
          <p:nvPr/>
        </p:nvSpPr>
        <p:spPr bwMode="auto">
          <a:xfrm>
            <a:off x="419100" y="3638550"/>
            <a:ext cx="2697163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zh-TW" sz="1600" b="1">
                <a:latin typeface="+mj-ea"/>
                <a:ea typeface="+mj-ea"/>
              </a:rPr>
              <a:t>   </a:t>
            </a:r>
            <a:r>
              <a:rPr lang="zh-TW" altLang="en-US" sz="1600" b="1">
                <a:latin typeface="+mj-ea"/>
                <a:ea typeface="+mj-ea"/>
              </a:rPr>
              <a:t>兆豐票劵</a:t>
            </a:r>
          </a:p>
        </p:txBody>
      </p:sp>
      <p:sp>
        <p:nvSpPr>
          <p:cNvPr id="1537044" name="Rectangle 20"/>
          <p:cNvSpPr>
            <a:spLocks noChangeArrowheads="1"/>
          </p:cNvSpPr>
          <p:nvPr/>
        </p:nvSpPr>
        <p:spPr bwMode="auto">
          <a:xfrm>
            <a:off x="6016625" y="3638550"/>
            <a:ext cx="2697163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>
                <a:latin typeface="+mj-ea"/>
                <a:ea typeface="+mj-ea"/>
              </a:rPr>
              <a:t>兆豐證劵</a:t>
            </a:r>
          </a:p>
        </p:txBody>
      </p:sp>
      <p:sp>
        <p:nvSpPr>
          <p:cNvPr id="1537045" name="Rectangle 21"/>
          <p:cNvSpPr>
            <a:spLocks noChangeArrowheads="1"/>
          </p:cNvSpPr>
          <p:nvPr/>
        </p:nvSpPr>
        <p:spPr bwMode="auto">
          <a:xfrm>
            <a:off x="3217863" y="3638550"/>
            <a:ext cx="2697162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>
                <a:latin typeface="+mj-ea"/>
                <a:ea typeface="+mj-ea"/>
              </a:rPr>
              <a:t>兆豐產險</a:t>
            </a:r>
          </a:p>
        </p:txBody>
      </p:sp>
      <p:sp>
        <p:nvSpPr>
          <p:cNvPr id="1537046" name="Rectangle 22"/>
          <p:cNvSpPr>
            <a:spLocks noChangeArrowheads="1"/>
          </p:cNvSpPr>
          <p:nvPr/>
        </p:nvSpPr>
        <p:spPr bwMode="auto">
          <a:xfrm>
            <a:off x="381000" y="1371600"/>
            <a:ext cx="2705100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 dirty="0">
                <a:latin typeface="+mj-ea"/>
                <a:ea typeface="+mj-ea"/>
              </a:rPr>
              <a:t>兆豐金控</a:t>
            </a:r>
          </a:p>
        </p:txBody>
      </p:sp>
      <p:sp>
        <p:nvSpPr>
          <p:cNvPr id="1537047" name="Text Box 23"/>
          <p:cNvSpPr txBox="1">
            <a:spLocks noChangeArrowheads="1"/>
          </p:cNvSpPr>
          <p:nvPr/>
        </p:nvSpPr>
        <p:spPr bwMode="auto">
          <a:xfrm>
            <a:off x="4861750" y="4038600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200%</a:t>
            </a:r>
          </a:p>
        </p:txBody>
      </p:sp>
      <p:sp>
        <p:nvSpPr>
          <p:cNvPr id="1537048" name="Text Box 24"/>
          <p:cNvSpPr txBox="1">
            <a:spLocks noChangeArrowheads="1"/>
          </p:cNvSpPr>
          <p:nvPr/>
        </p:nvSpPr>
        <p:spPr bwMode="auto">
          <a:xfrm>
            <a:off x="7681876" y="4069396"/>
            <a:ext cx="1401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150%</a:t>
            </a:r>
          </a:p>
        </p:txBody>
      </p:sp>
      <p:sp>
        <p:nvSpPr>
          <p:cNvPr id="1537049" name="Text Box 25"/>
          <p:cNvSpPr txBox="1">
            <a:spLocks noChangeArrowheads="1"/>
          </p:cNvSpPr>
          <p:nvPr/>
        </p:nvSpPr>
        <p:spPr bwMode="auto">
          <a:xfrm>
            <a:off x="1986819" y="4018861"/>
            <a:ext cx="1189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8.0%</a:t>
            </a:r>
          </a:p>
        </p:txBody>
      </p:sp>
      <p:sp>
        <p:nvSpPr>
          <p:cNvPr id="1537050" name="Text Box 26"/>
          <p:cNvSpPr txBox="1">
            <a:spLocks noChangeArrowheads="1"/>
          </p:cNvSpPr>
          <p:nvPr/>
        </p:nvSpPr>
        <p:spPr bwMode="auto">
          <a:xfrm>
            <a:off x="4533899" y="1752600"/>
            <a:ext cx="1562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CAR: 10.50%</a:t>
            </a:r>
          </a:p>
          <a:p>
            <a:pPr algn="l">
              <a:spcBef>
                <a:spcPts val="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                Tier-1: 8.50%</a:t>
            </a:r>
          </a:p>
        </p:txBody>
      </p:sp>
      <p:sp>
        <p:nvSpPr>
          <p:cNvPr id="1537051" name="Text Box 27"/>
          <p:cNvSpPr txBox="1">
            <a:spLocks noChangeArrowheads="1"/>
          </p:cNvSpPr>
          <p:nvPr/>
        </p:nvSpPr>
        <p:spPr bwMode="auto">
          <a:xfrm>
            <a:off x="1804257" y="1876176"/>
            <a:ext cx="13716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CAR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100%</a:t>
            </a:r>
          </a:p>
        </p:txBody>
      </p:sp>
      <p:sp>
        <p:nvSpPr>
          <p:cNvPr id="1537052" name="Text Box 28"/>
          <p:cNvSpPr txBox="1">
            <a:spLocks noChangeArrowheads="1"/>
          </p:cNvSpPr>
          <p:nvPr/>
        </p:nvSpPr>
        <p:spPr bwMode="auto">
          <a:xfrm>
            <a:off x="6527800" y="1435100"/>
            <a:ext cx="109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資本適足率</a:t>
            </a:r>
          </a:p>
        </p:txBody>
      </p:sp>
      <p:sp>
        <p:nvSpPr>
          <p:cNvPr id="1537053" name="Text Box 29"/>
          <p:cNvSpPr txBox="1">
            <a:spLocks noChangeArrowheads="1"/>
          </p:cNvSpPr>
          <p:nvPr/>
        </p:nvSpPr>
        <p:spPr bwMode="auto">
          <a:xfrm>
            <a:off x="6432550" y="1866900"/>
            <a:ext cx="2185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普通股第一類資本適足率</a:t>
            </a:r>
            <a:endParaRPr lang="zh-TW" altLang="en-US" sz="1200" baseline="30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71" name="Text Box 18"/>
          <p:cNvSpPr txBox="1">
            <a:spLocks noChangeArrowheads="1"/>
          </p:cNvSpPr>
          <p:nvPr/>
        </p:nvSpPr>
        <p:spPr bwMode="auto">
          <a:xfrm>
            <a:off x="6172200" y="2352675"/>
            <a:ext cx="419100" cy="246221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 sz="100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1537072" name="Text Box 27"/>
          <p:cNvSpPr txBox="1">
            <a:spLocks noChangeArrowheads="1"/>
          </p:cNvSpPr>
          <p:nvPr/>
        </p:nvSpPr>
        <p:spPr bwMode="auto">
          <a:xfrm>
            <a:off x="6562879" y="2343150"/>
            <a:ext cx="1381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 Unicode MS" pitchFamily="34" charset="-120"/>
              </a:rPr>
              <a:t>信評</a:t>
            </a:r>
            <a:endParaRPr lang="zh-TW" altLang="en-US" sz="1200" baseline="30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6597650" y="2866783"/>
            <a:ext cx="1381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baseline="30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 Unicode MS" pitchFamily="34" charset="-120"/>
              </a:rPr>
              <a:t>雙重槓桿比率</a:t>
            </a: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0073"/>
              </p:ext>
            </p:extLst>
          </p:nvPr>
        </p:nvGraphicFramePr>
        <p:xfrm>
          <a:off x="320040" y="2067604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49486"/>
              </p:ext>
            </p:extLst>
          </p:nvPr>
        </p:nvGraphicFramePr>
        <p:xfrm>
          <a:off x="304800" y="2507052"/>
          <a:ext cx="2811463" cy="11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87853"/>
              </p:ext>
            </p:extLst>
          </p:nvPr>
        </p:nvGraphicFramePr>
        <p:xfrm>
          <a:off x="402495" y="4343535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0788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5495" y="3614605"/>
            <a:ext cx="1754885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</p:spTree>
    <p:extLst>
      <p:ext uri="{BB962C8B-B14F-4D97-AF65-F5344CB8AC3E}">
        <p14:creationId xmlns:p14="http://schemas.microsoft.com/office/powerpoint/2010/main" val="2152381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12"/>
  <p:tag name="FONTBOLD" val="-1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73.125"/>
  <p:tag name="POSITIONLEFT" val="143.625"/>
  <p:tag name="IGNORESIZENONCOMPLIANCE" val="0"/>
  <p:tag name="SIZEWIDTH" val="90"/>
  <p:tag name="SIZEHEIGHT" val="36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heme/theme1.xml><?xml version="1.0" encoding="utf-8"?>
<a:theme xmlns:a="http://schemas.openxmlformats.org/drawingml/2006/main" name="1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175096</TotalTime>
  <Words>3097</Words>
  <Application>Microsoft Office PowerPoint</Application>
  <PresentationFormat>如螢幕大小 (4:3)</PresentationFormat>
  <Paragraphs>553</Paragraphs>
  <Slides>27</Slides>
  <Notes>27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7" baseType="lpstr">
      <vt:lpstr>Arial Unicode MS</vt:lpstr>
      <vt:lpstr>Batang</vt:lpstr>
      <vt:lpstr>SimSun</vt:lpstr>
      <vt:lpstr>細明體</vt:lpstr>
      <vt:lpstr>Microsoft JhengHei</vt:lpstr>
      <vt:lpstr>Microsoft JhengHei</vt:lpstr>
      <vt:lpstr>新細明體</vt:lpstr>
      <vt:lpstr>標楷體</vt:lpstr>
      <vt:lpstr>Arial</vt:lpstr>
      <vt:lpstr>Arial Narrow</vt:lpstr>
      <vt:lpstr>Symbol</vt:lpstr>
      <vt:lpstr>Times New Roman</vt:lpstr>
      <vt:lpstr>Wingdings</vt:lpstr>
      <vt:lpstr>Wingdings 2</vt:lpstr>
      <vt:lpstr>1_Default Design</vt:lpstr>
      <vt:lpstr>2_Default Design</vt:lpstr>
      <vt:lpstr>3_Default Design</vt:lpstr>
      <vt:lpstr>4_Default Design</vt:lpstr>
      <vt:lpstr>5_Default Design</vt:lpstr>
      <vt:lpstr>Microsoft Excel 97-2003 工作表</vt:lpstr>
      <vt:lpstr>PowerPoint 簡報</vt:lpstr>
      <vt:lpstr>公司聲明</vt:lpstr>
      <vt:lpstr>目錄</vt:lpstr>
      <vt:lpstr>1Q/21集團稅後淨利成長222.5%YoY</vt:lpstr>
      <vt:lpstr>集團手續費收益增加21.7% YoY; 集團淨收益增加35.1%YoY</vt:lpstr>
      <vt:lpstr>目錄</vt:lpstr>
      <vt:lpstr>PowerPoint 簡報</vt:lpstr>
      <vt:lpstr>資本穩健</vt:lpstr>
      <vt:lpstr>目錄</vt:lpstr>
      <vt:lpstr>大企業、中小企業放款及房貸放款同步增加</vt:lpstr>
      <vt:lpstr>PowerPoint 簡報</vt:lpstr>
      <vt:lpstr>1Q/21 OBU及國內分行放款需求亮眼</vt:lpstr>
      <vt:lpstr>PowerPoint 簡報</vt:lpstr>
      <vt:lpstr>1Q/21台外幣活存持續增加; 1Q/21台幣定存增加有助於未來台幣放款動能</vt:lpstr>
      <vt:lpstr>PowerPoint 簡報</vt:lpstr>
      <vt:lpstr>存放利差持續上揚</vt:lpstr>
      <vt:lpstr>1Q/21 外幣及美元NIM持續上揚</vt:lpstr>
      <vt:lpstr>財富管理手續費收益持穩</vt:lpstr>
      <vt:lpstr>銀行財富管理手續費淨收益成長20.7%YoY</vt:lpstr>
      <vt:lpstr>PowerPoint 簡報</vt:lpstr>
      <vt:lpstr>PowerPoint 簡報</vt:lpstr>
      <vt:lpstr>目錄</vt:lpstr>
      <vt:lpstr>兆豐金控1Q/21合併損益表</vt:lpstr>
      <vt:lpstr>兆豐金控1Q/21合併資產負債表</vt:lpstr>
      <vt:lpstr>兆豐銀行1Q/21合併損益表</vt:lpstr>
      <vt:lpstr>兆豐銀行1Q/21合併資產負債表</vt:lpstr>
      <vt:lpstr>PowerPoint 簡報</vt:lpstr>
    </vt:vector>
  </TitlesOfParts>
  <Company>Lehman Brothers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hkcscom</dc:creator>
  <cp:lastModifiedBy>林志維</cp:lastModifiedBy>
  <cp:revision>5383</cp:revision>
  <cp:lastPrinted>2020-12-08T01:56:56Z</cp:lastPrinted>
  <dcterms:created xsi:type="dcterms:W3CDTF">2003-07-31T10:09:04Z</dcterms:created>
  <dcterms:modified xsi:type="dcterms:W3CDTF">2021-05-21T06:51:30Z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CODE">
    <vt:lpwstr>hkgisfls003\hkibd\fig\asia fig clients\mega financial holdings\treasury share monetization 2003\credit rating presentation\drafts\mega to moody v24 (projection mode).ppt - scochen - 8/19/2003 5:45:57 PM</vt:lpwstr>
  </property>
</Properties>
</file>